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 id="2147483752" r:id="rId3"/>
  </p:sldMasterIdLst>
  <p:notesMasterIdLst>
    <p:notesMasterId r:id="rId11"/>
  </p:notesMasterIdLst>
  <p:sldIdLst>
    <p:sldId id="386" r:id="rId4"/>
    <p:sldId id="388" r:id="rId5"/>
    <p:sldId id="394" r:id="rId6"/>
    <p:sldId id="392" r:id="rId7"/>
    <p:sldId id="389" r:id="rId8"/>
    <p:sldId id="390" r:id="rId9"/>
    <p:sldId id="39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68" autoAdjust="0"/>
  </p:normalViewPr>
  <p:slideViewPr>
    <p:cSldViewPr>
      <p:cViewPr varScale="1">
        <p:scale>
          <a:sx n="64" d="100"/>
          <a:sy n="64" d="100"/>
        </p:scale>
        <p:origin x="1566"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a:latin typeface="Times New Roman" panose="02020603050405020304" pitchFamily="18" charset="0"/>
                <a:cs typeface="Times New Roman" panose="02020603050405020304" pitchFamily="18" charset="0"/>
              </a:defRPr>
            </a:pPr>
            <a:r>
              <a:rPr lang="en-GB" sz="1800" dirty="0">
                <a:latin typeface="Times New Roman" panose="02020603050405020304" pitchFamily="18" charset="0"/>
                <a:cs typeface="Times New Roman" panose="02020603050405020304" pitchFamily="18" charset="0"/>
              </a:rPr>
              <a:t>Official Development Assistance to</a:t>
            </a:r>
            <a:r>
              <a:rPr lang="en-GB" sz="1800" baseline="0" dirty="0">
                <a:latin typeface="Times New Roman" panose="02020603050405020304" pitchFamily="18" charset="0"/>
                <a:cs typeface="Times New Roman" panose="02020603050405020304" pitchFamily="18" charset="0"/>
              </a:rPr>
              <a:t> </a:t>
            </a:r>
            <a:r>
              <a:rPr lang="en-GB" sz="1800" baseline="0" dirty="0" smtClean="0">
                <a:latin typeface="Times New Roman" panose="02020603050405020304" pitchFamily="18" charset="0"/>
                <a:cs typeface="Times New Roman" panose="02020603050405020304" pitchFamily="18" charset="0"/>
              </a:rPr>
              <a:t>*MNCH </a:t>
            </a:r>
            <a:r>
              <a:rPr lang="en-GB" sz="1800" baseline="0" dirty="0">
                <a:latin typeface="Times New Roman" panose="02020603050405020304" pitchFamily="18" charset="0"/>
                <a:cs typeface="Times New Roman" panose="02020603050405020304" pitchFamily="18" charset="0"/>
              </a:rPr>
              <a:t>for the 74 Countdown Priority Countries </a:t>
            </a:r>
            <a:endParaRPr lang="en-GB" sz="1800" baseline="0" dirty="0" smtClean="0">
              <a:latin typeface="Times New Roman" panose="02020603050405020304" pitchFamily="18" charset="0"/>
              <a:cs typeface="Times New Roman" panose="02020603050405020304" pitchFamily="18" charset="0"/>
            </a:endParaRPr>
          </a:p>
          <a:p>
            <a:pPr>
              <a:defRPr sz="1800">
                <a:latin typeface="Times New Roman" panose="02020603050405020304" pitchFamily="18" charset="0"/>
                <a:cs typeface="Times New Roman" panose="02020603050405020304" pitchFamily="18" charset="0"/>
              </a:defRPr>
            </a:pPr>
            <a:r>
              <a:rPr lang="en-GB" sz="1800" baseline="0" dirty="0" smtClean="0">
                <a:latin typeface="Times New Roman" panose="02020603050405020304" pitchFamily="18" charset="0"/>
                <a:cs typeface="Times New Roman" panose="02020603050405020304" pitchFamily="18" charset="0"/>
              </a:rPr>
              <a:t>2003-2010</a:t>
            </a:r>
            <a:endParaRPr lang="en-GB" sz="1800" dirty="0">
              <a:latin typeface="Times New Roman" panose="02020603050405020304" pitchFamily="18" charset="0"/>
              <a:cs typeface="Times New Roman" panose="02020603050405020304" pitchFamily="18" charset="0"/>
            </a:endParaRPr>
          </a:p>
        </c:rich>
      </c:tx>
      <c:layout>
        <c:manualLayout>
          <c:xMode val="edge"/>
          <c:yMode val="edge"/>
          <c:x val="0.12647173941081899"/>
          <c:y val="6.8828164264887E-4"/>
        </c:manualLayout>
      </c:layout>
      <c:overlay val="0"/>
    </c:title>
    <c:autoTitleDeleted val="0"/>
    <c:plotArea>
      <c:layout>
        <c:manualLayout>
          <c:layoutTarget val="inner"/>
          <c:xMode val="edge"/>
          <c:yMode val="edge"/>
          <c:x val="0.12681098021457532"/>
          <c:y val="0.27141365605841777"/>
          <c:w val="0.65817229871786398"/>
          <c:h val="0.62308249420098105"/>
        </c:manualLayout>
      </c:layout>
      <c:lineChart>
        <c:grouping val="standard"/>
        <c:varyColors val="0"/>
        <c:ser>
          <c:idx val="2"/>
          <c:order val="0"/>
          <c:tx>
            <c:v>Total</c:v>
          </c:tx>
          <c:spPr>
            <a:ln w="50800"/>
          </c:spPr>
          <c:marker>
            <c:symbol val="none"/>
          </c:marker>
          <c:cat>
            <c:numRef>
              <c:f>'[Chart in Microsoft PowerPoint]Sheet1'!$E$3:$L$3</c:f>
              <c:numCache>
                <c:formatCode>General</c:formatCode>
                <c:ptCount val="8"/>
                <c:pt idx="0">
                  <c:v>2003</c:v>
                </c:pt>
                <c:pt idx="1">
                  <c:v>2004</c:v>
                </c:pt>
                <c:pt idx="2">
                  <c:v>2005</c:v>
                </c:pt>
                <c:pt idx="3">
                  <c:v>2006</c:v>
                </c:pt>
                <c:pt idx="4">
                  <c:v>2007</c:v>
                </c:pt>
                <c:pt idx="5">
                  <c:v>2008</c:v>
                </c:pt>
                <c:pt idx="6">
                  <c:v>2009</c:v>
                </c:pt>
                <c:pt idx="7">
                  <c:v>2010</c:v>
                </c:pt>
              </c:numCache>
            </c:numRef>
          </c:cat>
          <c:val>
            <c:numRef>
              <c:f>'[Chart in Microsoft PowerPoint]Sheet1'!$E$53:$L$53</c:f>
              <c:numCache>
                <c:formatCode>General</c:formatCode>
                <c:ptCount val="8"/>
                <c:pt idx="0">
                  <c:v>2566</c:v>
                </c:pt>
                <c:pt idx="1">
                  <c:v>2580</c:v>
                </c:pt>
                <c:pt idx="2">
                  <c:v>3534.1</c:v>
                </c:pt>
                <c:pt idx="3">
                  <c:v>4261.5</c:v>
                </c:pt>
                <c:pt idx="4">
                  <c:v>4579.3999999999996</c:v>
                </c:pt>
                <c:pt idx="5">
                  <c:v>5307.3</c:v>
                </c:pt>
                <c:pt idx="6">
                  <c:v>6511.3</c:v>
                </c:pt>
                <c:pt idx="7">
                  <c:v>6479.7</c:v>
                </c:pt>
              </c:numCache>
            </c:numRef>
          </c:val>
          <c:smooth val="0"/>
        </c:ser>
        <c:ser>
          <c:idx val="1"/>
          <c:order val="1"/>
          <c:tx>
            <c:v>Global Fund</c:v>
          </c:tx>
          <c:spPr>
            <a:ln w="50800"/>
          </c:spPr>
          <c:marker>
            <c:symbol val="none"/>
          </c:marker>
          <c:cat>
            <c:numRef>
              <c:f>'[Chart in Microsoft PowerPoint]Sheet1'!$E$3:$L$3</c:f>
              <c:numCache>
                <c:formatCode>General</c:formatCode>
                <c:ptCount val="8"/>
                <c:pt idx="0">
                  <c:v>2003</c:v>
                </c:pt>
                <c:pt idx="1">
                  <c:v>2004</c:v>
                </c:pt>
                <c:pt idx="2">
                  <c:v>2005</c:v>
                </c:pt>
                <c:pt idx="3">
                  <c:v>2006</c:v>
                </c:pt>
                <c:pt idx="4">
                  <c:v>2007</c:v>
                </c:pt>
                <c:pt idx="5">
                  <c:v>2008</c:v>
                </c:pt>
                <c:pt idx="6">
                  <c:v>2009</c:v>
                </c:pt>
                <c:pt idx="7">
                  <c:v>2010</c:v>
                </c:pt>
              </c:numCache>
            </c:numRef>
          </c:cat>
          <c:val>
            <c:numRef>
              <c:f>'[Chart in Microsoft PowerPoint]Sheet1'!$E$52:$L$52</c:f>
              <c:numCache>
                <c:formatCode>General</c:formatCode>
                <c:ptCount val="8"/>
                <c:pt idx="0">
                  <c:v>54.8</c:v>
                </c:pt>
                <c:pt idx="1">
                  <c:v>130.9</c:v>
                </c:pt>
                <c:pt idx="2">
                  <c:v>319.8</c:v>
                </c:pt>
                <c:pt idx="3">
                  <c:v>328.4</c:v>
                </c:pt>
                <c:pt idx="4">
                  <c:v>354.9</c:v>
                </c:pt>
                <c:pt idx="5">
                  <c:v>437.5</c:v>
                </c:pt>
                <c:pt idx="6">
                  <c:v>750.8</c:v>
                </c:pt>
                <c:pt idx="7">
                  <c:v>779.3</c:v>
                </c:pt>
              </c:numCache>
            </c:numRef>
          </c:val>
          <c:smooth val="0"/>
        </c:ser>
        <c:ser>
          <c:idx val="0"/>
          <c:order val="2"/>
          <c:tx>
            <c:v>GAVI</c:v>
          </c:tx>
          <c:spPr>
            <a:ln w="50800"/>
          </c:spPr>
          <c:marker>
            <c:symbol val="none"/>
          </c:marker>
          <c:cat>
            <c:numRef>
              <c:f>'[Chart in Microsoft PowerPoint]Sheet1'!$E$3:$L$3</c:f>
              <c:numCache>
                <c:formatCode>General</c:formatCode>
                <c:ptCount val="8"/>
                <c:pt idx="0">
                  <c:v>2003</c:v>
                </c:pt>
                <c:pt idx="1">
                  <c:v>2004</c:v>
                </c:pt>
                <c:pt idx="2">
                  <c:v>2005</c:v>
                </c:pt>
                <c:pt idx="3">
                  <c:v>2006</c:v>
                </c:pt>
                <c:pt idx="4">
                  <c:v>2007</c:v>
                </c:pt>
                <c:pt idx="5">
                  <c:v>2008</c:v>
                </c:pt>
                <c:pt idx="6">
                  <c:v>2009</c:v>
                </c:pt>
                <c:pt idx="7">
                  <c:v>2010</c:v>
                </c:pt>
              </c:numCache>
            </c:numRef>
          </c:cat>
          <c:val>
            <c:numRef>
              <c:f>'[Chart in Microsoft PowerPoint]Sheet1'!$E$51:$L$51</c:f>
              <c:numCache>
                <c:formatCode>General</c:formatCode>
                <c:ptCount val="8"/>
                <c:pt idx="0">
                  <c:v>146.4</c:v>
                </c:pt>
                <c:pt idx="1">
                  <c:v>214.7</c:v>
                </c:pt>
                <c:pt idx="2">
                  <c:v>235.4</c:v>
                </c:pt>
                <c:pt idx="3">
                  <c:v>205.3</c:v>
                </c:pt>
                <c:pt idx="4">
                  <c:v>340.5</c:v>
                </c:pt>
                <c:pt idx="5">
                  <c:v>631.4</c:v>
                </c:pt>
                <c:pt idx="6">
                  <c:v>457.6</c:v>
                </c:pt>
                <c:pt idx="7">
                  <c:v>671.5</c:v>
                </c:pt>
              </c:numCache>
            </c:numRef>
          </c:val>
          <c:smooth val="0"/>
        </c:ser>
        <c:dLbls>
          <c:showLegendKey val="0"/>
          <c:showVal val="0"/>
          <c:showCatName val="0"/>
          <c:showSerName val="0"/>
          <c:showPercent val="0"/>
          <c:showBubbleSize val="0"/>
        </c:dLbls>
        <c:smooth val="0"/>
        <c:axId val="168049480"/>
        <c:axId val="168049088"/>
      </c:lineChart>
      <c:catAx>
        <c:axId val="168049480"/>
        <c:scaling>
          <c:orientation val="minMax"/>
        </c:scaling>
        <c:delete val="0"/>
        <c:axPos val="b"/>
        <c:numFmt formatCode="General" sourceLinked="1"/>
        <c:majorTickMark val="none"/>
        <c:minorTickMark val="none"/>
        <c:tickLblPos val="nextTo"/>
        <c:txPr>
          <a:bodyPr/>
          <a:lstStyle/>
          <a:p>
            <a:pPr>
              <a:defRPr sz="1400"/>
            </a:pPr>
            <a:endParaRPr lang="en-US"/>
          </a:p>
        </c:txPr>
        <c:crossAx val="168049088"/>
        <c:crosses val="autoZero"/>
        <c:auto val="1"/>
        <c:lblAlgn val="ctr"/>
        <c:lblOffset val="100"/>
        <c:noMultiLvlLbl val="0"/>
      </c:catAx>
      <c:valAx>
        <c:axId val="168049088"/>
        <c:scaling>
          <c:orientation val="minMax"/>
        </c:scaling>
        <c:delete val="0"/>
        <c:axPos val="l"/>
        <c:majorGridlines/>
        <c:title>
          <c:tx>
            <c:rich>
              <a:bodyPr/>
              <a:lstStyle/>
              <a:p>
                <a:pPr>
                  <a:defRPr sz="1400"/>
                </a:pPr>
                <a:r>
                  <a:rPr lang="en-US" sz="1400" dirty="0"/>
                  <a:t>US$ (millions)</a:t>
                </a:r>
              </a:p>
            </c:rich>
          </c:tx>
          <c:layout>
            <c:manualLayout>
              <c:xMode val="edge"/>
              <c:yMode val="edge"/>
              <c:x val="7.7419843646064648E-2"/>
              <c:y val="0.30195003585460201"/>
            </c:manualLayout>
          </c:layout>
          <c:overlay val="0"/>
        </c:title>
        <c:numFmt formatCode="General" sourceLinked="1"/>
        <c:majorTickMark val="none"/>
        <c:minorTickMark val="none"/>
        <c:tickLblPos val="nextTo"/>
        <c:txPr>
          <a:bodyPr/>
          <a:lstStyle/>
          <a:p>
            <a:pPr>
              <a:defRPr sz="1400"/>
            </a:pPr>
            <a:endParaRPr lang="en-US"/>
          </a:p>
        </c:txPr>
        <c:crossAx val="168049480"/>
        <c:crosses val="autoZero"/>
        <c:crossBetween val="between"/>
      </c:valAx>
    </c:plotArea>
    <c:legend>
      <c:legendPos val="r"/>
      <c:layout>
        <c:manualLayout>
          <c:xMode val="edge"/>
          <c:yMode val="edge"/>
          <c:x val="0.77523668032062032"/>
          <c:y val="0.38224456615227537"/>
          <c:w val="0.18878568777030352"/>
          <c:h val="0.40450311575746478"/>
        </c:manualLayout>
      </c:layout>
      <c:overlay val="0"/>
      <c:txPr>
        <a:bodyPr/>
        <a:lstStyle/>
        <a:p>
          <a:pPr>
            <a:defRPr sz="1400"/>
          </a:pPr>
          <a:endParaRPr lang="en-US"/>
        </a:p>
      </c:txPr>
    </c:legend>
    <c:plotVisOnly val="1"/>
    <c:dispBlanksAs val="gap"/>
    <c:showDLblsOverMax val="0"/>
  </c:chart>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0.81942</cdr:x>
      <cdr:y>0.87526</cdr:y>
    </cdr:from>
    <cdr:to>
      <cdr:x>0.99058</cdr:x>
      <cdr:y>1</cdr:y>
    </cdr:to>
    <cdr:sp macro="" textlink="">
      <cdr:nvSpPr>
        <cdr:cNvPr id="3" name="TextBox 2"/>
        <cdr:cNvSpPr txBox="1"/>
      </cdr:nvSpPr>
      <cdr:spPr>
        <a:xfrm xmlns:a="http://schemas.openxmlformats.org/drawingml/2006/main">
          <a:off x="5133431" y="3502150"/>
          <a:ext cx="1072265" cy="4991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00" dirty="0"/>
            <a:t>Mills et</a:t>
          </a:r>
          <a:r>
            <a:rPr lang="en-GB" sz="1000" baseline="0" dirty="0"/>
            <a:t> al. 2012. Lancet</a:t>
          </a:r>
          <a:endParaRPr lang="en-GB" sz="1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99B05-DE83-4D7A-8D32-397ED707B6E6}" type="datetimeFigureOut">
              <a:rPr lang="en-GB" smtClean="0"/>
              <a:t>03/12/2014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2F65B-B355-4A3F-9CF5-29D2DA5CB551}" type="slidenum">
              <a:rPr lang="en-GB" smtClean="0"/>
              <a:t>‹#›</a:t>
            </a:fld>
            <a:endParaRPr lang="en-GB"/>
          </a:p>
        </p:txBody>
      </p:sp>
    </p:spTree>
    <p:extLst>
      <p:ext uri="{BB962C8B-B14F-4D97-AF65-F5344CB8AC3E}">
        <p14:creationId xmlns:p14="http://schemas.microsoft.com/office/powerpoint/2010/main" val="2292855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Olga</a:t>
            </a:r>
            <a:endParaRPr lang="en-GB" dirty="0"/>
          </a:p>
        </p:txBody>
      </p:sp>
      <p:sp>
        <p:nvSpPr>
          <p:cNvPr id="4" name="Slide Number Placeholder 3"/>
          <p:cNvSpPr>
            <a:spLocks noGrp="1"/>
          </p:cNvSpPr>
          <p:nvPr>
            <p:ph type="sldNum" sz="quarter" idx="10"/>
          </p:nvPr>
        </p:nvSpPr>
        <p:spPr/>
        <p:txBody>
          <a:bodyPr/>
          <a:lstStyle/>
          <a:p>
            <a:fld id="{58FEE04F-E55B-4DE8-87A3-A5A21B1EEC8B}"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958429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02F65B-B355-4A3F-9CF5-29D2DA5CB551}" type="slidenum">
              <a:rPr lang="en-GB" smtClean="0"/>
              <a:t>3</a:t>
            </a:fld>
            <a:endParaRPr lang="en-GB"/>
          </a:p>
        </p:txBody>
      </p:sp>
    </p:spTree>
    <p:extLst>
      <p:ext uri="{BB962C8B-B14F-4D97-AF65-F5344CB8AC3E}">
        <p14:creationId xmlns:p14="http://schemas.microsoft.com/office/powerpoint/2010/main" val="956838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New Funding Mechanism (NFM), in particular, is a key opportunity to maximize synergies of Global Fund investments.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Overall, the NFM has been designed to make the Global Fund’s strategy of “investing for impact” come to life. 3 main ways why the NFM is providing opportunities for maximizing synergies of GF investments with RMNCAH areas of work:</a:t>
            </a:r>
          </a:p>
          <a:p>
            <a:r>
              <a:rPr lang="en-US" sz="1200" b="0" i="0" u="none" strike="noStrike" kern="1200" baseline="0" dirty="0" smtClean="0">
                <a:solidFill>
                  <a:schemeClr val="tx1"/>
                </a:solidFill>
                <a:latin typeface="+mn-lt"/>
                <a:ea typeface="+mn-ea"/>
                <a:cs typeface="+mn-cs"/>
              </a:rPr>
              <a:t> 1- The foundation of the funding application is the country’s National Strategic Plan. T</a:t>
            </a:r>
          </a:p>
          <a:p>
            <a:r>
              <a:rPr lang="en-US" sz="1200" b="0" i="0" u="none" strike="noStrike" kern="1200" baseline="0" dirty="0" smtClean="0">
                <a:solidFill>
                  <a:schemeClr val="tx1"/>
                </a:solidFill>
                <a:latin typeface="+mn-lt"/>
                <a:ea typeface="+mn-ea"/>
                <a:cs typeface="+mn-cs"/>
              </a:rPr>
              <a:t>2- The Global Fund emphasizes that this should be developed through an inclusive country dialogue process that includes all stakeholders, particularly women and key affected populations. </a:t>
            </a:r>
          </a:p>
          <a:p>
            <a:r>
              <a:rPr lang="en-US" sz="1200" b="0" i="0" u="none" strike="noStrike" kern="1200" baseline="0" dirty="0" smtClean="0">
                <a:solidFill>
                  <a:schemeClr val="tx1"/>
                </a:solidFill>
                <a:latin typeface="+mn-lt"/>
                <a:ea typeface="+mn-ea"/>
                <a:cs typeface="+mn-cs"/>
              </a:rPr>
              <a:t>3- The modular tools include RMNCH interventions in each of the diseases concept notes forms</a:t>
            </a:r>
            <a:endParaRPr lang="en-GB" dirty="0"/>
          </a:p>
        </p:txBody>
      </p:sp>
      <p:sp>
        <p:nvSpPr>
          <p:cNvPr id="4" name="Slide Number Placeholder 3"/>
          <p:cNvSpPr>
            <a:spLocks noGrp="1"/>
          </p:cNvSpPr>
          <p:nvPr>
            <p:ph type="sldNum" sz="quarter" idx="10"/>
          </p:nvPr>
        </p:nvSpPr>
        <p:spPr/>
        <p:txBody>
          <a:bodyPr/>
          <a:lstStyle/>
          <a:p>
            <a:fld id="{992B8C88-C396-43EF-BDE8-A1418E590634}" type="slidenum">
              <a:rPr lang="en-GB" smtClean="0"/>
              <a:t>4</a:t>
            </a:fld>
            <a:endParaRPr lang="en-GB"/>
          </a:p>
        </p:txBody>
      </p:sp>
    </p:spTree>
    <p:extLst>
      <p:ext uri="{BB962C8B-B14F-4D97-AF65-F5344CB8AC3E}">
        <p14:creationId xmlns:p14="http://schemas.microsoft.com/office/powerpoint/2010/main" val="58919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486A38-72C3-40C0-B92D-51079EF29614}"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477284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endParaRPr lang="en-US" sz="1000" dirty="0" smtClean="0"/>
          </a:p>
          <a:p>
            <a:pPr marL="285750" indent="-285750" algn="just"/>
            <a:r>
              <a:rPr lang="en-US" sz="1200" b="0" i="0" u="none" strike="noStrike" kern="1200" baseline="0" dirty="0" smtClean="0">
                <a:solidFill>
                  <a:schemeClr val="tx1"/>
                </a:solidFill>
                <a:latin typeface="+mn-lt"/>
                <a:ea typeface="+mn-ea"/>
                <a:cs typeface="+mn-cs"/>
              </a:rPr>
              <a:t> </a:t>
            </a:r>
            <a:endParaRPr lang="en-US" sz="1000" dirty="0" smtClean="0"/>
          </a:p>
        </p:txBody>
      </p:sp>
      <p:sp>
        <p:nvSpPr>
          <p:cNvPr id="4" name="Slide Number Placeholder 3"/>
          <p:cNvSpPr>
            <a:spLocks noGrp="1"/>
          </p:cNvSpPr>
          <p:nvPr>
            <p:ph type="sldNum" sz="quarter" idx="10"/>
          </p:nvPr>
        </p:nvSpPr>
        <p:spPr/>
        <p:txBody>
          <a:bodyPr/>
          <a:lstStyle/>
          <a:p>
            <a:fld id="{1C67EEC8-183D-4CE9-AAB2-D2B550FAE1F3}"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681471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date, the Global Fund’s contribution to RMNCH has been significant and the impact on the health of women and children notable. However, the case study analysis also identified several key factors that have impeded the Global Fund’s full realization of synergies and impact on women and children.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Now we</a:t>
            </a:r>
            <a:r>
              <a:rPr lang="en-US" sz="1200" kern="1200" baseline="0" dirty="0" smtClean="0">
                <a:solidFill>
                  <a:schemeClr val="tx1"/>
                </a:solidFill>
                <a:effectLst/>
                <a:latin typeface="+mn-lt"/>
                <a:ea typeface="+mn-ea"/>
                <a:cs typeface="+mn-cs"/>
              </a:rPr>
              <a:t> will hear from colleagues who are working across multiple platforms in the area of integrated service delivery.  We will see </a:t>
            </a:r>
            <a:r>
              <a:rPr lang="en-US" sz="1200" dirty="0" smtClean="0"/>
              <a:t>how integrated service delivery can improve health outcomes and health system efficiencies in different contexts,</a:t>
            </a:r>
            <a:r>
              <a:rPr lang="en-US" sz="1200" baseline="0" dirty="0" smtClean="0"/>
              <a:t> as identify themes in term of challenges and opportunities. </a:t>
            </a:r>
            <a:r>
              <a:rPr lang="en-US" sz="120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0D32D5-1289-AD4C-8F27-55770E43FA55}" type="slidenum">
              <a:rPr lang="en-US" smtClean="0"/>
              <a:t>7</a:t>
            </a:fld>
            <a:endParaRPr lang="en-US"/>
          </a:p>
        </p:txBody>
      </p:sp>
    </p:spTree>
    <p:extLst>
      <p:ext uri="{BB962C8B-B14F-4D97-AF65-F5344CB8AC3E}">
        <p14:creationId xmlns:p14="http://schemas.microsoft.com/office/powerpoint/2010/main" val="2217746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ags" Target="../tags/tag5.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cstate="print"/>
          <a:srcRect/>
          <a:stretch>
            <a:fillRect/>
          </a:stretch>
        </p:blipFill>
        <p:spPr bwMode="auto">
          <a:xfrm>
            <a:off x="395288" y="404666"/>
            <a:ext cx="6430962" cy="527051"/>
          </a:xfrm>
          <a:prstGeom prst="rect">
            <a:avLst/>
          </a:prstGeom>
          <a:noFill/>
          <a:ln w="9525">
            <a:noFill/>
            <a:miter lim="800000"/>
            <a:headEnd/>
            <a:tailEnd/>
          </a:ln>
        </p:spPr>
      </p:pic>
      <p:sp>
        <p:nvSpPr>
          <p:cNvPr id="2" name="Title 1"/>
          <p:cNvSpPr>
            <a:spLocks noGrp="1"/>
          </p:cNvSpPr>
          <p:nvPr>
            <p:ph type="ctrTitle"/>
          </p:nvPr>
        </p:nvSpPr>
        <p:spPr>
          <a:xfrm>
            <a:off x="685800" y="2130428"/>
            <a:ext cx="7772400" cy="1470025"/>
          </a:xfrm>
        </p:spPr>
        <p:txBody>
          <a:bodyPr/>
          <a:lstStyle>
            <a:lvl1pPr algn="ctr">
              <a:defRPr/>
            </a:lvl1p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7" name="Slide Number Placeholder 5"/>
          <p:cNvSpPr>
            <a:spLocks noGrp="1"/>
          </p:cNvSpPr>
          <p:nvPr>
            <p:ph type="sldNum" sz="quarter" idx="12"/>
          </p:nvPr>
        </p:nvSpPr>
        <p:spPr>
          <a:xfrm>
            <a:off x="8658038" y="6426175"/>
            <a:ext cx="441325" cy="243187"/>
          </a:xfrm>
        </p:spPr>
        <p:txBody>
          <a:bodyPr/>
          <a:lstStyle>
            <a:lvl1pPr>
              <a:defRPr/>
            </a:lvl1pPr>
          </a:lstStyle>
          <a:p>
            <a:pPr>
              <a:defRPr/>
            </a:pPr>
            <a:fld id="{8CC79000-44E1-488C-A6DF-D61A9012B637}" type="slidenum">
              <a:rPr lang="fr-CH">
                <a:solidFill>
                  <a:srgbClr val="1E1E1E"/>
                </a:solidFill>
              </a:rPr>
              <a:pPr>
                <a:defRPr/>
              </a:pPr>
              <a:t>‹#›</a:t>
            </a:fld>
            <a:endParaRPr lang="fr-CH">
              <a:solidFill>
                <a:srgbClr val="1E1E1E"/>
              </a:solidFill>
            </a:endParaRPr>
          </a:p>
        </p:txBody>
      </p:sp>
      <p:sp>
        <p:nvSpPr>
          <p:cNvPr id="8" name="Date Placeholder 3"/>
          <p:cNvSpPr>
            <a:spLocks noGrp="1"/>
          </p:cNvSpPr>
          <p:nvPr>
            <p:ph type="dt" sz="half" idx="2"/>
          </p:nvPr>
        </p:nvSpPr>
        <p:spPr>
          <a:xfrm>
            <a:off x="1115916" y="6458074"/>
            <a:ext cx="1079823" cy="179388"/>
          </a:xfrm>
          <a:prstGeom prst="rect">
            <a:avLst/>
          </a:prstGeom>
        </p:spPr>
        <p:txBody>
          <a:bodyPr vert="horz" lIns="72000" tIns="36000" rIns="72000" bIns="36000" rtlCol="0" anchor="ctr"/>
          <a:lstStyle>
            <a:lvl1pPr algn="l" fontAlgn="auto">
              <a:spcBef>
                <a:spcPts val="0"/>
              </a:spcBef>
              <a:spcAft>
                <a:spcPts val="0"/>
              </a:spcAft>
              <a:defRPr sz="800">
                <a:solidFill>
                  <a:schemeClr val="tx1"/>
                </a:solidFill>
                <a:latin typeface="Arial" pitchFamily="34" charset="0"/>
                <a:ea typeface="+mn-ea"/>
                <a:cs typeface="Arial" pitchFamily="34" charset="0"/>
              </a:defRPr>
            </a:lvl1pPr>
          </a:lstStyle>
          <a:p>
            <a:pPr>
              <a:defRPr/>
            </a:pPr>
            <a:r>
              <a:rPr lang="en-US" smtClean="0">
                <a:solidFill>
                  <a:srgbClr val="1E1E1E"/>
                </a:solidFill>
              </a:rPr>
              <a:t>Day Month Year</a:t>
            </a:r>
            <a:endParaRPr lang="fr-CH" dirty="0">
              <a:solidFill>
                <a:srgbClr val="1E1E1E"/>
              </a:solidFill>
            </a:endParaRPr>
          </a:p>
        </p:txBody>
      </p:sp>
      <p:sp>
        <p:nvSpPr>
          <p:cNvPr id="9" name="Footer Placeholder 4"/>
          <p:cNvSpPr>
            <a:spLocks noGrp="1"/>
          </p:cNvSpPr>
          <p:nvPr>
            <p:ph type="ftr" sz="quarter" idx="3"/>
          </p:nvPr>
        </p:nvSpPr>
        <p:spPr>
          <a:xfrm>
            <a:off x="307976" y="6458074"/>
            <a:ext cx="807641" cy="179388"/>
          </a:xfrm>
          <a:prstGeom prst="rect">
            <a:avLst/>
          </a:prstGeom>
        </p:spPr>
        <p:txBody>
          <a:bodyPr vert="horz" lIns="91440" tIns="45720" rIns="91440" bIns="45720" rtlCol="0" anchor="ctr"/>
          <a:lstStyle>
            <a:lvl1pPr algn="l" fontAlgn="auto">
              <a:spcBef>
                <a:spcPts val="0"/>
              </a:spcBef>
              <a:spcAft>
                <a:spcPts val="0"/>
              </a:spcAft>
              <a:defRPr sz="800">
                <a:solidFill>
                  <a:schemeClr val="tx1"/>
                </a:solidFill>
                <a:latin typeface="Arial" pitchFamily="34" charset="0"/>
                <a:ea typeface="+mn-ea"/>
                <a:cs typeface="Arial" pitchFamily="34" charset="0"/>
              </a:defRPr>
            </a:lvl1pPr>
          </a:lstStyle>
          <a:p>
            <a:pPr>
              <a:defRPr/>
            </a:pPr>
            <a:r>
              <a:rPr lang="fr-CH" dirty="0" smtClean="0">
                <a:solidFill>
                  <a:srgbClr val="1E1E1E"/>
                </a:solidFill>
              </a:rPr>
              <a:t>Place</a:t>
            </a:r>
            <a:endParaRPr lang="fr-CH" dirty="0">
              <a:solidFill>
                <a:srgbClr val="1E1E1E"/>
              </a:solidFill>
            </a:endParaRPr>
          </a:p>
        </p:txBody>
      </p:sp>
    </p:spTree>
    <p:extLst>
      <p:ext uri="{BB962C8B-B14F-4D97-AF65-F5344CB8AC3E}">
        <p14:creationId xmlns:p14="http://schemas.microsoft.com/office/powerpoint/2010/main" val="3638603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422031" y="1508760"/>
            <a:ext cx="8305566" cy="4590288"/>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31367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16"/>
          <p:cNvPicPr>
            <a:picLocks noChangeAspect="1" noChangeArrowheads="1"/>
          </p:cNvPicPr>
          <p:nvPr userDrawn="1"/>
        </p:nvPicPr>
        <p:blipFill>
          <a:blip r:embed="rId3" cstate="print"/>
          <a:srcRect/>
          <a:stretch>
            <a:fillRect/>
          </a:stretch>
        </p:blipFill>
        <p:spPr bwMode="auto">
          <a:xfrm>
            <a:off x="101735" y="277813"/>
            <a:ext cx="4019953" cy="1422995"/>
          </a:xfrm>
          <a:prstGeom prst="rect">
            <a:avLst/>
          </a:prstGeom>
          <a:noFill/>
          <a:ln w="9525">
            <a:noFill/>
            <a:miter lim="800000"/>
            <a:headEnd/>
            <a:tailEnd/>
          </a:ln>
        </p:spPr>
      </p:pic>
      <p:grpSp>
        <p:nvGrpSpPr>
          <p:cNvPr id="2" name="Group 8"/>
          <p:cNvGrpSpPr/>
          <p:nvPr userDrawn="1">
            <p:custDataLst>
              <p:tags r:id="rId1"/>
            </p:custDataLst>
          </p:nvPr>
        </p:nvGrpSpPr>
        <p:grpSpPr>
          <a:xfrm>
            <a:off x="422031" y="6416040"/>
            <a:ext cx="8299938" cy="420370"/>
            <a:chOff x="457200" y="6416040"/>
            <a:chExt cx="8991600" cy="420370"/>
          </a:xfrm>
        </p:grpSpPr>
        <p:pic>
          <p:nvPicPr>
            <p:cNvPr id="12" name="Picture 26" descr="multilanguage_banner"/>
            <p:cNvPicPr>
              <a:picLocks noChangeAspect="1" noChangeArrowheads="1"/>
            </p:cNvPicPr>
            <p:nvPr userDrawn="1"/>
          </p:nvPicPr>
          <p:blipFill>
            <a:blip r:embed="rId4" cstate="print"/>
            <a:srcRect/>
            <a:stretch>
              <a:fillRect/>
            </a:stretch>
          </p:blipFill>
          <p:spPr bwMode="auto">
            <a:xfrm>
              <a:off x="1785144" y="6463348"/>
              <a:ext cx="6335712" cy="373062"/>
            </a:xfrm>
            <a:prstGeom prst="rect">
              <a:avLst/>
            </a:prstGeom>
            <a:noFill/>
            <a:ln w="9525">
              <a:noFill/>
              <a:miter lim="800000"/>
              <a:headEnd/>
              <a:tailEnd/>
            </a:ln>
          </p:spPr>
        </p:pic>
        <p:sp>
          <p:nvSpPr>
            <p:cNvPr id="13" name="Line 22"/>
            <p:cNvSpPr>
              <a:spLocks noChangeShapeType="1"/>
            </p:cNvSpPr>
            <p:nvPr userDrawn="1"/>
          </p:nvSpPr>
          <p:spPr bwMode="auto">
            <a:xfrm flipV="1">
              <a:off x="457200" y="6416040"/>
              <a:ext cx="8991600" cy="0"/>
            </a:xfrm>
            <a:prstGeom prst="line">
              <a:avLst/>
            </a:prstGeom>
            <a:noFill/>
            <a:ln w="9525">
              <a:solidFill>
                <a:srgbClr val="C0C0C0"/>
              </a:solidFill>
              <a:round/>
              <a:headEnd/>
              <a:tailEnd/>
            </a:ln>
            <a:effectLst/>
          </p:spPr>
          <p:txBody>
            <a:bodyPr/>
            <a:lstStyle/>
            <a:p>
              <a:pPr>
                <a:defRPr/>
              </a:pPr>
              <a:endParaRPr lang="en-GB" dirty="0">
                <a:solidFill>
                  <a:srgbClr val="000000"/>
                </a:solidFill>
              </a:endParaRPr>
            </a:p>
          </p:txBody>
        </p:sp>
      </p:grpSp>
      <p:sp>
        <p:nvSpPr>
          <p:cNvPr id="19" name="Rectangle 7"/>
          <p:cNvSpPr>
            <a:spLocks noGrp="1" noChangeArrowheads="1"/>
          </p:cNvSpPr>
          <p:nvPr>
            <p:ph type="ctrTitle"/>
          </p:nvPr>
        </p:nvSpPr>
        <p:spPr>
          <a:xfrm>
            <a:off x="1123076" y="1989211"/>
            <a:ext cx="6740769" cy="1470025"/>
          </a:xfrm>
        </p:spPr>
        <p:txBody>
          <a:bodyPr/>
          <a:lstStyle>
            <a:lvl1pPr>
              <a:defRPr sz="4000"/>
            </a:lvl1pPr>
          </a:lstStyle>
          <a:p>
            <a:r>
              <a:rPr lang="en-US" smtClean="0"/>
              <a:t>Click to edit Master title style</a:t>
            </a:r>
            <a:endParaRPr lang="en-GB" dirty="0"/>
          </a:p>
        </p:txBody>
      </p:sp>
      <p:sp>
        <p:nvSpPr>
          <p:cNvPr id="20" name="Rectangle 8"/>
          <p:cNvSpPr>
            <a:spLocks noGrp="1" noChangeArrowheads="1"/>
          </p:cNvSpPr>
          <p:nvPr>
            <p:ph type="subTitle" idx="1"/>
          </p:nvPr>
        </p:nvSpPr>
        <p:spPr>
          <a:xfrm>
            <a:off x="1131948" y="3500438"/>
            <a:ext cx="6763583" cy="1066800"/>
          </a:xfrm>
        </p:spPr>
        <p:txBody>
          <a:bodyPr/>
          <a:lstStyle>
            <a:lvl1pPr marL="0" indent="0">
              <a:buFontTx/>
              <a:buNone/>
              <a:defRPr sz="1900" b="0"/>
            </a:lvl1pPr>
          </a:lstStyle>
          <a:p>
            <a:r>
              <a:rPr lang="en-US" smtClean="0"/>
              <a:t>Click to edit Master subtitle style</a:t>
            </a:r>
            <a:endParaRPr lang="en-GB" dirty="0"/>
          </a:p>
        </p:txBody>
      </p:sp>
    </p:spTree>
    <p:extLst>
      <p:ext uri="{BB962C8B-B14F-4D97-AF65-F5344CB8AC3E}">
        <p14:creationId xmlns:p14="http://schemas.microsoft.com/office/powerpoint/2010/main" val="3664542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422031" y="1508760"/>
            <a:ext cx="8305566" cy="4590288"/>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792517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with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7"/>
          <p:cNvSpPr>
            <a:spLocks noGrp="1"/>
          </p:cNvSpPr>
          <p:nvPr>
            <p:ph type="body" sz="quarter" idx="13"/>
          </p:nvPr>
        </p:nvSpPr>
        <p:spPr>
          <a:xfrm>
            <a:off x="422031" y="1508400"/>
            <a:ext cx="8301046" cy="4590000"/>
          </a:xfrm>
          <a:prstGeom prst="rect">
            <a:avLst/>
          </a:prstGeom>
        </p:spPr>
        <p:txBody>
          <a:bodyPr lIns="0" tIns="0" rIns="0" bIns="0"/>
          <a:lstStyle>
            <a:lvl1pPr marL="0" indent="-173038">
              <a:buClr>
                <a:schemeClr val="tx2"/>
              </a:buClr>
              <a:buFont typeface="Arial" pitchFamily="34" charset="0"/>
              <a:buChar char="•"/>
              <a:tabLst/>
              <a:defRPr b="0"/>
            </a:lvl1pPr>
            <a:lvl2pPr marL="628650" indent="-228600">
              <a:buFont typeface="Arial" pitchFamily="34" charset="0"/>
              <a:buChar char="–"/>
              <a:defRPr/>
            </a:lvl2pPr>
            <a:lvl3pPr marL="1074738" indent="-228600">
              <a:defRPr/>
            </a:lvl3pPr>
            <a:lvl4pPr marL="1545336" indent="-22860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116152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112052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499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712"/>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86442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78059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555336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68136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5"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6" name="Slide Number Placeholder 5"/>
          <p:cNvSpPr>
            <a:spLocks noGrp="1"/>
          </p:cNvSpPr>
          <p:nvPr>
            <p:ph type="sldNum" sz="quarter" idx="12"/>
          </p:nvPr>
        </p:nvSpPr>
        <p:spPr/>
        <p:txBody>
          <a:bodyPr/>
          <a:lstStyle>
            <a:lvl1pPr>
              <a:defRPr/>
            </a:lvl1pPr>
          </a:lstStyle>
          <a:p>
            <a:pPr>
              <a:defRPr/>
            </a:pPr>
            <a:fld id="{A843CBED-2BEC-4CFC-A1B0-F6ACC84F5B07}"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4246451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7739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9092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23900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47205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767468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48730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665411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CE5B8E-39CF-734F-8AF0-856DC3634FE9}" type="datetimeFigureOut">
              <a:rPr lang="fr-FR" smtClean="0">
                <a:solidFill>
                  <a:prstClr val="black">
                    <a:tint val="75000"/>
                  </a:prstClr>
                </a:solidFill>
              </a:rPr>
              <a:pPr/>
              <a:t>03/12/2014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83AC11C-0A06-1F41-A082-8D06DF4BD3BB}"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399090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422031" y="1508760"/>
            <a:ext cx="8305566" cy="4590288"/>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0890765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ext with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7"/>
          <p:cNvSpPr>
            <a:spLocks noGrp="1"/>
          </p:cNvSpPr>
          <p:nvPr>
            <p:ph type="body" sz="quarter" idx="13"/>
          </p:nvPr>
        </p:nvSpPr>
        <p:spPr>
          <a:xfrm>
            <a:off x="422031" y="1508400"/>
            <a:ext cx="8301046" cy="4590000"/>
          </a:xfrm>
          <a:prstGeom prst="rect">
            <a:avLst/>
          </a:prstGeom>
        </p:spPr>
        <p:txBody>
          <a:bodyPr lIns="0" tIns="0" rIns="0" bIns="0"/>
          <a:lstStyle>
            <a:lvl1pPr marL="0" indent="-173038">
              <a:buClr>
                <a:schemeClr val="tx2"/>
              </a:buClr>
              <a:buFont typeface="Arial" pitchFamily="34" charset="0"/>
              <a:buChar char="•"/>
              <a:tabLst/>
              <a:defRPr b="0"/>
            </a:lvl1pPr>
            <a:lvl2pPr marL="628650" indent="-228600">
              <a:buFont typeface="Arial" pitchFamily="34" charset="0"/>
              <a:buChar char="–"/>
              <a:defRPr/>
            </a:lvl2pPr>
            <a:lvl3pPr marL="1074738" indent="-228600">
              <a:defRPr/>
            </a:lvl3pPr>
            <a:lvl4pPr marL="1545336" indent="-22860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08084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5"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6" name="Slide Number Placeholder 5"/>
          <p:cNvSpPr>
            <a:spLocks noGrp="1"/>
          </p:cNvSpPr>
          <p:nvPr>
            <p:ph type="sldNum" sz="quarter" idx="12"/>
          </p:nvPr>
        </p:nvSpPr>
        <p:spPr/>
        <p:txBody>
          <a:bodyPr/>
          <a:lstStyle>
            <a:lvl1pPr>
              <a:defRPr/>
            </a:lvl1pPr>
          </a:lstStyle>
          <a:p>
            <a:pPr>
              <a:defRPr/>
            </a:pPr>
            <a:fld id="{73EFFA5B-5855-499C-88AD-1398B35814A2}"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78357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6"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7" name="Slide Number Placeholder 5"/>
          <p:cNvSpPr>
            <a:spLocks noGrp="1"/>
          </p:cNvSpPr>
          <p:nvPr>
            <p:ph type="sldNum" sz="quarter" idx="12"/>
          </p:nvPr>
        </p:nvSpPr>
        <p:spPr/>
        <p:txBody>
          <a:bodyPr/>
          <a:lstStyle>
            <a:lvl1pPr>
              <a:defRPr/>
            </a:lvl1pPr>
          </a:lstStyle>
          <a:p>
            <a:pPr>
              <a:defRPr/>
            </a:pPr>
            <a:fld id="{DBD30999-5B1B-4D33-BA01-4F62C6805EFC}"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85889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5"/>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5"/>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8"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9" name="Slide Number Placeholder 5"/>
          <p:cNvSpPr>
            <a:spLocks noGrp="1"/>
          </p:cNvSpPr>
          <p:nvPr>
            <p:ph type="sldNum" sz="quarter" idx="12"/>
          </p:nvPr>
        </p:nvSpPr>
        <p:spPr/>
        <p:txBody>
          <a:bodyPr/>
          <a:lstStyle>
            <a:lvl1pPr>
              <a:defRPr/>
            </a:lvl1pPr>
          </a:lstStyle>
          <a:p>
            <a:pPr>
              <a:defRPr/>
            </a:pPr>
            <a:fld id="{B44C0280-43CE-4F41-9875-960111CCB4F3}"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252783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4"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5" name="Slide Number Placeholder 5"/>
          <p:cNvSpPr>
            <a:spLocks noGrp="1"/>
          </p:cNvSpPr>
          <p:nvPr>
            <p:ph type="sldNum" sz="quarter" idx="12"/>
          </p:nvPr>
        </p:nvSpPr>
        <p:spPr/>
        <p:txBody>
          <a:bodyPr/>
          <a:lstStyle>
            <a:lvl1pPr>
              <a:defRPr/>
            </a:lvl1pPr>
          </a:lstStyle>
          <a:p>
            <a:pPr>
              <a:defRPr/>
            </a:pPr>
            <a:fld id="{E7900E44-1435-44F6-BC8B-46992792A347}"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19179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3"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4" name="Slide Number Placeholder 5"/>
          <p:cNvSpPr>
            <a:spLocks noGrp="1"/>
          </p:cNvSpPr>
          <p:nvPr>
            <p:ph type="sldNum" sz="quarter" idx="12"/>
          </p:nvPr>
        </p:nvSpPr>
        <p:spPr/>
        <p:txBody>
          <a:bodyPr/>
          <a:lstStyle>
            <a:lvl1pPr>
              <a:defRPr/>
            </a:lvl1pPr>
          </a:lstStyle>
          <a:p>
            <a:pPr>
              <a:defRPr/>
            </a:pPr>
            <a:fld id="{71C85915-D1A9-4A53-99FC-7B2A1D3E1590}"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199839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6"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7" name="Slide Number Placeholder 5"/>
          <p:cNvSpPr>
            <a:spLocks noGrp="1"/>
          </p:cNvSpPr>
          <p:nvPr>
            <p:ph type="sldNum" sz="quarter" idx="12"/>
          </p:nvPr>
        </p:nvSpPr>
        <p:spPr/>
        <p:txBody>
          <a:bodyPr/>
          <a:lstStyle>
            <a:lvl1pPr>
              <a:defRPr/>
            </a:lvl1pPr>
          </a:lstStyle>
          <a:p>
            <a:pPr>
              <a:defRPr/>
            </a:pPr>
            <a:fld id="{04B912F4-533F-4875-A6AF-9956414019FC}"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145491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4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srgbClr val="1E1E1E"/>
                </a:solidFill>
              </a:rPr>
              <a:t>Day Month Year</a:t>
            </a:r>
            <a:endParaRPr lang="fr-CH">
              <a:solidFill>
                <a:srgbClr val="1E1E1E"/>
              </a:solidFill>
            </a:endParaRPr>
          </a:p>
        </p:txBody>
      </p:sp>
      <p:sp>
        <p:nvSpPr>
          <p:cNvPr id="6" name="Footer Placeholder 4"/>
          <p:cNvSpPr>
            <a:spLocks noGrp="1"/>
          </p:cNvSpPr>
          <p:nvPr>
            <p:ph type="ftr" sz="quarter" idx="11"/>
          </p:nvPr>
        </p:nvSpPr>
        <p:spPr/>
        <p:txBody>
          <a:bodyPr/>
          <a:lstStyle>
            <a:lvl1pPr>
              <a:defRPr/>
            </a:lvl1pPr>
          </a:lstStyle>
          <a:p>
            <a:pPr>
              <a:defRPr/>
            </a:pPr>
            <a:r>
              <a:rPr lang="fr-CH">
                <a:solidFill>
                  <a:srgbClr val="1E1E1E"/>
                </a:solidFill>
              </a:rPr>
              <a:t>Place</a:t>
            </a:r>
          </a:p>
        </p:txBody>
      </p:sp>
      <p:sp>
        <p:nvSpPr>
          <p:cNvPr id="7" name="Slide Number Placeholder 5"/>
          <p:cNvSpPr>
            <a:spLocks noGrp="1"/>
          </p:cNvSpPr>
          <p:nvPr>
            <p:ph type="sldNum" sz="quarter" idx="12"/>
          </p:nvPr>
        </p:nvSpPr>
        <p:spPr/>
        <p:txBody>
          <a:bodyPr/>
          <a:lstStyle>
            <a:lvl1pPr>
              <a:defRPr/>
            </a:lvl1pPr>
          </a:lstStyle>
          <a:p>
            <a:pPr>
              <a:defRPr/>
            </a:pPr>
            <a:fld id="{DB47E0A6-DBD7-4DDF-AFEA-52773B2593BB}" type="slidenum">
              <a:rPr lang="fr-CH">
                <a:solidFill>
                  <a:srgbClr val="1E1E1E"/>
                </a:solidFill>
              </a:rPr>
              <a:pPr>
                <a:defRPr/>
              </a:pPr>
              <a:t>‹#›</a:t>
            </a:fld>
            <a:endParaRPr lang="fr-CH">
              <a:solidFill>
                <a:srgbClr val="1E1E1E"/>
              </a:solidFill>
            </a:endParaRPr>
          </a:p>
        </p:txBody>
      </p:sp>
    </p:spTree>
    <p:extLst>
      <p:ext uri="{BB962C8B-B14F-4D97-AF65-F5344CB8AC3E}">
        <p14:creationId xmlns:p14="http://schemas.microsoft.com/office/powerpoint/2010/main" val="1881414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vmlDrawing" Target="../drawings/vmlDrawing1.vml"/><Relationship Id="rId13" Type="http://schemas.openxmlformats.org/officeDocument/2006/relationships/oleObject" Target="../embeddings/oleObject1.bin"/><Relationship Id="rId3" Type="http://schemas.openxmlformats.org/officeDocument/2006/relationships/slideLayout" Target="../slideLayouts/slideLayout13.xml"/><Relationship Id="rId7" Type="http://schemas.openxmlformats.org/officeDocument/2006/relationships/theme" Target="../theme/theme2.xml"/><Relationship Id="rId12" Type="http://schemas.openxmlformats.org/officeDocument/2006/relationships/tags" Target="../tags/tag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3.xml"/><Relationship Id="rId5" Type="http://schemas.openxmlformats.org/officeDocument/2006/relationships/slideLayout" Target="../slideLayouts/slideLayout15.xml"/><Relationship Id="rId15" Type="http://schemas.openxmlformats.org/officeDocument/2006/relationships/image" Target="../media/image4.png"/><Relationship Id="rId10" Type="http://schemas.openxmlformats.org/officeDocument/2006/relationships/tags" Target="../tags/tag2.xml"/><Relationship Id="rId4" Type="http://schemas.openxmlformats.org/officeDocument/2006/relationships/slideLayout" Target="../slideLayouts/slideLayout14.xml"/><Relationship Id="rId9" Type="http://schemas.openxmlformats.org/officeDocument/2006/relationships/tags" Target="../tags/tag1.xml"/><Relationship Id="rId1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p:cNvPicPr>
          <p:nvPr/>
        </p:nvPicPr>
        <p:blipFill>
          <a:blip r:embed="rId12" cstate="print"/>
          <a:srcRect/>
          <a:stretch>
            <a:fillRect/>
          </a:stretch>
        </p:blipFill>
        <p:spPr bwMode="auto">
          <a:xfrm>
            <a:off x="2211388" y="6458074"/>
            <a:ext cx="6515100" cy="179388"/>
          </a:xfrm>
          <a:prstGeom prst="rect">
            <a:avLst/>
          </a:prstGeom>
          <a:noFill/>
          <a:ln w="9525">
            <a:noFill/>
            <a:miter lim="800000"/>
            <a:headEnd/>
            <a:tailEnd/>
          </a:ln>
        </p:spPr>
      </p:pic>
      <p:sp>
        <p:nvSpPr>
          <p:cNvPr id="1027" name="Title Placeholder 1"/>
          <p:cNvSpPr>
            <a:spLocks noGrp="1"/>
          </p:cNvSpPr>
          <p:nvPr>
            <p:ph type="title"/>
          </p:nvPr>
        </p:nvSpPr>
        <p:spPr bwMode="auto">
          <a:xfrm>
            <a:off x="419103" y="116632"/>
            <a:ext cx="82899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11164" y="1412776"/>
            <a:ext cx="8291512"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1115916" y="6458074"/>
            <a:ext cx="1079823" cy="179388"/>
          </a:xfrm>
          <a:prstGeom prst="rect">
            <a:avLst/>
          </a:prstGeom>
        </p:spPr>
        <p:txBody>
          <a:bodyPr vert="horz" lIns="72000" tIns="36000" rIns="72000" bIns="36000" rtlCol="0" anchor="ctr"/>
          <a:lstStyle>
            <a:lvl1pPr algn="l" fontAlgn="auto">
              <a:spcBef>
                <a:spcPts val="0"/>
              </a:spcBef>
              <a:spcAft>
                <a:spcPts val="0"/>
              </a:spcAft>
              <a:defRPr sz="800">
                <a:solidFill>
                  <a:schemeClr val="tx1"/>
                </a:solidFill>
                <a:latin typeface="Arial" pitchFamily="34" charset="0"/>
                <a:ea typeface="+mn-ea"/>
                <a:cs typeface="Arial" pitchFamily="34" charset="0"/>
              </a:defRPr>
            </a:lvl1pPr>
          </a:lstStyle>
          <a:p>
            <a:pPr>
              <a:defRPr/>
            </a:pPr>
            <a:r>
              <a:rPr lang="en-US" smtClean="0">
                <a:solidFill>
                  <a:srgbClr val="1E1E1E"/>
                </a:solidFill>
              </a:rPr>
              <a:t>Day Month Year</a:t>
            </a:r>
            <a:endParaRPr lang="fr-CH" dirty="0">
              <a:solidFill>
                <a:srgbClr val="1E1E1E"/>
              </a:solidFill>
            </a:endParaRPr>
          </a:p>
        </p:txBody>
      </p:sp>
      <p:sp>
        <p:nvSpPr>
          <p:cNvPr id="5" name="Footer Placeholder 4"/>
          <p:cNvSpPr>
            <a:spLocks noGrp="1"/>
          </p:cNvSpPr>
          <p:nvPr>
            <p:ph type="ftr" sz="quarter" idx="3"/>
          </p:nvPr>
        </p:nvSpPr>
        <p:spPr>
          <a:xfrm>
            <a:off x="307976" y="6458074"/>
            <a:ext cx="807641" cy="179388"/>
          </a:xfrm>
          <a:prstGeom prst="rect">
            <a:avLst/>
          </a:prstGeom>
        </p:spPr>
        <p:txBody>
          <a:bodyPr vert="horz" lIns="91440" tIns="45720" rIns="91440" bIns="45720" rtlCol="0" anchor="ctr"/>
          <a:lstStyle>
            <a:lvl1pPr algn="l" fontAlgn="auto">
              <a:spcBef>
                <a:spcPts val="0"/>
              </a:spcBef>
              <a:spcAft>
                <a:spcPts val="0"/>
              </a:spcAft>
              <a:defRPr sz="800">
                <a:solidFill>
                  <a:schemeClr val="tx1"/>
                </a:solidFill>
                <a:latin typeface="Arial" pitchFamily="34" charset="0"/>
                <a:ea typeface="+mn-ea"/>
                <a:cs typeface="Arial" pitchFamily="34" charset="0"/>
              </a:defRPr>
            </a:lvl1pPr>
          </a:lstStyle>
          <a:p>
            <a:pPr>
              <a:defRPr/>
            </a:pPr>
            <a:r>
              <a:rPr lang="fr-CH" dirty="0" smtClean="0">
                <a:solidFill>
                  <a:srgbClr val="1E1E1E"/>
                </a:solidFill>
              </a:rPr>
              <a:t>Place</a:t>
            </a:r>
            <a:endParaRPr lang="fr-CH" dirty="0">
              <a:solidFill>
                <a:srgbClr val="1E1E1E"/>
              </a:solidFill>
            </a:endParaRPr>
          </a:p>
        </p:txBody>
      </p:sp>
      <p:sp>
        <p:nvSpPr>
          <p:cNvPr id="6" name="Slide Number Placeholder 5"/>
          <p:cNvSpPr>
            <a:spLocks noGrp="1"/>
          </p:cNvSpPr>
          <p:nvPr>
            <p:ph type="sldNum" sz="quarter" idx="4"/>
          </p:nvPr>
        </p:nvSpPr>
        <p:spPr>
          <a:xfrm>
            <a:off x="8658038" y="6426175"/>
            <a:ext cx="441325" cy="243187"/>
          </a:xfrm>
          <a:prstGeom prst="rect">
            <a:avLst/>
          </a:prstGeom>
        </p:spPr>
        <p:txBody>
          <a:bodyPr vert="horz" lIns="91440" tIns="45720" rIns="91440" bIns="45720" rtlCol="0" anchor="ctr"/>
          <a:lstStyle>
            <a:lvl1pPr algn="r" fontAlgn="auto">
              <a:spcBef>
                <a:spcPts val="0"/>
              </a:spcBef>
              <a:spcAft>
                <a:spcPts val="0"/>
              </a:spcAft>
              <a:defRPr sz="800">
                <a:solidFill>
                  <a:schemeClr val="tx1"/>
                </a:solidFill>
                <a:latin typeface="Arial" pitchFamily="34" charset="0"/>
                <a:ea typeface="+mn-ea"/>
                <a:cs typeface="Arial" pitchFamily="34" charset="0"/>
              </a:defRPr>
            </a:lvl1pPr>
          </a:lstStyle>
          <a:p>
            <a:pPr>
              <a:defRPr/>
            </a:pPr>
            <a:fld id="{3871658A-A99B-45EB-ABD7-64F107C33EEB}" type="slidenum">
              <a:rPr lang="fr-CH" smtClean="0">
                <a:solidFill>
                  <a:srgbClr val="1E1E1E"/>
                </a:solidFill>
              </a:rPr>
              <a:pPr>
                <a:defRPr/>
              </a:pPr>
              <a:t>‹#›</a:t>
            </a:fld>
            <a:endParaRPr lang="fr-CH">
              <a:solidFill>
                <a:srgbClr val="1E1E1E"/>
              </a:solidFill>
            </a:endParaRPr>
          </a:p>
        </p:txBody>
      </p:sp>
      <p:cxnSp>
        <p:nvCxnSpPr>
          <p:cNvPr id="9" name="Straight Connector 8"/>
          <p:cNvCxnSpPr/>
          <p:nvPr/>
        </p:nvCxnSpPr>
        <p:spPr>
          <a:xfrm>
            <a:off x="395290" y="1038747"/>
            <a:ext cx="8353425" cy="0"/>
          </a:xfrm>
          <a:prstGeom prst="line">
            <a:avLst/>
          </a:prstGeom>
          <a:ln w="12700">
            <a:solidFill>
              <a:srgbClr val="BBBBBB"/>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5290" y="6301376"/>
            <a:ext cx="8353425" cy="0"/>
          </a:xfrm>
          <a:prstGeom prst="line">
            <a:avLst/>
          </a:prstGeom>
          <a:ln w="12700">
            <a:solidFill>
              <a:srgbClr val="BBBB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624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79" r:id="rId10"/>
  </p:sldLayoutIdLst>
  <p:hf hdr="0"/>
  <p:txStyles>
    <p:titleStyle>
      <a:lvl1pPr algn="l" rtl="0" eaLnBrk="1" fontAlgn="base" hangingPunct="1">
        <a:spcBef>
          <a:spcPct val="0"/>
        </a:spcBef>
        <a:spcAft>
          <a:spcPct val="0"/>
        </a:spcAft>
        <a:defRPr sz="4000" b="1"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000" b="1">
          <a:solidFill>
            <a:schemeClr val="tx1"/>
          </a:solidFill>
          <a:latin typeface="Arial" charset="0"/>
          <a:ea typeface="SimHei" pitchFamily="49" charset="-122"/>
          <a:cs typeface="Arial" charset="0"/>
        </a:defRPr>
      </a:lvl2pPr>
      <a:lvl3pPr algn="ctr" rtl="0" eaLnBrk="1" fontAlgn="base" hangingPunct="1">
        <a:spcBef>
          <a:spcPct val="0"/>
        </a:spcBef>
        <a:spcAft>
          <a:spcPct val="0"/>
        </a:spcAft>
        <a:defRPr sz="4000" b="1">
          <a:solidFill>
            <a:schemeClr val="tx1"/>
          </a:solidFill>
          <a:latin typeface="Arial" charset="0"/>
          <a:ea typeface="SimHei" pitchFamily="49" charset="-122"/>
          <a:cs typeface="Arial" charset="0"/>
        </a:defRPr>
      </a:lvl3pPr>
      <a:lvl4pPr algn="ctr" rtl="0" eaLnBrk="1" fontAlgn="base" hangingPunct="1">
        <a:spcBef>
          <a:spcPct val="0"/>
        </a:spcBef>
        <a:spcAft>
          <a:spcPct val="0"/>
        </a:spcAft>
        <a:defRPr sz="4000" b="1">
          <a:solidFill>
            <a:schemeClr val="tx1"/>
          </a:solidFill>
          <a:latin typeface="Arial" charset="0"/>
          <a:ea typeface="SimHei" pitchFamily="49" charset="-122"/>
          <a:cs typeface="Arial" charset="0"/>
        </a:defRPr>
      </a:lvl4pPr>
      <a:lvl5pPr algn="ctr" rtl="0" eaLnBrk="1" fontAlgn="base" hangingPunct="1">
        <a:spcBef>
          <a:spcPct val="0"/>
        </a:spcBef>
        <a:spcAft>
          <a:spcPct val="0"/>
        </a:spcAft>
        <a:defRPr sz="4000" b="1">
          <a:solidFill>
            <a:schemeClr val="tx1"/>
          </a:solidFill>
          <a:latin typeface="Arial" charset="0"/>
          <a:ea typeface="SimHei" pitchFamily="49" charset="-122"/>
          <a:cs typeface="Arial" charset="0"/>
        </a:defRPr>
      </a:lvl5pPr>
      <a:lvl6pPr marL="457200" algn="ctr" rtl="0" eaLnBrk="1" fontAlgn="base" hangingPunct="1">
        <a:spcBef>
          <a:spcPct val="0"/>
        </a:spcBef>
        <a:spcAft>
          <a:spcPct val="0"/>
        </a:spcAft>
        <a:defRPr sz="4000" b="1">
          <a:solidFill>
            <a:schemeClr val="tx1"/>
          </a:solidFill>
          <a:latin typeface="Arial" charset="0"/>
          <a:ea typeface="SimHei" pitchFamily="49" charset="-122"/>
          <a:cs typeface="Arial" charset="0"/>
        </a:defRPr>
      </a:lvl6pPr>
      <a:lvl7pPr marL="914400" algn="ctr" rtl="0" eaLnBrk="1" fontAlgn="base" hangingPunct="1">
        <a:spcBef>
          <a:spcPct val="0"/>
        </a:spcBef>
        <a:spcAft>
          <a:spcPct val="0"/>
        </a:spcAft>
        <a:defRPr sz="4000" b="1">
          <a:solidFill>
            <a:schemeClr val="tx1"/>
          </a:solidFill>
          <a:latin typeface="Arial" charset="0"/>
          <a:ea typeface="SimHei" pitchFamily="49" charset="-122"/>
          <a:cs typeface="Arial" charset="0"/>
        </a:defRPr>
      </a:lvl7pPr>
      <a:lvl8pPr marL="1371600" algn="ctr" rtl="0" eaLnBrk="1" fontAlgn="base" hangingPunct="1">
        <a:spcBef>
          <a:spcPct val="0"/>
        </a:spcBef>
        <a:spcAft>
          <a:spcPct val="0"/>
        </a:spcAft>
        <a:defRPr sz="4000" b="1">
          <a:solidFill>
            <a:schemeClr val="tx1"/>
          </a:solidFill>
          <a:latin typeface="Arial" charset="0"/>
          <a:ea typeface="SimHei" pitchFamily="49" charset="-122"/>
          <a:cs typeface="Arial" charset="0"/>
        </a:defRPr>
      </a:lvl8pPr>
      <a:lvl9pPr marL="1828800" algn="ctr" rtl="0" eaLnBrk="1" fontAlgn="base" hangingPunct="1">
        <a:spcBef>
          <a:spcPct val="0"/>
        </a:spcBef>
        <a:spcAft>
          <a:spcPct val="0"/>
        </a:spcAft>
        <a:defRPr sz="4000" b="1">
          <a:solidFill>
            <a:schemeClr val="tx1"/>
          </a:solidFill>
          <a:latin typeface="Arial" charset="0"/>
          <a:ea typeface="SimHei" pitchFamily="49" charset="-122"/>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7" name="Object 16" hidden="1"/>
          <p:cNvGraphicFramePr>
            <a:graphicFrameLocks/>
          </p:cNvGraphicFramePr>
          <p:nvPr>
            <p:custDataLst>
              <p:tags r:id="rId9"/>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3234" name="think-cell Slide" r:id="rId13" imgW="360" imgH="360" progId="TCLayout.ActiveDocument.1">
                  <p:embed/>
                </p:oleObj>
              </mc:Choice>
              <mc:Fallback>
                <p:oleObj name="think-cell Slide" r:id="rId13" imgW="360" imgH="360" progId="TCLayout.ActiveDocument.1">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46538"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Picture 26" descr="multilanguage_banner"/>
          <p:cNvPicPr>
            <a:picLocks noChangeAspect="1" noChangeArrowheads="1"/>
          </p:cNvPicPr>
          <p:nvPr/>
        </p:nvPicPr>
        <p:blipFill>
          <a:blip r:embed="rId15" cstate="print"/>
          <a:srcRect/>
          <a:stretch>
            <a:fillRect/>
          </a:stretch>
        </p:blipFill>
        <p:spPr bwMode="auto">
          <a:xfrm>
            <a:off x="1647831" y="6394768"/>
            <a:ext cx="5848350" cy="373062"/>
          </a:xfrm>
          <a:prstGeom prst="rect">
            <a:avLst/>
          </a:prstGeom>
          <a:noFill/>
          <a:ln w="9525">
            <a:noFill/>
            <a:miter lim="800000"/>
            <a:headEnd/>
            <a:tailEnd/>
          </a:ln>
        </p:spPr>
      </p:pic>
      <p:sp>
        <p:nvSpPr>
          <p:cNvPr id="15" name="Line 22"/>
          <p:cNvSpPr>
            <a:spLocks noChangeShapeType="1"/>
          </p:cNvSpPr>
          <p:nvPr/>
        </p:nvSpPr>
        <p:spPr bwMode="auto">
          <a:xfrm flipV="1">
            <a:off x="422031" y="6370320"/>
            <a:ext cx="8299938" cy="0"/>
          </a:xfrm>
          <a:prstGeom prst="line">
            <a:avLst/>
          </a:prstGeom>
          <a:noFill/>
          <a:ln w="9525">
            <a:solidFill>
              <a:srgbClr val="C0C0C0"/>
            </a:solidFill>
            <a:round/>
            <a:headEnd/>
            <a:tailEnd/>
          </a:ln>
          <a:effectLst/>
        </p:spPr>
        <p:txBody>
          <a:bodyPr/>
          <a:lstStyle/>
          <a:p>
            <a:pPr>
              <a:defRPr/>
            </a:pPr>
            <a:endParaRPr lang="en-GB" dirty="0">
              <a:solidFill>
                <a:srgbClr val="000000"/>
              </a:solidFill>
            </a:endParaRPr>
          </a:p>
        </p:txBody>
      </p:sp>
      <p:sp>
        <p:nvSpPr>
          <p:cNvPr id="2" name="Title Placeholder 1"/>
          <p:cNvSpPr>
            <a:spLocks noGrp="1"/>
          </p:cNvSpPr>
          <p:nvPr>
            <p:ph type="title"/>
            <p:custDataLst>
              <p:tags r:id="rId10"/>
            </p:custDataLst>
          </p:nvPr>
        </p:nvSpPr>
        <p:spPr>
          <a:xfrm>
            <a:off x="422031" y="162000"/>
            <a:ext cx="8301046" cy="831600"/>
          </a:xfrm>
          <a:prstGeom prst="rect">
            <a:avLst/>
          </a:prstGeom>
        </p:spPr>
        <p:txBody>
          <a:bodyPr vert="horz" lIns="0" tIns="45720" rIns="0" bIns="45720" rtlCol="0" anchor="b" anchorCtr="0">
            <a:noAutofit/>
          </a:bodyPr>
          <a:lstStyle/>
          <a:p>
            <a:r>
              <a:rPr lang="en-US" noProof="0" smtClean="0"/>
              <a:t>Click to edit Master title style</a:t>
            </a:r>
            <a:endParaRPr lang="en-GB" noProof="0" dirty="0"/>
          </a:p>
        </p:txBody>
      </p:sp>
      <p:sp>
        <p:nvSpPr>
          <p:cNvPr id="10" name="TextBox 9"/>
          <p:cNvSpPr txBox="1"/>
          <p:nvPr>
            <p:custDataLst>
              <p:tags r:id="rId11"/>
            </p:custDataLst>
          </p:nvPr>
        </p:nvSpPr>
        <p:spPr>
          <a:xfrm>
            <a:off x="8546955" y="6508677"/>
            <a:ext cx="175846" cy="127000"/>
          </a:xfrm>
          <a:prstGeom prst="rect">
            <a:avLst/>
          </a:prstGeom>
          <a:noFill/>
          <a:ln/>
          <a:effectLst/>
        </p:spPr>
        <p:txBody>
          <a:bodyPr wrap="none" lIns="0" tIns="0" rIns="0" bIns="0" rtlCol="0">
            <a:noAutofit/>
          </a:bodyPr>
          <a:lstStyle/>
          <a:p>
            <a:pPr algn="r">
              <a:defRPr/>
            </a:pPr>
            <a:fld id="{9D53E389-1311-4796-9190-1F74A8EADEA2}" type="slidenum">
              <a:rPr lang="en-GB" sz="1000">
                <a:solidFill>
                  <a:srgbClr val="000000"/>
                </a:solidFill>
              </a:rPr>
              <a:pPr algn="r">
                <a:defRPr/>
              </a:pPr>
              <a:t>‹#›</a:t>
            </a:fld>
            <a:endParaRPr lang="en-GB" sz="1000" dirty="0">
              <a:solidFill>
                <a:srgbClr val="000000"/>
              </a:solidFill>
            </a:endParaRPr>
          </a:p>
          <a:p>
            <a:endParaRPr lang="en-GB" sz="1000" dirty="0">
              <a:solidFill>
                <a:srgbClr val="000000"/>
              </a:solidFill>
            </a:endParaRPr>
          </a:p>
        </p:txBody>
      </p:sp>
      <p:sp>
        <p:nvSpPr>
          <p:cNvPr id="13" name="Text Placeholder 12"/>
          <p:cNvSpPr>
            <a:spLocks noGrp="1"/>
          </p:cNvSpPr>
          <p:nvPr>
            <p:ph type="body" idx="1"/>
            <p:custDataLst>
              <p:tags r:id="rId12"/>
            </p:custDataLst>
          </p:nvPr>
        </p:nvSpPr>
        <p:spPr>
          <a:xfrm>
            <a:off x="422031" y="1508760"/>
            <a:ext cx="8305566" cy="459028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Line 22"/>
          <p:cNvSpPr>
            <a:spLocks noChangeShapeType="1"/>
          </p:cNvSpPr>
          <p:nvPr/>
        </p:nvSpPr>
        <p:spPr bwMode="auto">
          <a:xfrm flipV="1">
            <a:off x="422031" y="1015018"/>
            <a:ext cx="8299938" cy="0"/>
          </a:xfrm>
          <a:prstGeom prst="line">
            <a:avLst/>
          </a:prstGeom>
          <a:noFill/>
          <a:ln w="9525">
            <a:solidFill>
              <a:srgbClr val="C0C0C0"/>
            </a:solidFill>
            <a:round/>
            <a:headEnd/>
            <a:tailEnd/>
          </a:ln>
          <a:effectLst/>
        </p:spPr>
        <p:txBody>
          <a:bodyPr/>
          <a:lstStyle/>
          <a:p>
            <a:pPr>
              <a:defRPr/>
            </a:pPr>
            <a:endParaRPr lang="en-GB" dirty="0">
              <a:solidFill>
                <a:srgbClr val="000000"/>
              </a:solidFill>
            </a:endParaRPr>
          </a:p>
        </p:txBody>
      </p:sp>
    </p:spTree>
    <p:extLst>
      <p:ext uri="{BB962C8B-B14F-4D97-AF65-F5344CB8AC3E}">
        <p14:creationId xmlns:p14="http://schemas.microsoft.com/office/powerpoint/2010/main" val="212451457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Lst>
  <p:hf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1600" b="1" kern="1200">
          <a:solidFill>
            <a:schemeClr val="tx1"/>
          </a:solidFill>
          <a:latin typeface="+mn-lt"/>
          <a:ea typeface="+mn-ea"/>
          <a:cs typeface="+mn-cs"/>
        </a:defRPr>
      </a:lvl1pPr>
      <a:lvl2pPr marL="457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2pPr>
      <a:lvl3pPr marL="9144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3pPr>
      <a:lvl4pPr marL="1376363" indent="-233362"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4pPr>
      <a:lvl5pPr marL="2058988" indent="-230188"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DCE5B8E-39CF-734F-8AF0-856DC3634FE9}" type="datetimeFigureOut">
              <a:rPr lang="fr-FR" smtClean="0">
                <a:solidFill>
                  <a:prstClr val="black">
                    <a:tint val="75000"/>
                  </a:prstClr>
                </a:solidFill>
              </a:rPr>
              <a:pPr defTabSz="457200"/>
              <a:t>03/12/2014</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83AC11C-0A06-1F41-A082-8D06DF4BD3BB}" type="slidenum">
              <a:rPr lang="fr-FR" smtClean="0">
                <a:solidFill>
                  <a:prstClr val="black">
                    <a:tint val="75000"/>
                  </a:prstClr>
                </a:solidFill>
              </a:rPr>
              <a:pPr defTabSz="457200"/>
              <a:t>‹#›</a:t>
            </a:fld>
            <a:endParaRPr lang="fr-FR">
              <a:solidFill>
                <a:prstClr val="black">
                  <a:tint val="75000"/>
                </a:prstClr>
              </a:solidFill>
            </a:endParaRPr>
          </a:p>
        </p:txBody>
      </p:sp>
    </p:spTree>
    <p:extLst>
      <p:ext uri="{BB962C8B-B14F-4D97-AF65-F5344CB8AC3E}">
        <p14:creationId xmlns:p14="http://schemas.microsoft.com/office/powerpoint/2010/main" val="110143056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77" r:id="rId12"/>
    <p:sldLayoutId id="2147483778"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8.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74" y="1340768"/>
            <a:ext cx="7610018" cy="2369290"/>
          </a:xfrm>
        </p:spPr>
        <p:txBody>
          <a:bodyPr>
            <a:normAutofit fontScale="90000"/>
          </a:bodyPr>
          <a:lstStyle/>
          <a:p>
            <a:r>
              <a:rPr lang="en-US" dirty="0" smtClean="0"/>
              <a:t/>
            </a:r>
            <a:br>
              <a:rPr lang="en-US" dirty="0" smtClean="0"/>
            </a:br>
            <a:r>
              <a:rPr lang="en-US" dirty="0" smtClean="0"/>
              <a:t>Development Effectiveness in a world of targeted aid: the contribution of the Global Fund</a:t>
            </a:r>
            <a:endParaRPr lang="en-US" dirty="0"/>
          </a:p>
        </p:txBody>
      </p:sp>
      <p:sp>
        <p:nvSpPr>
          <p:cNvPr id="4" name="Subtitle 3"/>
          <p:cNvSpPr>
            <a:spLocks noGrp="1"/>
          </p:cNvSpPr>
          <p:nvPr>
            <p:ph type="subTitle" idx="1"/>
          </p:nvPr>
        </p:nvSpPr>
        <p:spPr>
          <a:xfrm>
            <a:off x="1131949" y="4182180"/>
            <a:ext cx="6763583" cy="1243682"/>
          </a:xfrm>
        </p:spPr>
        <p:txBody>
          <a:bodyPr>
            <a:normAutofit fontScale="77500" lnSpcReduction="20000"/>
          </a:bodyPr>
          <a:lstStyle/>
          <a:p>
            <a:r>
              <a:rPr lang="en-US" i="1" dirty="0"/>
              <a:t>Dr. </a:t>
            </a:r>
            <a:r>
              <a:rPr lang="en-US" i="1" dirty="0" err="1"/>
              <a:t>Viviana</a:t>
            </a:r>
            <a:r>
              <a:rPr lang="en-US" i="1" dirty="0"/>
              <a:t> </a:t>
            </a:r>
            <a:r>
              <a:rPr lang="en-US" i="1" dirty="0" err="1"/>
              <a:t>Mangiaterra</a:t>
            </a:r>
            <a:endParaRPr lang="en-US" i="1" dirty="0"/>
          </a:p>
          <a:p>
            <a:r>
              <a:rPr lang="en-US" i="1" dirty="0"/>
              <a:t>Senior </a:t>
            </a:r>
            <a:r>
              <a:rPr lang="en-US" i="1" dirty="0" smtClean="0"/>
              <a:t>Coordinator</a:t>
            </a:r>
            <a:r>
              <a:rPr lang="en-US" i="1" dirty="0"/>
              <a:t>, RMNCH and HSS</a:t>
            </a:r>
          </a:p>
          <a:p>
            <a:r>
              <a:rPr lang="en-US" i="1" dirty="0"/>
              <a:t>Technical, Advice &amp; </a:t>
            </a:r>
            <a:r>
              <a:rPr lang="en-US" i="1" dirty="0" smtClean="0"/>
              <a:t>Partnerships</a:t>
            </a:r>
          </a:p>
          <a:p>
            <a:r>
              <a:rPr lang="en-US" i="1" dirty="0" smtClean="0"/>
              <a:t>IHP+ meeting, 2-5 December 2014</a:t>
            </a:r>
            <a:endParaRPr lang="en-US" dirty="0"/>
          </a:p>
        </p:txBody>
      </p:sp>
    </p:spTree>
    <p:extLst>
      <p:ext uri="{BB962C8B-B14F-4D97-AF65-F5344CB8AC3E}">
        <p14:creationId xmlns:p14="http://schemas.microsoft.com/office/powerpoint/2010/main" val="283746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451" y="404664"/>
            <a:ext cx="8347587" cy="461665"/>
          </a:xfrm>
          <a:prstGeom prst="rect">
            <a:avLst/>
          </a:prstGeom>
        </p:spPr>
        <p:txBody>
          <a:bodyPr wrap="square">
            <a:spAutoFit/>
          </a:bodyPr>
          <a:lstStyle/>
          <a:p>
            <a:pPr algn="ctr"/>
            <a:r>
              <a:rPr lang="en-US" sz="2400" b="1" dirty="0"/>
              <a:t> Global Fund’s 2012-2016 strategy: Investing for impact </a:t>
            </a:r>
          </a:p>
        </p:txBody>
      </p:sp>
      <p:sp>
        <p:nvSpPr>
          <p:cNvPr id="3" name="Rectangle 2"/>
          <p:cNvSpPr/>
          <p:nvPr/>
        </p:nvSpPr>
        <p:spPr>
          <a:xfrm>
            <a:off x="294968" y="1494795"/>
            <a:ext cx="8642555" cy="4670509"/>
          </a:xfrm>
          <a:prstGeom prst="rect">
            <a:avLst/>
          </a:prstGeom>
        </p:spPr>
        <p:txBody>
          <a:bodyPr wrap="square">
            <a:spAutoFit/>
          </a:bodyPr>
          <a:lstStyle/>
          <a:p>
            <a:pPr algn="ctr"/>
            <a:r>
              <a:rPr lang="en-US" sz="2000" b="1" dirty="0"/>
              <a:t>Strategic Action 1.3 -</a:t>
            </a:r>
            <a:r>
              <a:rPr lang="en-US" sz="2000" dirty="0"/>
              <a:t> </a:t>
            </a:r>
            <a:r>
              <a:rPr lang="en-US" sz="2000" b="1" dirty="0"/>
              <a:t>Maximize the impact of Global Fund investments on strengthening health </a:t>
            </a:r>
            <a:r>
              <a:rPr lang="en-US" sz="2000" b="1" dirty="0" smtClean="0"/>
              <a:t>systems</a:t>
            </a:r>
          </a:p>
          <a:p>
            <a:pPr algn="ctr"/>
            <a:endParaRPr lang="en-US" sz="1350" dirty="0"/>
          </a:p>
          <a:p>
            <a:pPr marL="214313" indent="-214313">
              <a:buFont typeface="Wingdings" panose="05000000000000000000" pitchFamily="2" charset="2"/>
              <a:buChar char="Ø"/>
            </a:pPr>
            <a:r>
              <a:rPr lang="en-US" sz="1600" dirty="0"/>
              <a:t>Ensure strategic targeting of HSS investments towards most-in-need countries and high-impact </a:t>
            </a:r>
            <a:r>
              <a:rPr lang="en-US" sz="1600" dirty="0" smtClean="0"/>
              <a:t>interventions</a:t>
            </a:r>
            <a:endParaRPr lang="en-US" sz="1600" dirty="0"/>
          </a:p>
          <a:p>
            <a:pPr marL="214313" indent="-214313">
              <a:buFont typeface="Wingdings" panose="05000000000000000000" pitchFamily="2" charset="2"/>
              <a:buChar char="Ø"/>
            </a:pPr>
            <a:r>
              <a:rPr lang="en-US" sz="1600" dirty="0"/>
              <a:t>Enhance effectiveness of HSS investments through better alignment, harmonization, and tracking of HSS outcomes and impact</a:t>
            </a:r>
          </a:p>
          <a:p>
            <a:endParaRPr lang="en-US" sz="1350" dirty="0"/>
          </a:p>
          <a:p>
            <a:endParaRPr lang="en-US" sz="1350" dirty="0" smtClean="0"/>
          </a:p>
          <a:p>
            <a:endParaRPr lang="en-US" sz="1350" dirty="0"/>
          </a:p>
          <a:p>
            <a:pPr algn="ctr"/>
            <a:r>
              <a:rPr lang="en-US" sz="2000" b="1" dirty="0" smtClean="0"/>
              <a:t>Strategic Action 1.4 - Maximize </a:t>
            </a:r>
            <a:r>
              <a:rPr lang="en-US" sz="2000" b="1" dirty="0"/>
              <a:t>the impact of Global </a:t>
            </a:r>
            <a:r>
              <a:rPr lang="en-US" sz="2000" b="1" dirty="0" smtClean="0"/>
              <a:t>Fund </a:t>
            </a:r>
            <a:r>
              <a:rPr lang="en-US" sz="2000" b="1" dirty="0"/>
              <a:t>investments on </a:t>
            </a:r>
            <a:r>
              <a:rPr lang="en-US" sz="2000" b="1" dirty="0" smtClean="0"/>
              <a:t>improving </a:t>
            </a:r>
            <a:r>
              <a:rPr lang="en-US" sz="2000" b="1" dirty="0"/>
              <a:t>the health of mothers and </a:t>
            </a:r>
            <a:r>
              <a:rPr lang="en-US" sz="2000" b="1" dirty="0" smtClean="0"/>
              <a:t>children</a:t>
            </a:r>
            <a:endParaRPr lang="en-US" sz="2000" b="1" dirty="0"/>
          </a:p>
          <a:p>
            <a:pPr marL="285750" indent="-285750">
              <a:buFont typeface="Wingdings" panose="05000000000000000000" pitchFamily="2" charset="2"/>
              <a:buChar char="Ø"/>
            </a:pPr>
            <a:r>
              <a:rPr lang="en-US" sz="1600" dirty="0"/>
              <a:t>Work more strategically with partners </a:t>
            </a:r>
            <a:endParaRPr lang="en-US" sz="1600" dirty="0" smtClean="0"/>
          </a:p>
          <a:p>
            <a:pPr marL="285750" indent="-285750">
              <a:buFont typeface="Wingdings" panose="05000000000000000000" pitchFamily="2" charset="2"/>
              <a:buChar char="Ø"/>
            </a:pPr>
            <a:r>
              <a:rPr lang="en-US" sz="1600" dirty="0" smtClean="0"/>
              <a:t>Develop </a:t>
            </a:r>
            <a:r>
              <a:rPr lang="en-US" sz="1600" dirty="0"/>
              <a:t>and present for Board consideration a </a:t>
            </a:r>
            <a:r>
              <a:rPr lang="en-US" sz="1600" dirty="0" smtClean="0"/>
              <a:t>proposal </a:t>
            </a:r>
            <a:r>
              <a:rPr lang="en-US" sz="1600" dirty="0"/>
              <a:t>for a targeted MNCH initiative</a:t>
            </a:r>
          </a:p>
          <a:p>
            <a:endParaRPr lang="en-US" sz="1350" dirty="0"/>
          </a:p>
          <a:p>
            <a:endParaRPr lang="en-US" sz="1350" dirty="0"/>
          </a:p>
          <a:p>
            <a:endParaRPr lang="en-US" sz="1350" dirty="0"/>
          </a:p>
          <a:p>
            <a:endParaRPr lang="en-US" sz="1350" dirty="0"/>
          </a:p>
          <a:p>
            <a:endParaRPr lang="en-US" sz="1350" dirty="0"/>
          </a:p>
        </p:txBody>
      </p:sp>
    </p:spTree>
    <p:extLst>
      <p:ext uri="{BB962C8B-B14F-4D97-AF65-F5344CB8AC3E}">
        <p14:creationId xmlns:p14="http://schemas.microsoft.com/office/powerpoint/2010/main" val="1465835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Arial" panose="020B0604020202020204" pitchFamily="34" charset="0"/>
                <a:cs typeface="Arial" panose="020B0604020202020204" pitchFamily="34" charset="0"/>
              </a:rPr>
              <a:t>Between 2003-2010 the Global Fund has contributed approximately $3.12 billion to RMNCH</a:t>
            </a:r>
            <a:endParaRPr lang="en-US" sz="2800" b="1" dirty="0">
              <a:latin typeface="Arial" panose="020B0604020202020204" pitchFamily="34" charset="0"/>
              <a:cs typeface="Arial" panose="020B0604020202020204" pitchFamily="34" charset="0"/>
            </a:endParaRPr>
          </a:p>
        </p:txBody>
      </p:sp>
      <p:graphicFrame>
        <p:nvGraphicFramePr>
          <p:cNvPr id="4" name="Chart 3"/>
          <p:cNvGraphicFramePr>
            <a:graphicFrameLocks/>
          </p:cNvGraphicFramePr>
          <p:nvPr>
            <p:extLst/>
          </p:nvPr>
        </p:nvGraphicFramePr>
        <p:xfrm>
          <a:off x="227258" y="1654546"/>
          <a:ext cx="5688632"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915891" y="2852936"/>
            <a:ext cx="2832573" cy="2862322"/>
          </a:xfrm>
          <a:prstGeom prst="rect">
            <a:avLst/>
          </a:prstGeom>
          <a:solidFill>
            <a:sysClr val="window" lastClr="FFFFFF">
              <a:lumMod val="95000"/>
            </a:sysClr>
          </a:solidFill>
        </p:spPr>
        <p:txBody>
          <a:bodyPr wrap="square" rtlCol="0">
            <a:spAutoFit/>
          </a:bodyPr>
          <a:lstStyle/>
          <a:p>
            <a:pPr marL="285750" indent="-285750">
              <a:buFont typeface="Arial" panose="020B0604020202020204" pitchFamily="34" charset="0"/>
              <a:buChar char="•"/>
            </a:pPr>
            <a:r>
              <a:rPr lang="en-GB" dirty="0">
                <a:solidFill>
                  <a:srgbClr val="808080">
                    <a:lumMod val="50000"/>
                  </a:srgbClr>
                </a:solidFill>
                <a:latin typeface="Times New Roman" panose="02020603050405020304" pitchFamily="18" charset="0"/>
                <a:cs typeface="Times New Roman" panose="02020603050405020304" pitchFamily="18" charset="0"/>
              </a:rPr>
              <a:t>In 2010, it is estimated that the Global Fund share of contribution in the total ODA for *MNCH was 12%</a:t>
            </a:r>
          </a:p>
          <a:p>
            <a:pPr marL="285750" indent="-285750">
              <a:buFont typeface="Arial" panose="020B0604020202020204" pitchFamily="34" charset="0"/>
              <a:buChar char="•"/>
            </a:pPr>
            <a:endParaRPr lang="en-GB" dirty="0">
              <a:solidFill>
                <a:srgbClr val="808080">
                  <a:lumMod val="50000"/>
                </a:srgb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solidFill>
                  <a:srgbClr val="808080">
                    <a:lumMod val="50000"/>
                  </a:srgbClr>
                </a:solidFill>
                <a:latin typeface="Times New Roman" panose="02020603050405020304" pitchFamily="18" charset="0"/>
                <a:cs typeface="Times New Roman" panose="02020603050405020304" pitchFamily="18" charset="0"/>
              </a:rPr>
              <a:t>Need to ensure that </a:t>
            </a:r>
            <a:r>
              <a:rPr lang="en-US" b="1" i="1" dirty="0">
                <a:solidFill>
                  <a:srgbClr val="808080">
                    <a:lumMod val="50000"/>
                  </a:srgbClr>
                </a:solidFill>
                <a:latin typeface="Times New Roman" panose="02020603050405020304" pitchFamily="18" charset="0"/>
                <a:cs typeface="Times New Roman" panose="02020603050405020304" pitchFamily="18" charset="0"/>
              </a:rPr>
              <a:t>how</a:t>
            </a:r>
            <a:r>
              <a:rPr lang="en-US" dirty="0">
                <a:solidFill>
                  <a:srgbClr val="808080">
                    <a:lumMod val="50000"/>
                  </a:srgbClr>
                </a:solidFill>
                <a:latin typeface="Times New Roman" panose="02020603050405020304" pitchFamily="18" charset="0"/>
                <a:cs typeface="Times New Roman" panose="02020603050405020304" pitchFamily="18" charset="0"/>
              </a:rPr>
              <a:t> we invest leads to optimal RMNCH outcomes</a:t>
            </a:r>
            <a:endParaRPr lang="en-GB" dirty="0">
              <a:solidFill>
                <a:srgbClr val="808080">
                  <a:lumMod val="50000"/>
                </a:srgb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915892" y="6071428"/>
            <a:ext cx="2926974" cy="335646"/>
          </a:xfrm>
          <a:prstGeom prst="rect">
            <a:avLst/>
          </a:prstGeom>
          <a:noFill/>
        </p:spPr>
        <p:txBody>
          <a:bodyPr wrap="square" tIns="90000" bIns="90000" rtlCol="0">
            <a:spAutoFit/>
          </a:bodyPr>
          <a:lstStyle/>
          <a:p>
            <a:r>
              <a:rPr lang="en-US" sz="1000" dirty="0">
                <a:solidFill>
                  <a:prstClr val="black"/>
                </a:solidFill>
              </a:rPr>
              <a:t>*The study did not include “Reproductive health” </a:t>
            </a:r>
            <a:endParaRPr lang="en-GB" sz="1000" dirty="0" err="1">
              <a:solidFill>
                <a:prstClr val="black"/>
              </a:solidFill>
            </a:endParaRPr>
          </a:p>
        </p:txBody>
      </p:sp>
    </p:spTree>
    <p:extLst>
      <p:ext uri="{BB962C8B-B14F-4D97-AF65-F5344CB8AC3E}">
        <p14:creationId xmlns:p14="http://schemas.microsoft.com/office/powerpoint/2010/main" val="2845906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97970" y="332656"/>
            <a:ext cx="6919853" cy="1321303"/>
          </a:xfrm>
          <a:prstGeom prst="rect">
            <a:avLst/>
          </a:prstGeom>
        </p:spPr>
        <p:txBody>
          <a:bodyPr/>
          <a:lstStyle>
            <a:lvl1pPr algn="l" rtl="0" eaLnBrk="0" fontAlgn="base" hangingPunct="0">
              <a:spcBef>
                <a:spcPct val="0"/>
              </a:spcBef>
              <a:spcAft>
                <a:spcPct val="0"/>
              </a:spcAft>
              <a:defRPr sz="40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2pPr>
            <a:lvl3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3pPr>
            <a:lvl4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4pPr>
            <a:lvl5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5pPr>
            <a:lvl6pPr marL="457200" algn="ctr" rtl="0" fontAlgn="base">
              <a:spcBef>
                <a:spcPct val="0"/>
              </a:spcBef>
              <a:spcAft>
                <a:spcPct val="0"/>
              </a:spcAft>
              <a:defRPr sz="4000" b="1">
                <a:solidFill>
                  <a:schemeClr val="tx1"/>
                </a:solidFill>
                <a:latin typeface="Arial" charset="0"/>
                <a:ea typeface="SimHei" pitchFamily="49" charset="-122"/>
                <a:cs typeface="Arial" charset="0"/>
              </a:defRPr>
            </a:lvl6pPr>
            <a:lvl7pPr marL="914400" algn="ctr" rtl="0" fontAlgn="base">
              <a:spcBef>
                <a:spcPct val="0"/>
              </a:spcBef>
              <a:spcAft>
                <a:spcPct val="0"/>
              </a:spcAft>
              <a:defRPr sz="4000" b="1">
                <a:solidFill>
                  <a:schemeClr val="tx1"/>
                </a:solidFill>
                <a:latin typeface="Arial" charset="0"/>
                <a:ea typeface="SimHei" pitchFamily="49" charset="-122"/>
                <a:cs typeface="Arial" charset="0"/>
              </a:defRPr>
            </a:lvl7pPr>
            <a:lvl8pPr marL="1371600" algn="ctr" rtl="0" fontAlgn="base">
              <a:spcBef>
                <a:spcPct val="0"/>
              </a:spcBef>
              <a:spcAft>
                <a:spcPct val="0"/>
              </a:spcAft>
              <a:defRPr sz="4000" b="1">
                <a:solidFill>
                  <a:schemeClr val="tx1"/>
                </a:solidFill>
                <a:latin typeface="Arial" charset="0"/>
                <a:ea typeface="SimHei" pitchFamily="49" charset="-122"/>
                <a:cs typeface="Arial" charset="0"/>
              </a:defRPr>
            </a:lvl8pPr>
            <a:lvl9pPr marL="1828800" algn="ctr" rtl="0" fontAlgn="base">
              <a:spcBef>
                <a:spcPct val="0"/>
              </a:spcBef>
              <a:spcAft>
                <a:spcPct val="0"/>
              </a:spcAft>
              <a:defRPr sz="4000" b="1">
                <a:solidFill>
                  <a:schemeClr val="tx1"/>
                </a:solidFill>
                <a:latin typeface="Arial" charset="0"/>
                <a:ea typeface="SimHei" pitchFamily="49" charset="-122"/>
                <a:cs typeface="Arial" charset="0"/>
              </a:defRPr>
            </a:lvl9pPr>
          </a:lstStyle>
          <a:p>
            <a:pPr>
              <a:tabLst>
                <a:tab pos="332185" algn="l"/>
              </a:tabLst>
              <a:defRPr/>
            </a:pPr>
            <a:r>
              <a:rPr lang="en-US" sz="2100" i="1" dirty="0">
                <a:solidFill>
                  <a:srgbClr val="000000"/>
                </a:solidFill>
              </a:rPr>
              <a:t>NFM is a key opportunity for driving development effectiveness and for increasing integration across </a:t>
            </a:r>
            <a:r>
              <a:rPr lang="en-US" sz="2100" i="1" dirty="0" smtClean="0">
                <a:solidFill>
                  <a:srgbClr val="000000"/>
                </a:solidFill>
              </a:rPr>
              <a:t>subsectors.</a:t>
            </a:r>
            <a:endParaRPr lang="en-GB" sz="2100" dirty="0">
              <a:solidFill>
                <a:srgbClr val="000000"/>
              </a:solidFill>
            </a:endParaRPr>
          </a:p>
        </p:txBody>
      </p:sp>
      <p:cxnSp>
        <p:nvCxnSpPr>
          <p:cNvPr id="5" name="Straight Connector 4"/>
          <p:cNvCxnSpPr/>
          <p:nvPr/>
        </p:nvCxnSpPr>
        <p:spPr>
          <a:xfrm flipV="1">
            <a:off x="5409825" y="3319926"/>
            <a:ext cx="0" cy="652236"/>
          </a:xfrm>
          <a:prstGeom prst="line">
            <a:avLst/>
          </a:prstGeom>
          <a:noFill/>
          <a:ln w="19050" cap="flat" cmpd="sng" algn="ctr">
            <a:solidFill>
              <a:srgbClr val="DAEDEF">
                <a:lumMod val="25000"/>
              </a:srgbClr>
            </a:solidFill>
            <a:prstDash val="solid"/>
            <a:tailEnd type="oval"/>
          </a:ln>
          <a:effectLst/>
        </p:spPr>
      </p:cxnSp>
      <p:cxnSp>
        <p:nvCxnSpPr>
          <p:cNvPr id="6" name="Straight Connector 5"/>
          <p:cNvCxnSpPr/>
          <p:nvPr/>
        </p:nvCxnSpPr>
        <p:spPr>
          <a:xfrm flipH="1" flipV="1">
            <a:off x="4385563" y="3242978"/>
            <a:ext cx="1601" cy="645950"/>
          </a:xfrm>
          <a:prstGeom prst="line">
            <a:avLst/>
          </a:prstGeom>
          <a:noFill/>
          <a:ln w="19050" cap="flat" cmpd="sng" algn="ctr">
            <a:solidFill>
              <a:srgbClr val="DAEDEF">
                <a:lumMod val="25000"/>
              </a:srgbClr>
            </a:solidFill>
            <a:prstDash val="solid"/>
            <a:tailEnd type="oval"/>
          </a:ln>
          <a:effectLst/>
        </p:spPr>
      </p:cxnSp>
      <p:cxnSp>
        <p:nvCxnSpPr>
          <p:cNvPr id="7" name="Straight Connector 6"/>
          <p:cNvCxnSpPr/>
          <p:nvPr/>
        </p:nvCxnSpPr>
        <p:spPr>
          <a:xfrm flipV="1">
            <a:off x="2356852" y="2857186"/>
            <a:ext cx="4345343" cy="1"/>
          </a:xfrm>
          <a:prstGeom prst="line">
            <a:avLst/>
          </a:prstGeom>
          <a:noFill/>
          <a:ln w="19050" cap="flat" cmpd="sng" algn="ctr">
            <a:solidFill>
              <a:srgbClr val="DAEDEF">
                <a:lumMod val="25000"/>
              </a:srgbClr>
            </a:solidFill>
            <a:prstDash val="solid"/>
          </a:ln>
          <a:effectLst/>
        </p:spPr>
      </p:cxnSp>
      <p:grpSp>
        <p:nvGrpSpPr>
          <p:cNvPr id="8" name="Group 7"/>
          <p:cNvGrpSpPr/>
          <p:nvPr/>
        </p:nvGrpSpPr>
        <p:grpSpPr>
          <a:xfrm>
            <a:off x="5581610" y="2389687"/>
            <a:ext cx="851352" cy="613803"/>
            <a:chOff x="5787223" y="2138878"/>
            <a:chExt cx="1047818" cy="818403"/>
          </a:xfrm>
        </p:grpSpPr>
        <p:sp>
          <p:nvSpPr>
            <p:cNvPr id="9" name="Isosceles Triangle 8"/>
            <p:cNvSpPr/>
            <p:nvPr/>
          </p:nvSpPr>
          <p:spPr>
            <a:xfrm rot="10800000">
              <a:off x="6096176" y="2557058"/>
              <a:ext cx="430092" cy="400223"/>
            </a:xfrm>
            <a:prstGeom prst="triangle">
              <a:avLst>
                <a:gd name="adj" fmla="val 50000"/>
              </a:avLst>
            </a:prstGeom>
            <a:solidFill>
              <a:srgbClr val="FF6600"/>
            </a:solidFill>
            <a:ln w="19050">
              <a:noFill/>
            </a:ln>
            <a:effectLst/>
            <a:scene3d>
              <a:camera prst="orthographicFront">
                <a:rot lat="0" lon="0" rev="0"/>
              </a:camera>
              <a:lightRig rig="threePt" dir="t">
                <a:rot lat="0" lon="0" rev="1200000"/>
              </a:lightRig>
            </a:scene3d>
            <a:sp3d/>
          </p:spPr>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endParaRPr lang="en-US" sz="1050" kern="0" dirty="0">
                <a:solidFill>
                  <a:srgbClr val="000000"/>
                </a:solidFill>
              </a:endParaRPr>
            </a:p>
          </p:txBody>
        </p:sp>
        <p:sp>
          <p:nvSpPr>
            <p:cNvPr id="10" name="Rectangle 9"/>
            <p:cNvSpPr/>
            <p:nvPr/>
          </p:nvSpPr>
          <p:spPr>
            <a:xfrm>
              <a:off x="5787223" y="2138878"/>
              <a:ext cx="1047818" cy="461662"/>
            </a:xfrm>
            <a:prstGeom prst="rect">
              <a:avLst/>
            </a:prstGeom>
          </p:spPr>
          <p:txBody>
            <a:bodyPr wrap="square" lIns="0" tIns="34289" rIns="0" bIns="34289"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900" b="1" kern="0" dirty="0">
                  <a:solidFill>
                    <a:srgbClr val="000000"/>
                  </a:solidFill>
                </a:rPr>
                <a:t>2</a:t>
              </a:r>
              <a:r>
                <a:rPr lang="en-US" sz="900" b="1" kern="0" baseline="30000" dirty="0">
                  <a:solidFill>
                    <a:srgbClr val="000000"/>
                  </a:solidFill>
                </a:rPr>
                <a:t>nd</a:t>
              </a:r>
              <a:endParaRPr lang="en-US" sz="900" b="1" kern="0" dirty="0">
                <a:solidFill>
                  <a:srgbClr val="000000"/>
                </a:solidFill>
              </a:endParaRPr>
            </a:p>
            <a:p>
              <a:pPr algn="ctr" fontAlgn="base">
                <a:spcBef>
                  <a:spcPct val="0"/>
                </a:spcBef>
                <a:spcAft>
                  <a:spcPct val="0"/>
                </a:spcAft>
                <a:defRPr/>
              </a:pPr>
              <a:r>
                <a:rPr lang="en-US" sz="900" b="1" kern="0" dirty="0">
                  <a:solidFill>
                    <a:srgbClr val="000000"/>
                  </a:solidFill>
                </a:rPr>
                <a:t>GAC</a:t>
              </a:r>
            </a:p>
          </p:txBody>
        </p:sp>
      </p:grpSp>
      <p:sp>
        <p:nvSpPr>
          <p:cNvPr id="11" name="TextBox 34"/>
          <p:cNvSpPr txBox="1"/>
          <p:nvPr/>
        </p:nvSpPr>
        <p:spPr>
          <a:xfrm>
            <a:off x="2665117" y="2471391"/>
            <a:ext cx="1024555" cy="771589"/>
          </a:xfrm>
          <a:prstGeom prst="rect">
            <a:avLst/>
          </a:prstGeom>
          <a:solidFill>
            <a:srgbClr val="A7D5F5"/>
          </a:solidFill>
          <a:ln w="19050">
            <a:noFill/>
          </a:ln>
          <a:effectLst/>
          <a:scene3d>
            <a:camera prst="orthographicFront"/>
            <a:lightRig rig="threePt" dir="t">
              <a:rot lat="0" lon="0" rev="1200000"/>
            </a:lightRig>
          </a:scene3d>
          <a:sp3d/>
        </p:spPr>
        <p:txBody>
          <a:bodyPr wrap="square" lIns="0" tIns="34289" rIns="0" bIns="34289"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1050" b="1" dirty="0">
                <a:solidFill>
                  <a:srgbClr val="000000"/>
                </a:solidFill>
              </a:rPr>
              <a:t>Concept Note</a:t>
            </a:r>
          </a:p>
        </p:txBody>
      </p:sp>
      <p:sp>
        <p:nvSpPr>
          <p:cNvPr id="12" name="TextBox 41"/>
          <p:cNvSpPr txBox="1"/>
          <p:nvPr/>
        </p:nvSpPr>
        <p:spPr>
          <a:xfrm>
            <a:off x="4683655" y="2471391"/>
            <a:ext cx="1024555" cy="771589"/>
          </a:xfrm>
          <a:prstGeom prst="rect">
            <a:avLst/>
          </a:prstGeom>
          <a:solidFill>
            <a:srgbClr val="FFC000"/>
          </a:solidFill>
          <a:ln w="19050">
            <a:noFill/>
          </a:ln>
          <a:effectLst/>
          <a:scene3d>
            <a:camera prst="orthographicFront"/>
            <a:lightRig rig="threePt" dir="t">
              <a:rot lat="0" lon="0" rev="1200000"/>
            </a:lightRig>
          </a:scene3d>
          <a:sp3d/>
        </p:spPr>
        <p:txBody>
          <a:bodyPr wrap="square" lIns="0" tIns="34289" rIns="0" bIns="34289"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1050" b="1" dirty="0">
                <a:solidFill>
                  <a:srgbClr val="1E1E1E"/>
                </a:solidFill>
              </a:rPr>
              <a:t>Grant-Making</a:t>
            </a:r>
          </a:p>
        </p:txBody>
      </p:sp>
      <p:grpSp>
        <p:nvGrpSpPr>
          <p:cNvPr id="13" name="Group 12"/>
          <p:cNvGrpSpPr/>
          <p:nvPr/>
        </p:nvGrpSpPr>
        <p:grpSpPr>
          <a:xfrm>
            <a:off x="5977096" y="2704784"/>
            <a:ext cx="851352" cy="489381"/>
            <a:chOff x="6134276" y="2559007"/>
            <a:chExt cx="1047818" cy="652508"/>
          </a:xfrm>
        </p:grpSpPr>
        <p:sp>
          <p:nvSpPr>
            <p:cNvPr id="14" name="Isosceles Triangle 13"/>
            <p:cNvSpPr/>
            <p:nvPr/>
          </p:nvSpPr>
          <p:spPr>
            <a:xfrm>
              <a:off x="6438222" y="2559007"/>
              <a:ext cx="430092" cy="400223"/>
            </a:xfrm>
            <a:prstGeom prst="triangle">
              <a:avLst>
                <a:gd name="adj" fmla="val 50000"/>
              </a:avLst>
            </a:prstGeom>
            <a:solidFill>
              <a:srgbClr val="FF6600"/>
            </a:solidFill>
            <a:ln w="19050">
              <a:noFill/>
            </a:ln>
            <a:effectLst/>
            <a:scene3d>
              <a:camera prst="orthographicFront">
                <a:rot lat="0" lon="0" rev="0"/>
              </a:camera>
              <a:lightRig rig="threePt" dir="t">
                <a:rot lat="0" lon="0" rev="1200000"/>
              </a:lightRig>
            </a:scene3d>
            <a:sp3d/>
          </p:spPr>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endParaRPr lang="en-US" sz="1050" kern="0" dirty="0">
                <a:solidFill>
                  <a:srgbClr val="000000"/>
                </a:solidFill>
              </a:endParaRPr>
            </a:p>
          </p:txBody>
        </p:sp>
        <p:sp>
          <p:nvSpPr>
            <p:cNvPr id="15" name="Rectangle 14"/>
            <p:cNvSpPr/>
            <p:nvPr/>
          </p:nvSpPr>
          <p:spPr>
            <a:xfrm>
              <a:off x="6134276" y="2934519"/>
              <a:ext cx="1047818" cy="276996"/>
            </a:xfrm>
            <a:prstGeom prst="rect">
              <a:avLst/>
            </a:prstGeom>
          </p:spPr>
          <p:txBody>
            <a:bodyPr wrap="square" lIns="0" tIns="34289" rIns="0" bIns="34289"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900" b="1" kern="0" dirty="0">
                  <a:solidFill>
                    <a:srgbClr val="000000"/>
                  </a:solidFill>
                </a:rPr>
                <a:t>Board </a:t>
              </a:r>
            </a:p>
          </p:txBody>
        </p:sp>
      </p:grpSp>
      <p:grpSp>
        <p:nvGrpSpPr>
          <p:cNvPr id="16" name="Group 15"/>
          <p:cNvGrpSpPr/>
          <p:nvPr/>
        </p:nvGrpSpPr>
        <p:grpSpPr>
          <a:xfrm>
            <a:off x="3579496" y="2476525"/>
            <a:ext cx="813518" cy="519418"/>
            <a:chOff x="3145284" y="2343561"/>
            <a:chExt cx="1001252" cy="692557"/>
          </a:xfrm>
        </p:grpSpPr>
        <p:sp>
          <p:nvSpPr>
            <p:cNvPr id="17" name="Rectangle 16"/>
            <p:cNvSpPr/>
            <p:nvPr/>
          </p:nvSpPr>
          <p:spPr>
            <a:xfrm>
              <a:off x="3145284" y="2343561"/>
              <a:ext cx="1001252" cy="276996"/>
            </a:xfrm>
            <a:prstGeom prst="rect">
              <a:avLst/>
            </a:prstGeom>
          </p:spPr>
          <p:txBody>
            <a:bodyPr wrap="square" lIns="0" tIns="34289" rIns="0" bIns="34289"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900" b="1" kern="0" dirty="0">
                  <a:solidFill>
                    <a:srgbClr val="000000"/>
                  </a:solidFill>
                </a:rPr>
                <a:t>TRP</a:t>
              </a:r>
            </a:p>
          </p:txBody>
        </p:sp>
        <p:sp>
          <p:nvSpPr>
            <p:cNvPr id="18" name="Isosceles Triangle 17"/>
            <p:cNvSpPr/>
            <p:nvPr/>
          </p:nvSpPr>
          <p:spPr>
            <a:xfrm rot="10800000">
              <a:off x="3440043" y="2635895"/>
              <a:ext cx="430092" cy="400223"/>
            </a:xfrm>
            <a:prstGeom prst="triangle">
              <a:avLst>
                <a:gd name="adj" fmla="val 50000"/>
              </a:avLst>
            </a:prstGeom>
            <a:solidFill>
              <a:srgbClr val="FF6600"/>
            </a:solidFill>
            <a:ln w="19050">
              <a:noFill/>
            </a:ln>
            <a:effectLst/>
            <a:scene3d>
              <a:camera prst="orthographicFront">
                <a:rot lat="0" lon="0" rev="0"/>
              </a:camera>
              <a:lightRig rig="threePt" dir="t">
                <a:rot lat="0" lon="0" rev="1200000"/>
              </a:lightRig>
            </a:scene3d>
            <a:sp3d/>
          </p:spPr>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endParaRPr lang="en-US" sz="1050" kern="0" dirty="0">
                <a:solidFill>
                  <a:srgbClr val="000000"/>
                </a:solidFill>
              </a:endParaRPr>
            </a:p>
          </p:txBody>
        </p:sp>
      </p:grpSp>
      <p:grpSp>
        <p:nvGrpSpPr>
          <p:cNvPr id="19" name="Group 18"/>
          <p:cNvGrpSpPr/>
          <p:nvPr/>
        </p:nvGrpSpPr>
        <p:grpSpPr>
          <a:xfrm>
            <a:off x="3968709" y="2697061"/>
            <a:ext cx="813518" cy="498906"/>
            <a:chOff x="3700515" y="2559007"/>
            <a:chExt cx="1001252" cy="665208"/>
          </a:xfrm>
        </p:grpSpPr>
        <p:sp>
          <p:nvSpPr>
            <p:cNvPr id="20" name="Isosceles Triangle 19"/>
            <p:cNvSpPr/>
            <p:nvPr/>
          </p:nvSpPr>
          <p:spPr>
            <a:xfrm>
              <a:off x="3991195" y="2559007"/>
              <a:ext cx="430092" cy="400223"/>
            </a:xfrm>
            <a:prstGeom prst="triangle">
              <a:avLst>
                <a:gd name="adj" fmla="val 50000"/>
              </a:avLst>
            </a:prstGeom>
            <a:solidFill>
              <a:srgbClr val="FF6600"/>
            </a:solidFill>
            <a:ln w="19050">
              <a:noFill/>
            </a:ln>
            <a:effectLst/>
            <a:scene3d>
              <a:camera prst="orthographicFront">
                <a:rot lat="0" lon="0" rev="0"/>
              </a:camera>
              <a:lightRig rig="threePt" dir="t">
                <a:rot lat="0" lon="0" rev="1200000"/>
              </a:lightRig>
            </a:scene3d>
            <a:sp3d/>
          </p:spPr>
          <p:txBody>
            <a:bodyPr wrap="none"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endParaRPr lang="en-US" sz="1050" kern="0" dirty="0">
                <a:solidFill>
                  <a:srgbClr val="000000"/>
                </a:solidFill>
              </a:endParaRPr>
            </a:p>
          </p:txBody>
        </p:sp>
        <p:sp>
          <p:nvSpPr>
            <p:cNvPr id="21" name="Rectangle 20"/>
            <p:cNvSpPr/>
            <p:nvPr/>
          </p:nvSpPr>
          <p:spPr>
            <a:xfrm>
              <a:off x="3700515" y="2947219"/>
              <a:ext cx="1001252" cy="276996"/>
            </a:xfrm>
            <a:prstGeom prst="rect">
              <a:avLst/>
            </a:prstGeom>
          </p:spPr>
          <p:txBody>
            <a:bodyPr wrap="square" lIns="0" tIns="34289" rIns="0" bIns="34289"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900" b="1" kern="0" dirty="0">
                  <a:solidFill>
                    <a:srgbClr val="000000"/>
                  </a:solidFill>
                </a:rPr>
                <a:t>GAC</a:t>
              </a:r>
            </a:p>
          </p:txBody>
        </p:sp>
      </p:grpSp>
      <p:cxnSp>
        <p:nvCxnSpPr>
          <p:cNvPr id="23" name="Straight Connector 22"/>
          <p:cNvCxnSpPr/>
          <p:nvPr/>
        </p:nvCxnSpPr>
        <p:spPr>
          <a:xfrm flipV="1">
            <a:off x="2543006" y="2986417"/>
            <a:ext cx="0" cy="602477"/>
          </a:xfrm>
          <a:prstGeom prst="line">
            <a:avLst/>
          </a:prstGeom>
          <a:noFill/>
          <a:ln w="19050" cap="flat" cmpd="sng" algn="ctr">
            <a:solidFill>
              <a:srgbClr val="DAEDEF">
                <a:lumMod val="25000"/>
              </a:srgbClr>
            </a:solidFill>
            <a:prstDash val="solid"/>
            <a:tailEnd type="oval"/>
          </a:ln>
          <a:effectLst/>
        </p:spPr>
      </p:cxnSp>
      <p:sp>
        <p:nvSpPr>
          <p:cNvPr id="25" name="Rectangle 24"/>
          <p:cNvSpPr/>
          <p:nvPr/>
        </p:nvSpPr>
        <p:spPr bwMode="auto">
          <a:xfrm>
            <a:off x="5154160" y="3591019"/>
            <a:ext cx="1742516" cy="719620"/>
          </a:xfrm>
          <a:prstGeom prst="rect">
            <a:avLst/>
          </a:prstGeom>
          <a:solidFill>
            <a:srgbClr val="FFFFFF">
              <a:lumMod val="85000"/>
            </a:srgbClr>
          </a:solidFill>
          <a:ln w="19050" cap="flat" cmpd="sng" algn="ctr">
            <a:solidFill>
              <a:srgbClr val="FFFFFF">
                <a:lumMod val="65000"/>
              </a:srgbClr>
            </a:solidFill>
            <a:prstDash val="sysDot"/>
            <a:round/>
            <a:headEnd type="none" w="med" len="med"/>
            <a:tailEnd type="none" w="med" len="med"/>
          </a:ln>
          <a:effectLst/>
        </p:spPr>
        <p:txBody>
          <a:bodyPr vert="horz" wrap="square" lIns="68580" tIns="13500" rIns="68580" bIns="13500" numCol="1" rtlCol="0" anchor="ctr"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3350" indent="-133350" defTabSz="666750" fontAlgn="base">
              <a:spcBef>
                <a:spcPts val="450"/>
              </a:spcBef>
              <a:spcAft>
                <a:spcPts val="450"/>
              </a:spcAft>
              <a:buFont typeface="Arial" pitchFamily="34" charset="0"/>
              <a:buChar char="•"/>
              <a:defRPr/>
            </a:pPr>
            <a:r>
              <a:rPr lang="en-US" sz="975" dirty="0">
                <a:solidFill>
                  <a:srgbClr val="1E1E1E"/>
                </a:solidFill>
              </a:rPr>
              <a:t>Country team and country finalize grant agreement documents</a:t>
            </a:r>
          </a:p>
        </p:txBody>
      </p:sp>
      <p:sp>
        <p:nvSpPr>
          <p:cNvPr id="26" name="Rectangle 25"/>
          <p:cNvSpPr/>
          <p:nvPr/>
        </p:nvSpPr>
        <p:spPr bwMode="auto">
          <a:xfrm>
            <a:off x="1796967" y="3591018"/>
            <a:ext cx="1563049" cy="1897499"/>
          </a:xfrm>
          <a:prstGeom prst="rect">
            <a:avLst/>
          </a:prstGeom>
          <a:solidFill>
            <a:srgbClr val="FFFFFF">
              <a:lumMod val="85000"/>
            </a:srgbClr>
          </a:solidFill>
          <a:ln w="19050" cap="flat" cmpd="sng" algn="ctr">
            <a:solidFill>
              <a:srgbClr val="FFFFFF">
                <a:lumMod val="65000"/>
              </a:srgbClr>
            </a:solidFill>
            <a:prstDash val="sysDot"/>
            <a:round/>
            <a:headEnd type="none" w="med" len="med"/>
            <a:tailEnd type="none" w="med" len="med"/>
          </a:ln>
          <a:effectLst/>
        </p:spPr>
        <p:txBody>
          <a:bodyPr vert="horz" wrap="square" lIns="68580" tIns="13500" rIns="68580" bIns="13500" numCol="1" rtlCol="0" anchor="ctr"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3350" indent="-133350" defTabSz="666750" fontAlgn="base">
              <a:spcBef>
                <a:spcPts val="450"/>
              </a:spcBef>
              <a:spcAft>
                <a:spcPts val="450"/>
              </a:spcAft>
              <a:buFont typeface="Arial" pitchFamily="34" charset="0"/>
              <a:buChar char="•"/>
              <a:defRPr/>
            </a:pPr>
            <a:r>
              <a:rPr lang="en-US" sz="975" dirty="0">
                <a:solidFill>
                  <a:srgbClr val="1E1E1E"/>
                </a:solidFill>
              </a:rPr>
              <a:t>Country allocation communicated Mar 2014</a:t>
            </a:r>
          </a:p>
          <a:p>
            <a:pPr marL="133350" indent="-133350" defTabSz="666750" fontAlgn="base">
              <a:spcBef>
                <a:spcPts val="450"/>
              </a:spcBef>
              <a:spcAft>
                <a:spcPts val="450"/>
              </a:spcAft>
              <a:buFont typeface="Arial" pitchFamily="34" charset="0"/>
              <a:buChar char="•"/>
              <a:defRPr/>
            </a:pPr>
            <a:r>
              <a:rPr lang="en-US" sz="975" dirty="0">
                <a:solidFill>
                  <a:srgbClr val="1E1E1E"/>
                </a:solidFill>
              </a:rPr>
              <a:t>CCMs submit split for Secretariat sign-off</a:t>
            </a:r>
          </a:p>
          <a:p>
            <a:pPr marL="133350" indent="-133350" defTabSz="666750" fontAlgn="base">
              <a:spcBef>
                <a:spcPts val="450"/>
              </a:spcBef>
              <a:spcAft>
                <a:spcPts val="450"/>
              </a:spcAft>
              <a:buFont typeface="Arial" pitchFamily="34" charset="0"/>
              <a:buChar char="•"/>
              <a:defRPr/>
            </a:pPr>
            <a:r>
              <a:rPr lang="en-US" sz="975" dirty="0">
                <a:solidFill>
                  <a:srgbClr val="1E1E1E"/>
                </a:solidFill>
              </a:rPr>
              <a:t>RMNCAH activities often spread across concept notes</a:t>
            </a:r>
          </a:p>
        </p:txBody>
      </p:sp>
      <p:sp>
        <p:nvSpPr>
          <p:cNvPr id="27" name="Pentagon 26"/>
          <p:cNvSpPr/>
          <p:nvPr/>
        </p:nvSpPr>
        <p:spPr>
          <a:xfrm>
            <a:off x="1339497" y="2078850"/>
            <a:ext cx="6586107" cy="290303"/>
          </a:xfrm>
          <a:prstGeom prst="homePlate">
            <a:avLst/>
          </a:prstGeom>
          <a:solidFill>
            <a:srgbClr val="FFFFFF">
              <a:lumMod val="85000"/>
            </a:srgbClr>
          </a:solidFill>
          <a:ln w="19050" cap="flat" cmpd="sng" algn="ctr">
            <a:solidFill>
              <a:srgbClr val="FFFFFF">
                <a:lumMod val="65000"/>
              </a:srgbClr>
            </a:solidFill>
            <a:prstDash val="sysDash"/>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defRPr/>
            </a:pPr>
            <a:r>
              <a:rPr lang="en-US" sz="975" b="1" dirty="0">
                <a:solidFill>
                  <a:srgbClr val="1E1E1E"/>
                </a:solidFill>
              </a:rPr>
              <a:t>Ongoing Country Dialogue</a:t>
            </a:r>
          </a:p>
        </p:txBody>
      </p:sp>
      <p:sp>
        <p:nvSpPr>
          <p:cNvPr id="28" name="Rectangle 27"/>
          <p:cNvSpPr/>
          <p:nvPr/>
        </p:nvSpPr>
        <p:spPr>
          <a:xfrm>
            <a:off x="1097970" y="1916832"/>
            <a:ext cx="7003154" cy="1566174"/>
          </a:xfrm>
          <a:prstGeom prst="rect">
            <a:avLst/>
          </a:prstGeom>
          <a:noFill/>
          <a:ln w="25400" cap="flat" cmpd="sng" algn="ctr">
            <a:solidFill>
              <a:srgbClr val="4F81BD">
                <a:shade val="50000"/>
              </a:srgbClr>
            </a:solidFill>
            <a:prstDash val="solid"/>
          </a:ln>
          <a:effectLst/>
        </p:spPr>
        <p:txBody>
          <a:bodyPr wrap="none" lIns="94356" tIns="47175" rIns="94356" bIns="47175"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GB" sz="975" b="1" kern="0" dirty="0">
              <a:solidFill>
                <a:sysClr val="window" lastClr="FFFFFF"/>
              </a:solidFill>
              <a:ea typeface="SimHei"/>
            </a:endParaRPr>
          </a:p>
        </p:txBody>
      </p:sp>
      <p:sp>
        <p:nvSpPr>
          <p:cNvPr id="29" name="Pentagon 28"/>
          <p:cNvSpPr/>
          <p:nvPr/>
        </p:nvSpPr>
        <p:spPr>
          <a:xfrm>
            <a:off x="1356188" y="2476526"/>
            <a:ext cx="1086495" cy="768434"/>
          </a:xfrm>
          <a:prstGeom prst="homePlate">
            <a:avLst>
              <a:gd name="adj" fmla="val 17516"/>
            </a:avLst>
          </a:prstGeom>
          <a:solidFill>
            <a:srgbClr val="333399">
              <a:lumMod val="20000"/>
              <a:lumOff val="80000"/>
            </a:srgbClr>
          </a:solidFill>
          <a:ln w="19050" cap="flat" cmpd="sng" algn="ctr">
            <a:noFill/>
            <a:prstDash val="solid"/>
            <a:round/>
            <a:headEnd type="none" w="med" len="med"/>
            <a:tailEnd type="none" w="med" len="med"/>
          </a:ln>
          <a:effectLst/>
        </p:spPr>
        <p:txBody>
          <a:bodyPr vert="horz" wrap="square" lIns="0" tIns="34289" rIns="0" bIns="34289" numCol="1" rtlCol="0" anchor="ctr"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66750" fontAlgn="base">
              <a:defRPr/>
            </a:pPr>
            <a:r>
              <a:rPr lang="en-US" sz="975" b="1" dirty="0">
                <a:solidFill>
                  <a:srgbClr val="1E1E1E"/>
                </a:solidFill>
              </a:rPr>
              <a:t>National </a:t>
            </a:r>
          </a:p>
          <a:p>
            <a:pPr algn="ctr" defTabSz="666750" fontAlgn="base">
              <a:defRPr/>
            </a:pPr>
            <a:r>
              <a:rPr lang="en-US" sz="975" b="1" dirty="0">
                <a:solidFill>
                  <a:srgbClr val="1E1E1E"/>
                </a:solidFill>
              </a:rPr>
              <a:t>Strategic Plan</a:t>
            </a:r>
          </a:p>
        </p:txBody>
      </p:sp>
      <p:sp>
        <p:nvSpPr>
          <p:cNvPr id="30" name="Pentagon 29"/>
          <p:cNvSpPr/>
          <p:nvPr/>
        </p:nvSpPr>
        <p:spPr>
          <a:xfrm>
            <a:off x="6705414" y="2474546"/>
            <a:ext cx="1170130" cy="768434"/>
          </a:xfrm>
          <a:prstGeom prst="homePlate">
            <a:avLst>
              <a:gd name="adj" fmla="val 17516"/>
            </a:avLst>
          </a:prstGeom>
          <a:solidFill>
            <a:srgbClr val="B2B2B2"/>
          </a:solidFill>
          <a:ln w="19050">
            <a:noFill/>
          </a:ln>
          <a:effectLst/>
          <a:scene3d>
            <a:camera prst="orthographicFront"/>
            <a:lightRig rig="threePt" dir="t">
              <a:rot lat="0" lon="0" rev="1200000"/>
            </a:lightRig>
          </a:scene3d>
          <a:sp3d/>
        </p:spPr>
        <p:txBody>
          <a:bodyPr wrap="square" lIns="0" tIns="34289" rIns="0" bIns="34289"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1050" b="1" dirty="0">
                <a:solidFill>
                  <a:srgbClr val="1E1E1E"/>
                </a:solidFill>
              </a:rPr>
              <a:t>Grant Implementation</a:t>
            </a:r>
          </a:p>
          <a:p>
            <a:pPr algn="ctr">
              <a:defRPr/>
            </a:pPr>
            <a:r>
              <a:rPr lang="en-US" sz="1050" dirty="0">
                <a:solidFill>
                  <a:srgbClr val="1E1E1E"/>
                </a:solidFill>
              </a:rPr>
              <a:t>3 years</a:t>
            </a:r>
          </a:p>
        </p:txBody>
      </p:sp>
      <p:sp>
        <p:nvSpPr>
          <p:cNvPr id="31" name="Rectangle 30"/>
          <p:cNvSpPr/>
          <p:nvPr/>
        </p:nvSpPr>
        <p:spPr bwMode="auto">
          <a:xfrm>
            <a:off x="6971257" y="3591018"/>
            <a:ext cx="1119632" cy="920226"/>
          </a:xfrm>
          <a:prstGeom prst="rect">
            <a:avLst/>
          </a:prstGeom>
          <a:solidFill>
            <a:srgbClr val="FFFFFF">
              <a:lumMod val="85000"/>
            </a:srgbClr>
          </a:solidFill>
          <a:ln w="19050" cap="flat" cmpd="sng" algn="ctr">
            <a:solidFill>
              <a:srgbClr val="FFFFFF">
                <a:lumMod val="65000"/>
              </a:srgbClr>
            </a:solidFill>
            <a:prstDash val="sysDot"/>
            <a:round/>
            <a:headEnd type="none" w="med" len="med"/>
            <a:tailEnd type="none" w="med" len="med"/>
          </a:ln>
          <a:effectLst/>
        </p:spPr>
        <p:txBody>
          <a:bodyPr vert="horz" wrap="square" lIns="68580" tIns="13500" rIns="68580" bIns="13500" numCol="1" rtlCol="0" anchor="ctr"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3350" indent="-133350" defTabSz="666750" fontAlgn="base">
              <a:spcBef>
                <a:spcPts val="450"/>
              </a:spcBef>
              <a:spcAft>
                <a:spcPts val="450"/>
              </a:spcAft>
              <a:buFont typeface="Arial" pitchFamily="34" charset="0"/>
              <a:buChar char="•"/>
              <a:defRPr/>
            </a:pPr>
            <a:r>
              <a:rPr lang="en-US" sz="975" dirty="0">
                <a:solidFill>
                  <a:srgbClr val="1E1E1E"/>
                </a:solidFill>
              </a:rPr>
              <a:t>After Board approval, grant is signed and disbursements can begin</a:t>
            </a:r>
          </a:p>
        </p:txBody>
      </p:sp>
      <p:cxnSp>
        <p:nvCxnSpPr>
          <p:cNvPr id="32" name="Elbow Connector 31"/>
          <p:cNvCxnSpPr>
            <a:stCxn id="15" idx="2"/>
            <a:endCxn id="31" idx="0"/>
          </p:cNvCxnSpPr>
          <p:nvPr/>
        </p:nvCxnSpPr>
        <p:spPr>
          <a:xfrm rot="16200000" flipH="1">
            <a:off x="6768496" y="2828440"/>
            <a:ext cx="396853" cy="1128301"/>
          </a:xfrm>
          <a:prstGeom prst="bentConnector3">
            <a:avLst>
              <a:gd name="adj1" fmla="val 50000"/>
            </a:avLst>
          </a:prstGeom>
          <a:noFill/>
          <a:ln w="19050" cap="flat" cmpd="sng" algn="ctr">
            <a:solidFill>
              <a:srgbClr val="DAEDEF">
                <a:lumMod val="25000"/>
              </a:srgbClr>
            </a:solidFill>
            <a:prstDash val="solid"/>
            <a:headEnd type="oval"/>
            <a:tailEnd type="none"/>
          </a:ln>
          <a:effectLst/>
        </p:spPr>
      </p:cxnSp>
      <p:cxnSp>
        <p:nvCxnSpPr>
          <p:cNvPr id="33" name="Straight Connector 32"/>
          <p:cNvCxnSpPr/>
          <p:nvPr/>
        </p:nvCxnSpPr>
        <p:spPr>
          <a:xfrm flipH="1" flipV="1">
            <a:off x="3986257" y="3090292"/>
            <a:ext cx="1601" cy="645950"/>
          </a:xfrm>
          <a:prstGeom prst="line">
            <a:avLst/>
          </a:prstGeom>
          <a:noFill/>
          <a:ln w="19050" cap="flat" cmpd="sng" algn="ctr">
            <a:solidFill>
              <a:srgbClr val="DAEDEF">
                <a:lumMod val="25000"/>
              </a:srgbClr>
            </a:solidFill>
            <a:prstDash val="solid"/>
            <a:tailEnd type="oval"/>
          </a:ln>
          <a:effectLst/>
        </p:spPr>
      </p:cxnSp>
      <p:sp>
        <p:nvSpPr>
          <p:cNvPr id="24" name="Rectangle 23"/>
          <p:cNvSpPr/>
          <p:nvPr/>
        </p:nvSpPr>
        <p:spPr bwMode="auto">
          <a:xfrm>
            <a:off x="3434595" y="3591019"/>
            <a:ext cx="1644985" cy="666254"/>
          </a:xfrm>
          <a:prstGeom prst="rect">
            <a:avLst/>
          </a:prstGeom>
          <a:solidFill>
            <a:srgbClr val="FFFFFF">
              <a:lumMod val="85000"/>
            </a:srgbClr>
          </a:solidFill>
          <a:ln w="19050" cap="flat" cmpd="sng" algn="ctr">
            <a:solidFill>
              <a:srgbClr val="FFFFFF">
                <a:lumMod val="65000"/>
              </a:srgbClr>
            </a:solidFill>
            <a:prstDash val="sysDot"/>
            <a:round/>
            <a:headEnd type="none" w="med" len="med"/>
            <a:tailEnd type="none" w="med" len="med"/>
          </a:ln>
          <a:effectLst/>
        </p:spPr>
        <p:txBody>
          <a:bodyPr vert="horz" wrap="square" lIns="68580" tIns="13500" rIns="68580" bIns="13500" numCol="1" rtlCol="0" anchor="ctr"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3350" indent="-133350" defTabSz="666750" fontAlgn="base">
              <a:spcBef>
                <a:spcPts val="450"/>
              </a:spcBef>
              <a:buFont typeface="Arial" pitchFamily="34" charset="0"/>
              <a:buChar char="•"/>
              <a:defRPr/>
            </a:pPr>
            <a:r>
              <a:rPr lang="en-US" sz="975" dirty="0">
                <a:solidFill>
                  <a:srgbClr val="1E1E1E"/>
                </a:solidFill>
              </a:rPr>
              <a:t>TRP reviews concept notes for strategic focus and technical soundness</a:t>
            </a:r>
          </a:p>
        </p:txBody>
      </p:sp>
    </p:spTree>
    <p:extLst>
      <p:ext uri="{BB962C8B-B14F-4D97-AF65-F5344CB8AC3E}">
        <p14:creationId xmlns:p14="http://schemas.microsoft.com/office/powerpoint/2010/main" val="1887217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1" y="228600"/>
            <a:ext cx="8712968" cy="558840"/>
          </a:xfrm>
        </p:spPr>
        <p:txBody>
          <a:bodyPr>
            <a:normAutofit fontScale="90000"/>
          </a:bodyPr>
          <a:lstStyle/>
          <a:p>
            <a:r>
              <a:rPr lang="en-US" sz="3200" b="1" dirty="0" smtClean="0"/>
              <a:t>How will the Global Fund invest in HSS?</a:t>
            </a:r>
            <a:endParaRPr lang="en-GB" sz="3200" b="1" i="1" dirty="0"/>
          </a:p>
        </p:txBody>
      </p:sp>
      <p:sp>
        <p:nvSpPr>
          <p:cNvPr id="8" name="Slide Number Placeholder 7"/>
          <p:cNvSpPr>
            <a:spLocks noGrp="1"/>
          </p:cNvSpPr>
          <p:nvPr>
            <p:ph type="sldNum" sz="quarter" idx="12"/>
          </p:nvPr>
        </p:nvSpPr>
        <p:spPr/>
        <p:txBody>
          <a:bodyPr/>
          <a:lstStyle/>
          <a:p>
            <a:fld id="{898E2CD4-D148-4BB4-A691-088BB183B615}" type="slidenum">
              <a:rPr lang="en-GB" smtClean="0">
                <a:solidFill>
                  <a:prstClr val="black">
                    <a:tint val="75000"/>
                  </a:prstClr>
                </a:solidFill>
              </a:rPr>
              <a:pPr/>
              <a:t>5</a:t>
            </a:fld>
            <a:endParaRPr lang="en-GB">
              <a:solidFill>
                <a:prstClr val="black">
                  <a:tint val="75000"/>
                </a:prstClr>
              </a:solidFill>
            </a:endParaRPr>
          </a:p>
        </p:txBody>
      </p:sp>
      <p:sp>
        <p:nvSpPr>
          <p:cNvPr id="2" name="Rectangle 1"/>
          <p:cNvSpPr/>
          <p:nvPr/>
        </p:nvSpPr>
        <p:spPr>
          <a:xfrm>
            <a:off x="228600" y="1200090"/>
            <a:ext cx="2438616" cy="400110"/>
          </a:xfrm>
          <a:prstGeom prst="rect">
            <a:avLst/>
          </a:prstGeom>
        </p:spPr>
        <p:txBody>
          <a:bodyPr wrap="none">
            <a:spAutoFit/>
          </a:bodyPr>
          <a:lstStyle/>
          <a:p>
            <a:r>
              <a:rPr lang="en-US" sz="2000" b="1" u="sng" dirty="0">
                <a:solidFill>
                  <a:srgbClr val="FF0000"/>
                </a:solidFill>
              </a:rPr>
              <a:t>Five Priority Areas</a:t>
            </a:r>
            <a:endParaRPr lang="en-GB" sz="2000" u="sng" dirty="0">
              <a:solidFill>
                <a:srgbClr val="FF0000"/>
              </a:solidFill>
            </a:endParaRPr>
          </a:p>
        </p:txBody>
      </p:sp>
      <p:grpSp>
        <p:nvGrpSpPr>
          <p:cNvPr id="14" name="Group 13"/>
          <p:cNvGrpSpPr/>
          <p:nvPr/>
        </p:nvGrpSpPr>
        <p:grpSpPr>
          <a:xfrm>
            <a:off x="704963" y="1650135"/>
            <a:ext cx="7029600" cy="592800"/>
            <a:chOff x="704962" y="1683222"/>
            <a:chExt cx="7029600" cy="592800"/>
          </a:xfrm>
        </p:grpSpPr>
        <p:sp>
          <p:nvSpPr>
            <p:cNvPr id="3" name="Rounded Rectangle 2"/>
            <p:cNvSpPr/>
            <p:nvPr/>
          </p:nvSpPr>
          <p:spPr>
            <a:xfrm>
              <a:off x="1028962" y="1683222"/>
              <a:ext cx="6705600" cy="59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chemeClr val="bg1"/>
                  </a:solidFill>
                </a:rPr>
                <a:t>Service delivery</a:t>
              </a:r>
              <a:endParaRPr lang="en-GB" dirty="0">
                <a:solidFill>
                  <a:schemeClr val="bg1"/>
                </a:solidFill>
              </a:endParaRPr>
            </a:p>
          </p:txBody>
        </p:sp>
        <p:sp>
          <p:nvSpPr>
            <p:cNvPr id="7" name="Oval 2"/>
            <p:cNvSpPr>
              <a:spLocks noChangeArrowheads="1"/>
            </p:cNvSpPr>
            <p:nvPr/>
          </p:nvSpPr>
          <p:spPr bwMode="gray">
            <a:xfrm>
              <a:off x="704962" y="1885800"/>
              <a:ext cx="324000" cy="324000"/>
            </a:xfrm>
            <a:prstGeom prst="ellipse">
              <a:avLst/>
            </a:prstGeom>
            <a:solidFill>
              <a:schemeClr val="bg1">
                <a:lumMod val="65000"/>
              </a:schemeClr>
            </a:solidFill>
            <a:ln w="28575" algn="ctr">
              <a:solidFill>
                <a:srgbClr val="FFFFFF"/>
              </a:solidFill>
              <a:round/>
              <a:headEnd/>
              <a:tailEnd/>
            </a:ln>
          </p:spPr>
          <p:txBody>
            <a:bodyPr wrap="none" lIns="0" tIns="0" rIns="0" bIns="0" anchor="ctr"/>
            <a:lstStyle/>
            <a:p>
              <a:pPr algn="ctr"/>
              <a:r>
                <a:rPr lang="en-US" sz="1600" b="1" kern="0" dirty="0" smtClean="0">
                  <a:solidFill>
                    <a:prstClr val="white"/>
                  </a:solidFill>
                  <a:latin typeface="Arial"/>
                </a:rPr>
                <a:t>1</a:t>
              </a:r>
            </a:p>
          </p:txBody>
        </p:sp>
      </p:grpSp>
      <p:grpSp>
        <p:nvGrpSpPr>
          <p:cNvPr id="13" name="Group 12"/>
          <p:cNvGrpSpPr/>
          <p:nvPr/>
        </p:nvGrpSpPr>
        <p:grpSpPr>
          <a:xfrm>
            <a:off x="704963" y="2641160"/>
            <a:ext cx="7029600" cy="592800"/>
            <a:chOff x="704962" y="2550110"/>
            <a:chExt cx="7029600" cy="592800"/>
          </a:xfrm>
        </p:grpSpPr>
        <p:sp>
          <p:nvSpPr>
            <p:cNvPr id="9" name="Rounded Rectangle 8"/>
            <p:cNvSpPr/>
            <p:nvPr/>
          </p:nvSpPr>
          <p:spPr>
            <a:xfrm>
              <a:off x="1028962" y="2550110"/>
              <a:ext cx="6705600" cy="59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chemeClr val="bg1"/>
                  </a:solidFill>
                </a:rPr>
                <a:t>Procurement and Supply Chain</a:t>
              </a:r>
              <a:endParaRPr lang="en-GB" dirty="0">
                <a:solidFill>
                  <a:schemeClr val="bg1"/>
                </a:solidFill>
              </a:endParaRPr>
            </a:p>
          </p:txBody>
        </p:sp>
        <p:sp>
          <p:nvSpPr>
            <p:cNvPr id="10" name="Oval 2"/>
            <p:cNvSpPr>
              <a:spLocks noChangeArrowheads="1"/>
            </p:cNvSpPr>
            <p:nvPr/>
          </p:nvSpPr>
          <p:spPr bwMode="gray">
            <a:xfrm>
              <a:off x="704962" y="2647800"/>
              <a:ext cx="324000" cy="324000"/>
            </a:xfrm>
            <a:prstGeom prst="ellipse">
              <a:avLst/>
            </a:prstGeom>
            <a:solidFill>
              <a:schemeClr val="bg1">
                <a:lumMod val="65000"/>
              </a:schemeClr>
            </a:solidFill>
            <a:ln w="28575" algn="ctr">
              <a:solidFill>
                <a:srgbClr val="FFFFFF"/>
              </a:solidFill>
              <a:round/>
              <a:headEnd/>
              <a:tailEnd/>
            </a:ln>
          </p:spPr>
          <p:txBody>
            <a:bodyPr wrap="none" lIns="0" tIns="0" rIns="0" bIns="0" anchor="ctr"/>
            <a:lstStyle/>
            <a:p>
              <a:pPr algn="ctr"/>
              <a:r>
                <a:rPr lang="en-US" sz="1600" b="1" kern="0" dirty="0" smtClean="0">
                  <a:solidFill>
                    <a:prstClr val="white"/>
                  </a:solidFill>
                  <a:latin typeface="Arial"/>
                </a:rPr>
                <a:t>2</a:t>
              </a:r>
            </a:p>
          </p:txBody>
        </p:sp>
      </p:grpSp>
      <p:grpSp>
        <p:nvGrpSpPr>
          <p:cNvPr id="5" name="Group 4"/>
          <p:cNvGrpSpPr/>
          <p:nvPr/>
        </p:nvGrpSpPr>
        <p:grpSpPr>
          <a:xfrm>
            <a:off x="704963" y="3457500"/>
            <a:ext cx="7029600" cy="592800"/>
            <a:chOff x="704962" y="3334800"/>
            <a:chExt cx="7029600" cy="592800"/>
          </a:xfrm>
        </p:grpSpPr>
        <p:sp>
          <p:nvSpPr>
            <p:cNvPr id="11" name="Rounded Rectangle 10"/>
            <p:cNvSpPr/>
            <p:nvPr/>
          </p:nvSpPr>
          <p:spPr>
            <a:xfrm>
              <a:off x="1028962" y="3334800"/>
              <a:ext cx="6705600" cy="59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chemeClr val="bg1"/>
                  </a:solidFill>
                </a:rPr>
                <a:t>Health Workforce</a:t>
              </a:r>
              <a:endParaRPr lang="en-GB" dirty="0">
                <a:solidFill>
                  <a:schemeClr val="bg1"/>
                </a:solidFill>
              </a:endParaRPr>
            </a:p>
          </p:txBody>
        </p:sp>
        <p:sp>
          <p:nvSpPr>
            <p:cNvPr id="12" name="Oval 2"/>
            <p:cNvSpPr>
              <a:spLocks noChangeArrowheads="1"/>
            </p:cNvSpPr>
            <p:nvPr/>
          </p:nvSpPr>
          <p:spPr bwMode="gray">
            <a:xfrm>
              <a:off x="704962" y="3469200"/>
              <a:ext cx="324000" cy="324000"/>
            </a:xfrm>
            <a:prstGeom prst="ellipse">
              <a:avLst/>
            </a:prstGeom>
            <a:solidFill>
              <a:schemeClr val="bg1">
                <a:lumMod val="65000"/>
              </a:schemeClr>
            </a:solidFill>
            <a:ln w="28575" algn="ctr">
              <a:solidFill>
                <a:srgbClr val="FFFFFF"/>
              </a:solidFill>
              <a:round/>
              <a:headEnd/>
              <a:tailEnd/>
            </a:ln>
          </p:spPr>
          <p:txBody>
            <a:bodyPr wrap="none" lIns="0" tIns="0" rIns="0" bIns="0" anchor="ctr"/>
            <a:lstStyle/>
            <a:p>
              <a:pPr algn="ctr"/>
              <a:r>
                <a:rPr lang="en-US" sz="1600" b="1" kern="0" dirty="0">
                  <a:solidFill>
                    <a:prstClr val="white"/>
                  </a:solidFill>
                  <a:latin typeface="Arial"/>
                </a:rPr>
                <a:t>3</a:t>
              </a:r>
              <a:endParaRPr lang="en-US" sz="1600" b="1" kern="0" dirty="0" smtClean="0">
                <a:solidFill>
                  <a:prstClr val="white"/>
                </a:solidFill>
                <a:latin typeface="Arial"/>
              </a:endParaRPr>
            </a:p>
          </p:txBody>
        </p:sp>
      </p:grpSp>
      <p:grpSp>
        <p:nvGrpSpPr>
          <p:cNvPr id="16" name="Group 15"/>
          <p:cNvGrpSpPr/>
          <p:nvPr/>
        </p:nvGrpSpPr>
        <p:grpSpPr>
          <a:xfrm>
            <a:off x="704963" y="4314125"/>
            <a:ext cx="6915038" cy="592800"/>
            <a:chOff x="704962" y="3352800"/>
            <a:chExt cx="6915038" cy="592800"/>
          </a:xfrm>
        </p:grpSpPr>
        <p:sp>
          <p:nvSpPr>
            <p:cNvPr id="17" name="Rounded Rectangle 16"/>
            <p:cNvSpPr/>
            <p:nvPr/>
          </p:nvSpPr>
          <p:spPr>
            <a:xfrm>
              <a:off x="914400" y="3352800"/>
              <a:ext cx="6705600" cy="59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chemeClr val="bg1"/>
                  </a:solidFill>
                </a:rPr>
                <a:t>Health  Management Information System (HMIS) </a:t>
              </a:r>
              <a:endParaRPr lang="en-GB" dirty="0">
                <a:solidFill>
                  <a:schemeClr val="bg1"/>
                </a:solidFill>
              </a:endParaRPr>
            </a:p>
          </p:txBody>
        </p:sp>
        <p:sp>
          <p:nvSpPr>
            <p:cNvPr id="18" name="Oval 2"/>
            <p:cNvSpPr>
              <a:spLocks noChangeArrowheads="1"/>
            </p:cNvSpPr>
            <p:nvPr/>
          </p:nvSpPr>
          <p:spPr bwMode="gray">
            <a:xfrm>
              <a:off x="704962" y="3469200"/>
              <a:ext cx="324000" cy="324000"/>
            </a:xfrm>
            <a:prstGeom prst="ellipse">
              <a:avLst/>
            </a:prstGeom>
            <a:solidFill>
              <a:schemeClr val="bg1">
                <a:lumMod val="65000"/>
              </a:schemeClr>
            </a:solidFill>
            <a:ln w="28575" algn="ctr">
              <a:solidFill>
                <a:srgbClr val="FFFFFF"/>
              </a:solidFill>
              <a:round/>
              <a:headEnd/>
              <a:tailEnd/>
            </a:ln>
          </p:spPr>
          <p:txBody>
            <a:bodyPr wrap="none" lIns="0" tIns="0" rIns="0" bIns="0" anchor="ctr"/>
            <a:lstStyle/>
            <a:p>
              <a:pPr algn="ctr"/>
              <a:r>
                <a:rPr lang="en-US" sz="1600" b="1" kern="0" dirty="0" smtClean="0">
                  <a:solidFill>
                    <a:prstClr val="white"/>
                  </a:solidFill>
                  <a:latin typeface="Arial"/>
                </a:rPr>
                <a:t>4</a:t>
              </a:r>
            </a:p>
          </p:txBody>
        </p:sp>
      </p:grpSp>
      <p:grpSp>
        <p:nvGrpSpPr>
          <p:cNvPr id="19" name="Group 18"/>
          <p:cNvGrpSpPr/>
          <p:nvPr/>
        </p:nvGrpSpPr>
        <p:grpSpPr>
          <a:xfrm>
            <a:off x="704963" y="5181600"/>
            <a:ext cx="7029600" cy="592800"/>
            <a:chOff x="704962" y="3352800"/>
            <a:chExt cx="6915038" cy="592800"/>
          </a:xfrm>
        </p:grpSpPr>
        <p:sp>
          <p:nvSpPr>
            <p:cNvPr id="20" name="Rounded Rectangle 19"/>
            <p:cNvSpPr/>
            <p:nvPr/>
          </p:nvSpPr>
          <p:spPr>
            <a:xfrm>
              <a:off x="914400" y="3352800"/>
              <a:ext cx="6705600" cy="59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F0000"/>
                  </a:solidFill>
                </a:rPr>
                <a:t> </a:t>
              </a:r>
              <a:r>
                <a:rPr lang="en-US" dirty="0" smtClean="0">
                  <a:solidFill>
                    <a:schemeClr val="bg1"/>
                  </a:solidFill>
                </a:rPr>
                <a:t>Financial Management/Expenditures/Resources tracking</a:t>
              </a:r>
              <a:endParaRPr lang="en-GB" dirty="0">
                <a:solidFill>
                  <a:schemeClr val="bg1"/>
                </a:solidFill>
              </a:endParaRPr>
            </a:p>
          </p:txBody>
        </p:sp>
        <p:sp>
          <p:nvSpPr>
            <p:cNvPr id="21" name="Oval 2"/>
            <p:cNvSpPr>
              <a:spLocks noChangeArrowheads="1"/>
            </p:cNvSpPr>
            <p:nvPr/>
          </p:nvSpPr>
          <p:spPr bwMode="gray">
            <a:xfrm>
              <a:off x="704962" y="3469200"/>
              <a:ext cx="324000" cy="324000"/>
            </a:xfrm>
            <a:prstGeom prst="ellipse">
              <a:avLst/>
            </a:prstGeom>
            <a:solidFill>
              <a:schemeClr val="bg1">
                <a:lumMod val="65000"/>
              </a:schemeClr>
            </a:solidFill>
            <a:ln w="28575" algn="ctr">
              <a:solidFill>
                <a:srgbClr val="FFFFFF"/>
              </a:solidFill>
              <a:round/>
              <a:headEnd/>
              <a:tailEnd/>
            </a:ln>
          </p:spPr>
          <p:txBody>
            <a:bodyPr wrap="none" lIns="0" tIns="0" rIns="0" bIns="0" anchor="ctr"/>
            <a:lstStyle/>
            <a:p>
              <a:pPr algn="ctr"/>
              <a:r>
                <a:rPr lang="en-US" sz="1600" b="1" kern="0" dirty="0">
                  <a:solidFill>
                    <a:prstClr val="white"/>
                  </a:solidFill>
                  <a:latin typeface="Arial"/>
                </a:rPr>
                <a:t>5</a:t>
              </a:r>
              <a:endParaRPr lang="en-US" sz="1600" b="1" kern="0" dirty="0" smtClean="0">
                <a:solidFill>
                  <a:prstClr val="white"/>
                </a:solidFill>
                <a:latin typeface="Arial"/>
              </a:endParaRPr>
            </a:p>
          </p:txBody>
        </p:sp>
      </p:grpSp>
    </p:spTree>
    <p:extLst>
      <p:ext uri="{BB962C8B-B14F-4D97-AF65-F5344CB8AC3E}">
        <p14:creationId xmlns:p14="http://schemas.microsoft.com/office/powerpoint/2010/main" val="316731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32" y="116632"/>
            <a:ext cx="8562594" cy="1400095"/>
          </a:xfrm>
        </p:spPr>
        <p:txBody>
          <a:bodyPr>
            <a:noAutofit/>
          </a:bodyPr>
          <a:lstStyle/>
          <a:p>
            <a:r>
              <a:rPr lang="en-US" dirty="0"/>
              <a:t>Innovative partnerships for investing in HSS and </a:t>
            </a:r>
            <a:r>
              <a:rPr lang="en-US" dirty="0" smtClean="0"/>
              <a:t>RMNCAH </a:t>
            </a:r>
            <a:r>
              <a:rPr lang="en-US" dirty="0"/>
              <a:t>Integration</a:t>
            </a:r>
          </a:p>
        </p:txBody>
      </p:sp>
      <p:sp>
        <p:nvSpPr>
          <p:cNvPr id="3" name="Text Placeholder 2"/>
          <p:cNvSpPr>
            <a:spLocks noGrp="1"/>
          </p:cNvSpPr>
          <p:nvPr>
            <p:ph type="body" sz="quarter" idx="10"/>
          </p:nvPr>
        </p:nvSpPr>
        <p:spPr>
          <a:xfrm>
            <a:off x="182880" y="1647937"/>
            <a:ext cx="8782904" cy="3854465"/>
          </a:xfrm>
        </p:spPr>
        <p:txBody>
          <a:bodyPr>
            <a:noAutofit/>
          </a:bodyPr>
          <a:lstStyle/>
          <a:p>
            <a:pPr marL="128588"/>
            <a:r>
              <a:rPr lang="en-GB" sz="1500" dirty="0"/>
              <a:t>Aim is to </a:t>
            </a:r>
            <a:r>
              <a:rPr lang="en-US" sz="1500" dirty="0"/>
              <a:t>improve alignment of GF investments with UNICEF, UNFPA&amp; WB efforts to improve RMNCAH health outcomes through more integrated approaches</a:t>
            </a:r>
          </a:p>
        </p:txBody>
      </p:sp>
      <p:sp>
        <p:nvSpPr>
          <p:cNvPr id="4" name="Text Placeholder 2"/>
          <p:cNvSpPr txBox="1">
            <a:spLocks/>
          </p:cNvSpPr>
          <p:nvPr/>
        </p:nvSpPr>
        <p:spPr>
          <a:xfrm>
            <a:off x="91519" y="2404029"/>
            <a:ext cx="2871137" cy="3201563"/>
          </a:xfrm>
          <a:prstGeom prst="rect">
            <a:avLst/>
          </a:prstGeom>
          <a:ln w="25400">
            <a:solidFill>
              <a:schemeClr val="bg2"/>
            </a:solidFill>
          </a:ln>
        </p:spPr>
        <p:txBody>
          <a:bodyPr vert="horz" lIns="0" tIns="0" rIns="0" bIns="0" rtlCol="0">
            <a:normAutofit fontScale="92500" lnSpcReduction="20000"/>
          </a:bodyPr>
          <a:lstStyle>
            <a:lvl1pPr marL="0" indent="-173038" algn="l" defTabSz="914400" rtl="0" eaLnBrk="1" latinLnBrk="0" hangingPunct="1">
              <a:spcBef>
                <a:spcPct val="20000"/>
              </a:spcBef>
              <a:buClr>
                <a:schemeClr val="tx2"/>
              </a:buClr>
              <a:buFont typeface="Arial" pitchFamily="34" charset="0"/>
              <a:buChar char="•"/>
              <a:tabLst/>
              <a:defRPr sz="1600" b="0" kern="1200">
                <a:solidFill>
                  <a:schemeClr val="tx1"/>
                </a:solidFill>
                <a:latin typeface="+mn-lt"/>
                <a:ea typeface="+mn-ea"/>
                <a:cs typeface="+mn-cs"/>
              </a:defRPr>
            </a:lvl1pPr>
            <a:lvl2pPr marL="62865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2pPr>
            <a:lvl3pPr marL="1074738"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3pPr>
            <a:lvl4pPr marL="1545336"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4pPr>
            <a:lvl5pPr marL="2058988" indent="-230188"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buNone/>
            </a:pPr>
            <a:r>
              <a:rPr lang="en-US" sz="900" b="1" dirty="0"/>
              <a:t> </a:t>
            </a:r>
          </a:p>
          <a:p>
            <a:pPr indent="0">
              <a:buNone/>
            </a:pPr>
            <a:r>
              <a:rPr lang="en-US" sz="900" b="1" dirty="0"/>
              <a:t> </a:t>
            </a:r>
          </a:p>
          <a:p>
            <a:pPr indent="0">
              <a:buNone/>
            </a:pPr>
            <a:r>
              <a:rPr lang="en-US" sz="900" b="1" dirty="0"/>
              <a:t>   </a:t>
            </a:r>
            <a:r>
              <a:rPr lang="en-US" sz="1400" b="1" dirty="0"/>
              <a:t>MoU with UNICEF (signed April 2014)</a:t>
            </a:r>
          </a:p>
          <a:p>
            <a:pPr indent="0">
              <a:buNone/>
            </a:pPr>
            <a:endParaRPr lang="en-US" sz="1400" b="1" dirty="0"/>
          </a:p>
          <a:p>
            <a:pPr marL="91976" indent="0">
              <a:buNone/>
            </a:pPr>
            <a:r>
              <a:rPr lang="en-US" sz="1400" b="1" dirty="0"/>
              <a:t>Aim</a:t>
            </a:r>
            <a:r>
              <a:rPr lang="en-US" sz="1400" dirty="0"/>
              <a:t>: </a:t>
            </a:r>
            <a:r>
              <a:rPr lang="en-US" sz="1400" i="1" dirty="0">
                <a:solidFill>
                  <a:srgbClr val="000000"/>
                </a:solidFill>
              </a:rPr>
              <a:t>To maximize availability of essential medicines and commodities</a:t>
            </a:r>
            <a:endParaRPr lang="en-US" sz="1400" i="1" dirty="0"/>
          </a:p>
          <a:p>
            <a:pPr marL="252710" indent="-160735"/>
            <a:r>
              <a:rPr lang="en-US" sz="1400" dirty="0"/>
              <a:t>Strengthen: </a:t>
            </a:r>
          </a:p>
          <a:p>
            <a:pPr marL="503635" lvl="2" indent="-160735"/>
            <a:r>
              <a:rPr lang="en-US" sz="1400" dirty="0"/>
              <a:t>diagnosis and treatment for </a:t>
            </a:r>
            <a:r>
              <a:rPr lang="en-US" sz="1400" dirty="0">
                <a:solidFill>
                  <a:srgbClr val="000000"/>
                </a:solidFill>
              </a:rPr>
              <a:t>pneumonia, diarrhea to complement GF malaria inputs</a:t>
            </a:r>
          </a:p>
          <a:p>
            <a:pPr marL="503635" lvl="2" indent="-160735"/>
            <a:r>
              <a:rPr lang="en-US" sz="1400" dirty="0">
                <a:solidFill>
                  <a:srgbClr val="000000"/>
                </a:solidFill>
              </a:rPr>
              <a:t>ANC platform to complement GF inputs in HIV and malaria </a:t>
            </a:r>
          </a:p>
          <a:p>
            <a:pPr marL="252710" indent="-160735"/>
            <a:r>
              <a:rPr lang="en-US" sz="1400" dirty="0"/>
              <a:t>Jointly identify countries and integrate packages of care</a:t>
            </a:r>
          </a:p>
          <a:p>
            <a:pPr marL="252710" indent="-160735"/>
            <a:r>
              <a:rPr lang="en-US" sz="1400" dirty="0"/>
              <a:t>Support governments to revise national strategies to strengthen alignment and donor support</a:t>
            </a:r>
          </a:p>
        </p:txBody>
      </p:sp>
      <p:sp>
        <p:nvSpPr>
          <p:cNvPr id="8" name="Text Placeholder 2"/>
          <p:cNvSpPr txBox="1">
            <a:spLocks/>
          </p:cNvSpPr>
          <p:nvPr/>
        </p:nvSpPr>
        <p:spPr>
          <a:xfrm>
            <a:off x="3084784" y="2389718"/>
            <a:ext cx="2879436" cy="3201562"/>
          </a:xfrm>
          <a:prstGeom prst="rect">
            <a:avLst/>
          </a:prstGeom>
          <a:ln w="25400">
            <a:solidFill>
              <a:schemeClr val="bg2"/>
            </a:solidFill>
          </a:ln>
        </p:spPr>
        <p:txBody>
          <a:bodyPr vert="horz" lIns="0" tIns="0" rIns="0" bIns="0" rtlCol="0">
            <a:normAutofit/>
          </a:bodyPr>
          <a:lstStyle>
            <a:lvl1pPr marL="0" indent="-173038" algn="l" defTabSz="914400" rtl="0" eaLnBrk="1" latinLnBrk="0" hangingPunct="1">
              <a:spcBef>
                <a:spcPct val="20000"/>
              </a:spcBef>
              <a:buClr>
                <a:schemeClr val="tx2"/>
              </a:buClr>
              <a:buFont typeface="Arial" pitchFamily="34" charset="0"/>
              <a:buChar char="•"/>
              <a:tabLst/>
              <a:defRPr sz="1600" b="0" kern="1200">
                <a:solidFill>
                  <a:schemeClr val="tx1"/>
                </a:solidFill>
                <a:latin typeface="+mn-lt"/>
                <a:ea typeface="+mn-ea"/>
                <a:cs typeface="+mn-cs"/>
              </a:defRPr>
            </a:lvl1pPr>
            <a:lvl2pPr marL="62865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2pPr>
            <a:lvl3pPr marL="1074738"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3pPr>
            <a:lvl4pPr marL="1545336"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4pPr>
            <a:lvl5pPr marL="2058988" indent="-230188"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buNone/>
            </a:pPr>
            <a:r>
              <a:rPr lang="en-US" sz="900" b="1" dirty="0"/>
              <a:t> </a:t>
            </a:r>
          </a:p>
          <a:p>
            <a:pPr marL="102692" indent="0">
              <a:buNone/>
            </a:pPr>
            <a:endParaRPr lang="en-US" sz="1050" b="1" dirty="0"/>
          </a:p>
          <a:p>
            <a:pPr marL="102692" indent="0">
              <a:buNone/>
            </a:pPr>
            <a:r>
              <a:rPr lang="en-US" sz="1200" b="1" dirty="0" err="1"/>
              <a:t>MoU</a:t>
            </a:r>
            <a:r>
              <a:rPr lang="en-US" sz="1200" b="1" dirty="0"/>
              <a:t> </a:t>
            </a:r>
            <a:r>
              <a:rPr lang="en-US" sz="1200" b="1" dirty="0" err="1"/>
              <a:t>withUNFPA</a:t>
            </a:r>
            <a:r>
              <a:rPr lang="en-US" sz="1200" b="1" dirty="0"/>
              <a:t> (signed August 2014)</a:t>
            </a:r>
          </a:p>
          <a:p>
            <a:pPr marL="102692" indent="0">
              <a:buNone/>
            </a:pPr>
            <a:endParaRPr lang="en-US" sz="1200" b="1" dirty="0"/>
          </a:p>
          <a:p>
            <a:pPr marL="91976" indent="0">
              <a:buNone/>
            </a:pPr>
            <a:r>
              <a:rPr lang="en-US" sz="1200" b="1" dirty="0"/>
              <a:t>Aim: </a:t>
            </a:r>
            <a:r>
              <a:rPr lang="en-US" sz="1200" i="1" dirty="0"/>
              <a:t>To improve sexual and reproductive health through universal and integrated SRH services, including HIV services</a:t>
            </a:r>
          </a:p>
          <a:p>
            <a:pPr marL="91976" indent="0">
              <a:buNone/>
            </a:pPr>
            <a:endParaRPr lang="en-US" sz="1200" i="1" dirty="0"/>
          </a:p>
          <a:p>
            <a:pPr marL="252710" indent="-160735"/>
            <a:r>
              <a:rPr lang="en-US" sz="1200" dirty="0"/>
              <a:t>Jointly identify countries to increase access to SRH commodities</a:t>
            </a:r>
          </a:p>
          <a:p>
            <a:pPr marL="252710" indent="-160735"/>
            <a:r>
              <a:rPr lang="en-US" sz="1200" dirty="0"/>
              <a:t>Mobilize additional funding to target barriers to delivery, including human resources; forecasting, procurement and supply chain management</a:t>
            </a:r>
          </a:p>
          <a:p>
            <a:pPr marL="252710" indent="-160735"/>
            <a:r>
              <a:rPr lang="en-US" sz="1200" dirty="0"/>
              <a:t>Establish joint M&amp;E tools and modalities  </a:t>
            </a:r>
          </a:p>
          <a:p>
            <a:pPr indent="0">
              <a:buNone/>
            </a:pPr>
            <a:endParaRPr lang="en-US" sz="1200" b="1" dirty="0"/>
          </a:p>
        </p:txBody>
      </p:sp>
      <p:pic>
        <p:nvPicPr>
          <p:cNvPr id="6" name="Picture 4" descr="https://encrypted-tbn3.gstatic.com/images?q=tbn:ANd9GcRj2HGNlGL4RtfKrUnJaPg9BTOIZO-61acUCIpJmUpagMIusbvx3Q"/>
          <p:cNvPicPr>
            <a:picLocks noChangeAspect="1" noChangeArrowheads="1"/>
          </p:cNvPicPr>
          <p:nvPr/>
        </p:nvPicPr>
        <p:blipFill rotWithShape="1">
          <a:blip r:embed="rId3">
            <a:extLst>
              <a:ext uri="{28A0092B-C50C-407E-A947-70E740481C1C}">
                <a14:useLocalDpi xmlns:a14="http://schemas.microsoft.com/office/drawing/2010/main" val="0"/>
              </a:ext>
            </a:extLst>
          </a:blip>
          <a:srcRect l="8371" t="35555" r="6912" b="36627"/>
          <a:stretch/>
        </p:blipFill>
        <p:spPr bwMode="auto">
          <a:xfrm>
            <a:off x="1867685" y="2301499"/>
            <a:ext cx="1107899" cy="2940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encrypted-tbn0.gstatic.com/images?q=tbn:ANd9GcQHikl1EDo52LJwWnqDyaVklLaLcV4KTvIqPPQ4rP9CEY34jmfFX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2000" y="2275151"/>
            <a:ext cx="875863" cy="282893"/>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2"/>
          <p:cNvSpPr txBox="1">
            <a:spLocks/>
          </p:cNvSpPr>
          <p:nvPr/>
        </p:nvSpPr>
        <p:spPr>
          <a:xfrm>
            <a:off x="6086348" y="2389718"/>
            <a:ext cx="2879436" cy="3200290"/>
          </a:xfrm>
          <a:prstGeom prst="rect">
            <a:avLst/>
          </a:prstGeom>
          <a:ln w="25400">
            <a:solidFill>
              <a:schemeClr val="bg2"/>
            </a:solidFill>
          </a:ln>
        </p:spPr>
        <p:txBody>
          <a:bodyPr vert="horz" lIns="0" tIns="0" rIns="0" bIns="0" rtlCol="0">
            <a:normAutofit/>
          </a:bodyPr>
          <a:lstStyle>
            <a:lvl1pPr marL="0" indent="-173038" algn="l" defTabSz="914400" rtl="0" eaLnBrk="1" latinLnBrk="0" hangingPunct="1">
              <a:spcBef>
                <a:spcPct val="20000"/>
              </a:spcBef>
              <a:buClr>
                <a:schemeClr val="tx2"/>
              </a:buClr>
              <a:buFont typeface="Arial" pitchFamily="34" charset="0"/>
              <a:buChar char="•"/>
              <a:tabLst/>
              <a:defRPr sz="1600" b="0" kern="1200">
                <a:solidFill>
                  <a:schemeClr val="tx1"/>
                </a:solidFill>
                <a:latin typeface="+mn-lt"/>
                <a:ea typeface="+mn-ea"/>
                <a:cs typeface="+mn-cs"/>
              </a:defRPr>
            </a:lvl1pPr>
            <a:lvl2pPr marL="62865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2pPr>
            <a:lvl3pPr marL="1074738"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3pPr>
            <a:lvl4pPr marL="1545336"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4pPr>
            <a:lvl5pPr marL="2058988" indent="-230188"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buNone/>
            </a:pPr>
            <a:r>
              <a:rPr lang="en-US" sz="900" b="1" dirty="0"/>
              <a:t> </a:t>
            </a:r>
          </a:p>
          <a:p>
            <a:pPr marL="102692" indent="0">
              <a:buNone/>
            </a:pPr>
            <a:endParaRPr lang="en-US" sz="1050" b="1" dirty="0"/>
          </a:p>
          <a:p>
            <a:pPr marL="102692" indent="0">
              <a:buNone/>
            </a:pPr>
            <a:r>
              <a:rPr lang="en-US" sz="1200" b="1" dirty="0"/>
              <a:t>World Bank RBF Collaboration</a:t>
            </a:r>
          </a:p>
          <a:p>
            <a:pPr marL="102692" indent="0">
              <a:buNone/>
            </a:pPr>
            <a:endParaRPr lang="en-US" sz="1200" b="1" dirty="0"/>
          </a:p>
          <a:p>
            <a:pPr marL="128588" indent="0">
              <a:buNone/>
            </a:pPr>
            <a:r>
              <a:rPr lang="en-US" sz="1200" dirty="0">
                <a:solidFill>
                  <a:srgbClr val="000000"/>
                </a:solidFill>
              </a:rPr>
              <a:t>Multi-donor trust fund that supports Results Based Financing (RBF) approaches in the health sector for achievement of the health-related focus on MDGs 4&amp;5</a:t>
            </a:r>
          </a:p>
          <a:p>
            <a:pPr marL="128588" indent="-128588"/>
            <a:endParaRPr lang="en-US" sz="1200" b="1" dirty="0"/>
          </a:p>
        </p:txBody>
      </p:sp>
      <p:pic>
        <p:nvPicPr>
          <p:cNvPr id="12" name="Picture 11"/>
          <p:cNvPicPr>
            <a:picLocks noChangeAspect="1"/>
          </p:cNvPicPr>
          <p:nvPr/>
        </p:nvPicPr>
        <p:blipFill rotWithShape="1">
          <a:blip r:embed="rId5" cstate="print">
            <a:extLst>
              <a:ext uri="{28A0092B-C50C-407E-A947-70E740481C1C}">
                <a14:useLocalDpi xmlns:a14="http://schemas.microsoft.com/office/drawing/2010/main" val="0"/>
              </a:ext>
            </a:extLst>
          </a:blip>
          <a:srcRect r="46455"/>
          <a:stretch/>
        </p:blipFill>
        <p:spPr>
          <a:xfrm>
            <a:off x="7944229" y="2210542"/>
            <a:ext cx="941199" cy="358352"/>
          </a:xfrm>
          <a:prstGeom prst="rect">
            <a:avLst/>
          </a:prstGeom>
        </p:spPr>
      </p:pic>
      <p:pic>
        <p:nvPicPr>
          <p:cNvPr id="13" name="Picture 12"/>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714688" y="3917942"/>
            <a:ext cx="1541440" cy="1409114"/>
          </a:xfrm>
          <a:prstGeom prst="rect">
            <a:avLst/>
          </a:prstGeom>
        </p:spPr>
      </p:pic>
    </p:spTree>
    <p:extLst>
      <p:ext uri="{BB962C8B-B14F-4D97-AF65-F5344CB8AC3E}">
        <p14:creationId xmlns:p14="http://schemas.microsoft.com/office/powerpoint/2010/main" val="494455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036496" cy="1143000"/>
          </a:xfrm>
        </p:spPr>
        <p:txBody>
          <a:bodyPr>
            <a:normAutofit fontScale="90000"/>
          </a:bodyPr>
          <a:lstStyle/>
          <a:p>
            <a:r>
              <a:rPr lang="en-US" dirty="0" smtClean="0">
                <a:solidFill>
                  <a:schemeClr val="accent4">
                    <a:lumMod val="50000"/>
                  </a:schemeClr>
                </a:solidFill>
              </a:rPr>
              <a:t>NFM: Challenges and opportunities for driving improvements of the health system</a:t>
            </a:r>
            <a:endParaRPr lang="en-US" dirty="0">
              <a:solidFill>
                <a:schemeClr val="accent4">
                  <a:lumMod val="50000"/>
                </a:schemeClr>
              </a:solidFill>
            </a:endParaRPr>
          </a:p>
        </p:txBody>
      </p:sp>
      <p:sp>
        <p:nvSpPr>
          <p:cNvPr id="3" name="Text Placeholder 2"/>
          <p:cNvSpPr>
            <a:spLocks noGrp="1"/>
          </p:cNvSpPr>
          <p:nvPr>
            <p:ph type="body" sz="quarter" idx="13"/>
          </p:nvPr>
        </p:nvSpPr>
        <p:spPr>
          <a:xfrm>
            <a:off x="755575" y="1772816"/>
            <a:ext cx="7967501" cy="4325584"/>
          </a:xfrm>
        </p:spPr>
        <p:txBody>
          <a:bodyPr>
            <a:normAutofit fontScale="92500" lnSpcReduction="10000"/>
          </a:bodyPr>
          <a:lstStyle/>
          <a:p>
            <a:pPr indent="0">
              <a:buNone/>
            </a:pPr>
            <a:endParaRPr lang="en-US" sz="1800" dirty="0"/>
          </a:p>
          <a:p>
            <a:pPr marL="285750" indent="-285750" algn="just"/>
            <a:r>
              <a:rPr lang="en-US" sz="1800" dirty="0" smtClean="0"/>
              <a:t>Imbalances </a:t>
            </a:r>
            <a:r>
              <a:rPr lang="en-US" sz="1800" dirty="0"/>
              <a:t>in overall capacity and resources between well funded HIV, TB and malaria programs and poorly resourced RMNCH programs continue to be a barrier to integrated service delivery</a:t>
            </a:r>
            <a:r>
              <a:rPr lang="en-US" sz="1800" dirty="0" smtClean="0"/>
              <a:t>.</a:t>
            </a:r>
          </a:p>
          <a:p>
            <a:pPr marL="285750" indent="-285750" algn="just"/>
            <a:endParaRPr lang="en-US" sz="1800" dirty="0"/>
          </a:p>
          <a:p>
            <a:pPr marL="285750" indent="-285750" algn="just"/>
            <a:r>
              <a:rPr lang="en-US" sz="1800" dirty="0"/>
              <a:t>This is </a:t>
            </a:r>
            <a:r>
              <a:rPr lang="en-US" sz="1800" dirty="0" smtClean="0"/>
              <a:t>an opportunity </a:t>
            </a:r>
            <a:r>
              <a:rPr lang="en-US" sz="1800" dirty="0"/>
              <a:t>to amplify the impact of </a:t>
            </a:r>
            <a:r>
              <a:rPr lang="en-US" sz="1800" dirty="0" smtClean="0"/>
              <a:t>integration. While </a:t>
            </a:r>
            <a:r>
              <a:rPr lang="en-US" sz="1800" dirty="0"/>
              <a:t>technical partners and donors support the creation and development of linkages between disease-specific programming and RMNCH, the support itself is not harmonized. </a:t>
            </a:r>
            <a:endParaRPr lang="en-US" sz="1800" dirty="0" smtClean="0"/>
          </a:p>
          <a:p>
            <a:pPr marL="285750" indent="-285750" algn="just"/>
            <a:endParaRPr lang="en-US" sz="1800" dirty="0"/>
          </a:p>
          <a:p>
            <a:pPr marL="285750" indent="-285750" algn="just"/>
            <a:r>
              <a:rPr lang="en-US" sz="1800" dirty="0" smtClean="0"/>
              <a:t>While many countries have </a:t>
            </a:r>
            <a:r>
              <a:rPr lang="en-US" sz="1800" dirty="0"/>
              <a:t>leveraged HSS funding to drive integration efforts in innovative ways, </a:t>
            </a:r>
            <a:r>
              <a:rPr lang="en-US" sz="1800" dirty="0" smtClean="0"/>
              <a:t>its </a:t>
            </a:r>
            <a:r>
              <a:rPr lang="en-US" sz="1800" dirty="0"/>
              <a:t>full potential remains unleveraged, particularly in relation to integrated procurement and supply chain management (</a:t>
            </a:r>
            <a:r>
              <a:rPr lang="en-US" sz="1800" dirty="0" smtClean="0"/>
              <a:t>PSM), management of Human Resources for health (HRH) </a:t>
            </a:r>
            <a:r>
              <a:rPr lang="en-US" sz="1800" dirty="0"/>
              <a:t>and health management information systems (HMIS)</a:t>
            </a:r>
            <a:r>
              <a:rPr lang="en-US" sz="1800" dirty="0" smtClean="0"/>
              <a:t>.</a:t>
            </a:r>
          </a:p>
          <a:p>
            <a:pPr indent="0" algn="just">
              <a:buNone/>
            </a:pPr>
            <a:endParaRPr lang="en-US" sz="1800" dirty="0"/>
          </a:p>
          <a:p>
            <a:pPr marL="285750" indent="-285750" algn="just"/>
            <a:r>
              <a:rPr lang="en-US" sz="1800" dirty="0"/>
              <a:t>There are significant opportunities for operational research in the area of integrated service delivery. </a:t>
            </a:r>
          </a:p>
          <a:p>
            <a:pPr marL="285750" indent="-285750"/>
            <a:endParaRPr lang="en-US" sz="1800" dirty="0" smtClean="0"/>
          </a:p>
          <a:p>
            <a:pPr marL="285750" indent="-285750"/>
            <a:endParaRPr lang="en-US" sz="1800" dirty="0"/>
          </a:p>
        </p:txBody>
      </p:sp>
    </p:spTree>
    <p:extLst>
      <p:ext uri="{BB962C8B-B14F-4D97-AF65-F5344CB8AC3E}">
        <p14:creationId xmlns:p14="http://schemas.microsoft.com/office/powerpoint/2010/main" val="35440152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gyIVwuRxUWd49xkDm0CQ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hzx99PGeESccBjRVPH8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nI2BEK.AskG_H6c4IeCGm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KzgjF_AvkK2.41MUlVlPw"/>
</p:tagLst>
</file>

<file path=ppt/theme/theme1.xml><?xml version="1.0" encoding="utf-8"?>
<a:theme xmlns:a="http://schemas.openxmlformats.org/drawingml/2006/main" name="Presentation_20110622">
  <a:themeElements>
    <a:clrScheme name="TGF">
      <a:dk1>
        <a:srgbClr val="1E1E1E"/>
      </a:dk1>
      <a:lt1>
        <a:sysClr val="window" lastClr="FFFFFF"/>
      </a:lt1>
      <a:dk2>
        <a:srgbClr val="666666"/>
      </a:dk2>
      <a:lt2>
        <a:srgbClr val="EEECE1"/>
      </a:lt2>
      <a:accent1>
        <a:srgbClr val="0055AA"/>
      </a:accent1>
      <a:accent2>
        <a:srgbClr val="CD202C"/>
      </a:accent2>
      <a:accent3>
        <a:srgbClr val="FFAA22"/>
      </a:accent3>
      <a:accent4>
        <a:srgbClr val="2A6EBB"/>
      </a:accent4>
      <a:accent5>
        <a:srgbClr val="FF5555"/>
      </a:accent5>
      <a:accent6>
        <a:srgbClr val="FFCC55"/>
      </a:accent6>
      <a:hlink>
        <a:srgbClr val="77AAEE"/>
      </a:hlink>
      <a:folHlink>
        <a:srgbClr val="FF8888"/>
      </a:folHlink>
    </a:clrScheme>
    <a:fontScheme name="TGF">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blank">
  <a:themeElements>
    <a:clrScheme name="Global Fund  -  07-2011">
      <a:dk1>
        <a:srgbClr val="000000"/>
      </a:dk1>
      <a:lt1>
        <a:srgbClr val="FFFFFF"/>
      </a:lt1>
      <a:dk2>
        <a:srgbClr val="000000"/>
      </a:dk2>
      <a:lt2>
        <a:srgbClr val="004782"/>
      </a:lt2>
      <a:accent1>
        <a:srgbClr val="E2E2E2"/>
      </a:accent1>
      <a:accent2>
        <a:srgbClr val="0066BB"/>
      </a:accent2>
      <a:accent3>
        <a:srgbClr val="3E9AE6"/>
      </a:accent3>
      <a:accent4>
        <a:srgbClr val="95CFFF"/>
      </a:accent4>
      <a:accent5>
        <a:srgbClr val="808080"/>
      </a:accent5>
      <a:accent6>
        <a:srgbClr val="B2B2B2"/>
      </a:accent6>
      <a:hlink>
        <a:srgbClr val="95CFFF"/>
      </a:hlink>
      <a:folHlink>
        <a:srgbClr val="3E9AE6"/>
      </a:folHlink>
    </a:clrScheme>
    <a:fontScheme name="Standard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hlink"/>
        </a:solidFill>
        <a:ln w="9525">
          <a:solidFill>
            <a:schemeClr val="tx1"/>
          </a:solidFill>
        </a:ln>
      </a:spPr>
      <a:bodyPr rtlCol="0" anchor="ctr"/>
      <a:lstStyle>
        <a:defPPr algn="ctr">
          <a:defRPr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tIns="90000" bIns="90000" rtlCol="0">
        <a:spAutoFit/>
      </a:bodyPr>
      <a:lstStyle>
        <a:defPPr>
          <a:defRPr sz="1200" b="1" dirty="0" err="1" smtClean="0"/>
        </a:defPPr>
      </a:lstStyle>
    </a:txDef>
  </a:objectDefaults>
  <a:extraClrSchemeLst>
    <a:extraClrScheme>
      <a:clrScheme name="Global Fund  -  07-2011">
        <a:dk1>
          <a:srgbClr val="000000"/>
        </a:dk1>
        <a:lt1>
          <a:srgbClr val="FFFFFF"/>
        </a:lt1>
        <a:dk2>
          <a:srgbClr val="000000"/>
        </a:dk2>
        <a:lt2>
          <a:srgbClr val="004782"/>
        </a:lt2>
        <a:accent1>
          <a:srgbClr val="E2E2E2"/>
        </a:accent1>
        <a:accent2>
          <a:srgbClr val="0066BB"/>
        </a:accent2>
        <a:accent3>
          <a:srgbClr val="3E9AE6"/>
        </a:accent3>
        <a:accent4>
          <a:srgbClr val="95CFFF"/>
        </a:accent4>
        <a:accent5>
          <a:srgbClr val="808080"/>
        </a:accent5>
        <a:accent6>
          <a:srgbClr val="B2B2B2"/>
        </a:accent6>
        <a:hlink>
          <a:srgbClr val="95CFFF"/>
        </a:hlink>
        <a:folHlink>
          <a:srgbClr val="3E9A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2047</TotalTime>
  <Words>885</Words>
  <Application>Microsoft Office PowerPoint</Application>
  <PresentationFormat>On-screen Show (4:3)</PresentationFormat>
  <Paragraphs>113</Paragraphs>
  <Slides>7</Slides>
  <Notes>6</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7</vt:i4>
      </vt:variant>
    </vt:vector>
  </HeadingPairs>
  <TitlesOfParts>
    <vt:vector size="16" baseType="lpstr">
      <vt:lpstr>SimHei</vt:lpstr>
      <vt:lpstr>Arial</vt:lpstr>
      <vt:lpstr>Calibri</vt:lpstr>
      <vt:lpstr>Times New Roman</vt:lpstr>
      <vt:lpstr>Wingdings</vt:lpstr>
      <vt:lpstr>Presentation_20110622</vt:lpstr>
      <vt:lpstr>3_blank</vt:lpstr>
      <vt:lpstr>Thème Office</vt:lpstr>
      <vt:lpstr>think-cell Slide</vt:lpstr>
      <vt:lpstr> Development Effectiveness in a world of targeted aid: the contribution of the Global Fund</vt:lpstr>
      <vt:lpstr>PowerPoint Presentation</vt:lpstr>
      <vt:lpstr>Between 2003-2010 the Global Fund has contributed approximately $3.12 billion to RMNCH</vt:lpstr>
      <vt:lpstr>PowerPoint Presentation</vt:lpstr>
      <vt:lpstr>How will the Global Fund invest in HSS?</vt:lpstr>
      <vt:lpstr>Innovative partnerships for investing in HSS and RMNCAH Integration</vt:lpstr>
      <vt:lpstr>NFM: Challenges and opportunities for driving improvements of the health system</vt:lpstr>
    </vt:vector>
  </TitlesOfParts>
  <Company>The Global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Shakarishvili</dc:creator>
  <cp:lastModifiedBy>Viviana Mangiaterra</cp:lastModifiedBy>
  <cp:revision>147</cp:revision>
  <dcterms:created xsi:type="dcterms:W3CDTF">2014-03-11T12:35:29Z</dcterms:created>
  <dcterms:modified xsi:type="dcterms:W3CDTF">2014-12-03T06:11:58Z</dcterms:modified>
</cp:coreProperties>
</file>