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ED19-FA3D-4E76-9F79-6B16E23D838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771C-D1EF-411D-840A-88960D480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2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ED19-FA3D-4E76-9F79-6B16E23D838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771C-D1EF-411D-840A-88960D480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0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ED19-FA3D-4E76-9F79-6B16E23D838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771C-D1EF-411D-840A-88960D480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8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ED19-FA3D-4E76-9F79-6B16E23D838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771C-D1EF-411D-840A-88960D480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3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ED19-FA3D-4E76-9F79-6B16E23D838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771C-D1EF-411D-840A-88960D480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4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ED19-FA3D-4E76-9F79-6B16E23D838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771C-D1EF-411D-840A-88960D480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1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ED19-FA3D-4E76-9F79-6B16E23D838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771C-D1EF-411D-840A-88960D480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8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ED19-FA3D-4E76-9F79-6B16E23D838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771C-D1EF-411D-840A-88960D480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ED19-FA3D-4E76-9F79-6B16E23D838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771C-D1EF-411D-840A-88960D480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3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ED19-FA3D-4E76-9F79-6B16E23D838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771C-D1EF-411D-840A-88960D480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ED19-FA3D-4E76-9F79-6B16E23D838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771C-D1EF-411D-840A-88960D480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1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7ED19-FA3D-4E76-9F79-6B16E23D838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6771C-D1EF-411D-840A-88960D480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/>
              <a:t>Middle Incomes Countries (MICs):</a:t>
            </a:r>
            <a:br>
              <a:rPr lang="en-US" sz="4000" b="1" u="sng" dirty="0" smtClean="0"/>
            </a:br>
            <a:r>
              <a:rPr lang="en-US" sz="4000" b="1" u="sng" dirty="0" smtClean="0"/>
              <a:t>Priorities for Effective Cooperation?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Muhammed Lecky</a:t>
            </a:r>
          </a:p>
          <a:p>
            <a:r>
              <a:rPr lang="en-US" dirty="0" smtClean="0"/>
              <a:t>Health Reform Foundation of Nigeria</a:t>
            </a:r>
          </a:p>
          <a:p>
            <a:r>
              <a:rPr lang="en-US" dirty="0" smtClean="0"/>
              <a:t>(HERFON)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5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Prospect of Changing Landscape of Donor Assistance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Different Perspectives: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UN System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Bilateral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INGOs: GF; GAVI; BMGF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2000" dirty="0" smtClean="0"/>
              <a:t>GAVI - 2017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Nigeria and recent rebasing of the economy: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2000" dirty="0" smtClean="0"/>
              <a:t>Largest economy in Africa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Transparent exit/scale down policies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2000" dirty="0" smtClean="0"/>
              <a:t>Unclear exit strategies/driven by donor-countries national govt. policies.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2000" dirty="0" smtClean="0"/>
              <a:t>Implications for ongoing </a:t>
            </a:r>
            <a:r>
              <a:rPr lang="en-US" sz="2000" dirty="0" err="1" smtClean="0"/>
              <a:t>ihp</a:t>
            </a:r>
            <a:r>
              <a:rPr lang="en-US" sz="2000" dirty="0" smtClean="0"/>
              <a:t>+ compacts; Revising Compacts?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2000" dirty="0" smtClean="0"/>
              <a:t>Criteria: multi-dimensional criteria</a:t>
            </a:r>
          </a:p>
          <a:p>
            <a:pPr marL="1771650" lvl="3" indent="-514350">
              <a:buFont typeface="+mj-lt"/>
              <a:buAutoNum type="romanLcPeriod"/>
            </a:pPr>
            <a:r>
              <a:rPr lang="en-US" dirty="0"/>
              <a:t>t</a:t>
            </a:r>
            <a:r>
              <a:rPr lang="en-US" dirty="0" smtClean="0"/>
              <a:t>he inadequacy of GNP per capita vs. range of equity issues.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Full import of changes are poorly understood; not being discussed.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Need for urgent studies, reports and policy briefs for highest-level political engagement tools.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147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Unfinished </a:t>
            </a:r>
            <a:r>
              <a:rPr lang="en-US" sz="3600" b="1" dirty="0"/>
              <a:t>Agenda of the International Health Partnership and related </a:t>
            </a:r>
            <a:r>
              <a:rPr lang="en-US" sz="3600" b="1" dirty="0" smtClean="0"/>
              <a:t>initiatives (1)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Progress has been made; but not much has changed fundamentally; challenges to alignment  –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sz="2000" dirty="0" smtClean="0"/>
              <a:t>a </a:t>
            </a:r>
            <a:r>
              <a:rPr lang="en-GB" sz="2000" dirty="0"/>
              <a:t>landscape of </a:t>
            </a:r>
            <a:r>
              <a:rPr lang="en-GB" sz="2000" i="1" u="sng" dirty="0"/>
              <a:t>reputational deficits</a:t>
            </a:r>
            <a:r>
              <a:rPr lang="en-GB" sz="2000" dirty="0"/>
              <a:t>; partners exiting otherwise good programs/projects </a:t>
            </a:r>
            <a:r>
              <a:rPr lang="en-GB" sz="2000" dirty="0" smtClean="0"/>
              <a:t>without sustainability </a:t>
            </a:r>
            <a:r>
              <a:rPr lang="en-GB" sz="2000" dirty="0"/>
              <a:t>and </a:t>
            </a:r>
            <a:r>
              <a:rPr lang="en-GB" sz="2000" dirty="0" smtClean="0"/>
              <a:t>ownership (in </a:t>
            </a:r>
            <a:r>
              <a:rPr lang="en-GB" sz="2000" dirty="0"/>
              <a:t>a responsible </a:t>
            </a:r>
            <a:r>
              <a:rPr lang="en-GB" sz="2000" dirty="0" smtClean="0"/>
              <a:t>manner).</a:t>
            </a:r>
            <a:endParaRPr lang="en-GB" sz="2000" dirty="0"/>
          </a:p>
          <a:p>
            <a:pPr marL="914400" lvl="1" indent="-457200">
              <a:buFont typeface="+mj-lt"/>
              <a:buAutoNum type="alphaLcParenR"/>
            </a:pPr>
            <a:r>
              <a:rPr lang="en-GB" sz="2000" dirty="0" smtClean="0"/>
              <a:t>virtually </a:t>
            </a:r>
            <a:r>
              <a:rPr lang="en-GB" sz="2000" dirty="0"/>
              <a:t>all donor funding </a:t>
            </a:r>
            <a:r>
              <a:rPr lang="en-GB" sz="2000" dirty="0" smtClean="0"/>
              <a:t>for </a:t>
            </a:r>
            <a:r>
              <a:rPr lang="en-GB" sz="2000" dirty="0"/>
              <a:t>the health sector in Nigeria is allocated to service delivery or technical assistance, with little or no funding allocated to advocacy. </a:t>
            </a:r>
            <a:endParaRPr lang="en-GB" sz="2000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GB" sz="2000" dirty="0" smtClean="0"/>
              <a:t>MOH &amp; Finance Ministry: Institutionalized Annual Dialogue Forum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power of strengthening and building </a:t>
            </a:r>
            <a:r>
              <a:rPr lang="en-US" sz="2400" i="1" u="sng" dirty="0" smtClean="0"/>
              <a:t>capacity for advocacy</a:t>
            </a:r>
            <a:r>
              <a:rPr lang="en-US" sz="2400" dirty="0" smtClean="0"/>
              <a:t> to unlock reforms is underrated and largely ignored by both national governments and donors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 smtClean="0"/>
              <a:t>Need to identify and build capacity of strong non-state actors </a:t>
            </a:r>
            <a:r>
              <a:rPr lang="en-GB" sz="2000" dirty="0" smtClean="0"/>
              <a:t>institutional champions.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Absence of policy frameworks for engendering government and development partners engagement with CSOs</a:t>
            </a:r>
          </a:p>
          <a:p>
            <a:pPr marL="400050" lvl="1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86584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Autofit/>
          </a:bodyPr>
          <a:lstStyle/>
          <a:p>
            <a:r>
              <a:rPr lang="en-US" sz="3200" b="1" dirty="0"/>
              <a:t>Unfinished Agenda of the International Health Partnership and related initiatives </a:t>
            </a:r>
            <a:r>
              <a:rPr lang="en-US" sz="3200" b="1" dirty="0" smtClean="0"/>
              <a:t>(2)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/>
              <a:t>Need tools to foster </a:t>
            </a:r>
            <a:r>
              <a:rPr lang="en-GB" sz="2000" i="1" u="sng" dirty="0"/>
              <a:t>in-country private philanthropy</a:t>
            </a:r>
            <a:r>
              <a:rPr lang="en-GB" sz="2000" dirty="0"/>
              <a:t> as a source of development </a:t>
            </a:r>
            <a:r>
              <a:rPr lang="en-GB" sz="2000" dirty="0" smtClean="0"/>
              <a:t>funding.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Inadequate </a:t>
            </a:r>
            <a:r>
              <a:rPr lang="en-GB" sz="2000" i="1" u="sng" dirty="0"/>
              <a:t>cooperation around coordination</a:t>
            </a:r>
            <a:r>
              <a:rPr lang="en-GB" sz="2000" dirty="0"/>
              <a:t>; paucity of programs designed around coordination despite the huge translational value of coordination (waste, territoriality, effectiveness and efficiency</a:t>
            </a:r>
            <a:r>
              <a:rPr lang="en-GB" sz="2000" dirty="0" smtClean="0"/>
              <a:t>).</a:t>
            </a:r>
          </a:p>
          <a:p>
            <a:pPr marL="1257300" lvl="2" indent="-457200">
              <a:buFont typeface="+mj-lt"/>
              <a:buAutoNum type="alphaLcParenR"/>
            </a:pPr>
            <a:r>
              <a:rPr lang="en-GB" sz="2000" dirty="0" smtClean="0"/>
              <a:t>Perfunctory participation</a:t>
            </a:r>
          </a:p>
          <a:p>
            <a:pPr marL="1257300" lvl="2" indent="-457200">
              <a:buFont typeface="+mj-lt"/>
              <a:buAutoNum type="alphaLcParenR"/>
            </a:pPr>
            <a:r>
              <a:rPr lang="en-GB" sz="2000" dirty="0" smtClean="0"/>
              <a:t>Strong quest for attribution </a:t>
            </a:r>
            <a:endParaRPr lang="en-GB" sz="2000" dirty="0"/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Support </a:t>
            </a:r>
            <a:r>
              <a:rPr lang="en-GB" sz="2000" dirty="0"/>
              <a:t>and encourage health reform efforts by </a:t>
            </a:r>
            <a:r>
              <a:rPr lang="en-GB" sz="2000" i="1" u="sng" dirty="0"/>
              <a:t>supporting a broad range of national Civil Societies </a:t>
            </a:r>
            <a:r>
              <a:rPr lang="en-GB" sz="2000" i="1" u="sng" dirty="0" smtClean="0"/>
              <a:t>Organizations</a:t>
            </a:r>
            <a:endParaRPr lang="en-GB" sz="2000" dirty="0"/>
          </a:p>
          <a:p>
            <a:pPr marL="1371600" lvl="2" indent="-514350">
              <a:buFont typeface="+mj-lt"/>
              <a:buAutoNum type="alphaLcParenR"/>
            </a:pPr>
            <a:r>
              <a:rPr lang="en-US" sz="2000" dirty="0" smtClean="0"/>
              <a:t>True Ownership: investing </a:t>
            </a:r>
            <a:r>
              <a:rPr lang="en-US" sz="2000" dirty="0"/>
              <a:t>in social movements, community systems and policy change</a:t>
            </a:r>
          </a:p>
          <a:p>
            <a:pPr marL="1828800" lvl="3" indent="-514350">
              <a:buFont typeface="+mj-lt"/>
              <a:buAutoNum type="romanLcPeriod"/>
            </a:pPr>
            <a:r>
              <a:rPr lang="en-US" sz="1600" dirty="0"/>
              <a:t>this requires a new level </a:t>
            </a:r>
            <a:r>
              <a:rPr lang="en-US" sz="1600" dirty="0" smtClean="0"/>
              <a:t>of development </a:t>
            </a:r>
            <a:r>
              <a:rPr lang="en-US" sz="1600" dirty="0"/>
              <a:t>cooperation with no grantees?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There’s </a:t>
            </a:r>
            <a:r>
              <a:rPr lang="en-GB" sz="2000" dirty="0"/>
              <a:t>need for </a:t>
            </a:r>
            <a:r>
              <a:rPr lang="en-GB" sz="2000" i="1" u="sng" dirty="0"/>
              <a:t>independent DPG-cum-CSOs report</a:t>
            </a:r>
            <a:r>
              <a:rPr lang="en-GB" sz="2000" dirty="0"/>
              <a:t> on performance of the health </a:t>
            </a:r>
            <a:r>
              <a:rPr lang="en-GB" sz="2000" dirty="0" smtClean="0"/>
              <a:t>sector for evidence-based response to changes…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47596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346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366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Middle Incomes Countries (MICs): Priorities for Effective Cooperation? </vt:lpstr>
      <vt:lpstr>Prospect of Changing Landscape of Donor Assistance</vt:lpstr>
      <vt:lpstr> Unfinished Agenda of the International Health Partnership and related initiatives (1) </vt:lpstr>
      <vt:lpstr>Unfinished Agenda of the International Health Partnership and related initiatives (2)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Incomes Countries (MICs):  How Does Development Cooperation in Health Change? What are Priorities for Effective Cooperation?</dc:title>
  <dc:creator>Muhammed Lecky</dc:creator>
  <cp:lastModifiedBy>ASEAN</cp:lastModifiedBy>
  <cp:revision>39</cp:revision>
  <dcterms:created xsi:type="dcterms:W3CDTF">2014-11-30T17:26:23Z</dcterms:created>
  <dcterms:modified xsi:type="dcterms:W3CDTF">2014-12-02T11:14:26Z</dcterms:modified>
</cp:coreProperties>
</file>