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48" r:id="rId1"/>
  </p:sldMasterIdLst>
  <p:notesMasterIdLst>
    <p:notesMasterId r:id="rId8"/>
  </p:notesMasterIdLst>
  <p:handoutMasterIdLst>
    <p:handoutMasterId r:id="rId9"/>
  </p:handoutMasterIdLst>
  <p:sldIdLst>
    <p:sldId id="256" r:id="rId2"/>
    <p:sldId id="311" r:id="rId3"/>
    <p:sldId id="313" r:id="rId4"/>
    <p:sldId id="314" r:id="rId5"/>
    <p:sldId id="315" r:id="rId6"/>
    <p:sldId id="316"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44" autoAdjust="0"/>
    <p:restoredTop sz="85278" autoAdjust="0"/>
  </p:normalViewPr>
  <p:slideViewPr>
    <p:cSldViewPr>
      <p:cViewPr varScale="1">
        <p:scale>
          <a:sx n="89" d="100"/>
          <a:sy n="89" d="100"/>
        </p:scale>
        <p:origin x="-564" y="-9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94" d="100"/>
          <a:sy n="94" d="100"/>
        </p:scale>
        <p:origin x="-3984"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8014FE0-2060-4754-B387-38FB079C26F0}" type="datetimeFigureOut">
              <a:rPr lang="en-GB" smtClean="0"/>
              <a:t>03/12/2014</a:t>
            </a:fld>
            <a:endParaRPr lang="en-GB"/>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371AF6B-02C8-44A7-916D-FC61BD998477}" type="slidenum">
              <a:rPr lang="en-GB" smtClean="0"/>
              <a:t>‹#›</a:t>
            </a:fld>
            <a:endParaRPr lang="en-GB"/>
          </a:p>
        </p:txBody>
      </p:sp>
    </p:spTree>
    <p:extLst>
      <p:ext uri="{BB962C8B-B14F-4D97-AF65-F5344CB8AC3E}">
        <p14:creationId xmlns:p14="http://schemas.microsoft.com/office/powerpoint/2010/main" val="203167251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A2A4C89-8A02-47DF-974B-E86F3D44CAAD}" type="datetimeFigureOut">
              <a:rPr lang="en-GB" smtClean="0"/>
              <a:t>03/12/2014</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F31A240-A4E3-415C-B059-248C61C7F05D}" type="slidenum">
              <a:rPr lang="en-GB" smtClean="0"/>
              <a:t>‹#›</a:t>
            </a:fld>
            <a:endParaRPr lang="en-GB"/>
          </a:p>
        </p:txBody>
      </p:sp>
    </p:spTree>
    <p:extLst>
      <p:ext uri="{BB962C8B-B14F-4D97-AF65-F5344CB8AC3E}">
        <p14:creationId xmlns:p14="http://schemas.microsoft.com/office/powerpoint/2010/main" val="40681648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BF31A240-A4E3-415C-B059-248C61C7F05D}" type="slidenum">
              <a:rPr lang="en-GB" smtClean="0"/>
              <a:t>0</a:t>
            </a:fld>
            <a:endParaRPr lang="en-GB"/>
          </a:p>
        </p:txBody>
      </p:sp>
    </p:spTree>
    <p:extLst>
      <p:ext uri="{BB962C8B-B14F-4D97-AF65-F5344CB8AC3E}">
        <p14:creationId xmlns:p14="http://schemas.microsoft.com/office/powerpoint/2010/main" val="24991233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nl-BE" dirty="0" smtClean="0"/>
              <a:t>Eight principles</a:t>
            </a:r>
          </a:p>
          <a:p>
            <a:pPr marL="228600" lvl="0" indent="-228600">
              <a:buFont typeface="+mj-lt"/>
              <a:buAutoNum type="arabicPeriod"/>
            </a:pPr>
            <a:r>
              <a:rPr lang="en-GB" sz="1200" kern="1200" dirty="0" smtClean="0">
                <a:solidFill>
                  <a:schemeClr val="tx1"/>
                </a:solidFill>
                <a:effectLst/>
                <a:latin typeface="+mn-lt"/>
                <a:ea typeface="+mn-ea"/>
                <a:cs typeface="+mn-cs"/>
              </a:rPr>
              <a:t>Continue health sector-specific monitoring of aid effectiveness – it raises useful questions about progress, and the pace of progress over time. Keep it voluntary. </a:t>
            </a:r>
          </a:p>
          <a:p>
            <a:pPr marL="228600" lvl="0" indent="-228600">
              <a:buFont typeface="+mj-lt"/>
              <a:buAutoNum type="arabicPeriod"/>
            </a:pPr>
            <a:r>
              <a:rPr lang="en-GB" sz="1200" kern="1200" dirty="0" smtClean="0">
                <a:solidFill>
                  <a:schemeClr val="tx1"/>
                </a:solidFill>
                <a:effectLst/>
                <a:latin typeface="+mn-lt"/>
                <a:ea typeface="+mn-ea"/>
                <a:cs typeface="+mn-cs"/>
              </a:rPr>
              <a:t>Focus on country-level monitoring, but continue periodic global reporting to provide the peer-pressure needed at global level, without using a global survey to collect data. </a:t>
            </a:r>
          </a:p>
          <a:p>
            <a:pPr marL="228600" lvl="0" indent="-228600">
              <a:buFont typeface="+mj-lt"/>
              <a:buAutoNum type="arabicPeriod"/>
            </a:pPr>
            <a:r>
              <a:rPr lang="en-GB" sz="1200" kern="1200" dirty="0" smtClean="0">
                <a:solidFill>
                  <a:schemeClr val="tx1"/>
                </a:solidFill>
                <a:effectLst/>
                <a:latin typeface="+mn-lt"/>
                <a:ea typeface="+mn-ea"/>
                <a:cs typeface="+mn-cs"/>
              </a:rPr>
              <a:t>Agree on a minimum set of indicators, based on the agreed Busan indicators; selection criteria should include relevance; importance; measurability. </a:t>
            </a:r>
          </a:p>
          <a:p>
            <a:pPr marL="228600" lvl="0" indent="-228600">
              <a:buFont typeface="+mj-lt"/>
              <a:buAutoNum type="arabicPeriod"/>
            </a:pPr>
            <a:r>
              <a:rPr lang="en-GB" sz="1200" kern="1200" dirty="0" smtClean="0">
                <a:solidFill>
                  <a:schemeClr val="tx1"/>
                </a:solidFill>
                <a:effectLst/>
                <a:latin typeface="+mn-lt"/>
                <a:ea typeface="+mn-ea"/>
                <a:cs typeface="+mn-cs"/>
              </a:rPr>
              <a:t>Indicators should reflect the commitments of governments and of health development partners. </a:t>
            </a:r>
          </a:p>
          <a:p>
            <a:pPr marL="228600" lvl="0" indent="-228600">
              <a:buFont typeface="+mj-lt"/>
              <a:buAutoNum type="arabicPeriod"/>
            </a:pPr>
            <a:r>
              <a:rPr lang="en-GB" sz="1200" kern="1200" dirty="0" smtClean="0">
                <a:solidFill>
                  <a:schemeClr val="tx1"/>
                </a:solidFill>
                <a:effectLst/>
                <a:latin typeface="+mn-lt"/>
                <a:ea typeface="+mn-ea"/>
                <a:cs typeface="+mn-cs"/>
              </a:rPr>
              <a:t>Find ‘transaction-light’ ways to capture important, qualitative aspects of aid effectiveness behaviour that also help to interpret the quantitative data. </a:t>
            </a:r>
          </a:p>
          <a:p>
            <a:pPr marL="228600" lvl="0" indent="-228600">
              <a:buFont typeface="+mj-lt"/>
              <a:buAutoNum type="arabicPeriod"/>
            </a:pPr>
            <a:r>
              <a:rPr lang="en-GB" sz="1200" kern="1200" dirty="0" smtClean="0">
                <a:solidFill>
                  <a:schemeClr val="tx1"/>
                </a:solidFill>
                <a:effectLst/>
                <a:latin typeface="+mn-lt"/>
                <a:ea typeface="+mn-ea"/>
                <a:cs typeface="+mn-cs"/>
              </a:rPr>
              <a:t>Embed monitoring of aid effectiveness indicators into routine country and agency reporting systems, and embed their review in processes for national policy dialogue and accountability for health system performance and results, such as Joint Annual Reviews. Include all major actors – not just IHP+ signatories. Reduce duplications across different evaluation tools used by donors. </a:t>
            </a:r>
          </a:p>
          <a:p>
            <a:pPr marL="228600" lvl="0" indent="-228600">
              <a:buFont typeface="+mj-lt"/>
              <a:buAutoNum type="arabicPeriod"/>
            </a:pPr>
            <a:r>
              <a:rPr lang="en-GB" sz="1200" kern="1200" dirty="0" smtClean="0">
                <a:solidFill>
                  <a:schemeClr val="tx1"/>
                </a:solidFill>
                <a:effectLst/>
                <a:latin typeface="+mn-lt"/>
                <a:ea typeface="+mn-ea"/>
                <a:cs typeface="+mn-cs"/>
              </a:rPr>
              <a:t>Intensify dissemination and debate of findings. Make more use of country-based accountability mechanisms, including a more effective role for civil society and national parliaments. </a:t>
            </a:r>
          </a:p>
          <a:p>
            <a:pPr marL="228600" lvl="0" indent="-228600">
              <a:buFont typeface="+mj-lt"/>
              <a:buAutoNum type="arabicPeriod"/>
            </a:pPr>
            <a:r>
              <a:rPr lang="en-GB" sz="1200" kern="1200" dirty="0" smtClean="0">
                <a:solidFill>
                  <a:schemeClr val="tx1"/>
                </a:solidFill>
                <a:effectLst/>
                <a:latin typeface="+mn-lt"/>
                <a:ea typeface="+mn-ea"/>
                <a:cs typeface="+mn-cs"/>
              </a:rPr>
              <a:t>Consider support needed for countries who want to expand on any minimum set of indicators with others, that are tailored to individual country circumstances. </a:t>
            </a:r>
          </a:p>
          <a:p>
            <a:endParaRPr lang="nl-BE" dirty="0" smtClean="0"/>
          </a:p>
          <a:p>
            <a:endParaRPr lang="nl-BE" dirty="0" smtClean="0"/>
          </a:p>
          <a:p>
            <a:r>
              <a:rPr lang="nl-BE" dirty="0" smtClean="0"/>
              <a:t>Six issues</a:t>
            </a:r>
          </a:p>
          <a:p>
            <a:pPr marL="342900" indent="-342900">
              <a:buFont typeface="+mj-lt"/>
              <a:buAutoNum type="arabicPeriod"/>
            </a:pPr>
            <a:r>
              <a:rPr lang="en-GB" dirty="0" smtClean="0"/>
              <a:t>Health development co-operation is focused on results that meet developing countries’ priorities</a:t>
            </a:r>
          </a:p>
          <a:p>
            <a:pPr marL="342900" lvl="0" indent="-342900">
              <a:buFont typeface="+mj-lt"/>
              <a:buAutoNum type="arabicPeriod"/>
            </a:pPr>
            <a:r>
              <a:rPr lang="en-GB" dirty="0" smtClean="0"/>
              <a:t>Civil society operates in an environment which maximizes its engagement in and contribution to development</a:t>
            </a:r>
          </a:p>
          <a:p>
            <a:pPr marL="342900" lvl="0" indent="-342900">
              <a:buFont typeface="+mj-lt"/>
              <a:buAutoNum type="arabicPeriod"/>
            </a:pPr>
            <a:r>
              <a:rPr lang="en-GB" dirty="0" smtClean="0"/>
              <a:t>Health development co-operation is more predictable</a:t>
            </a:r>
          </a:p>
          <a:p>
            <a:pPr marL="342900" lvl="0" indent="-342900">
              <a:buFont typeface="+mj-lt"/>
              <a:buAutoNum type="arabicPeriod"/>
            </a:pPr>
            <a:r>
              <a:rPr lang="en-GB" dirty="0" smtClean="0"/>
              <a:t>Health aid is on budget</a:t>
            </a:r>
          </a:p>
          <a:p>
            <a:pPr marL="342900" lvl="0" indent="-342900">
              <a:buFont typeface="+mj-lt"/>
              <a:buAutoNum type="arabicPeriod"/>
            </a:pPr>
            <a:r>
              <a:rPr lang="en-GB" dirty="0" smtClean="0"/>
              <a:t>Mutual accountability among health development co-operation actors is strengthened through inclusive reviews</a:t>
            </a:r>
          </a:p>
          <a:p>
            <a:pPr marL="342900" lvl="0" indent="-342900">
              <a:buFont typeface="+mj-lt"/>
              <a:buAutoNum type="arabicPeriod"/>
            </a:pPr>
            <a:r>
              <a:rPr lang="en-GB" dirty="0" smtClean="0"/>
              <a:t>Effective institutions: developing countries’ systems are strengthened and used </a:t>
            </a:r>
          </a:p>
          <a:p>
            <a:endParaRPr lang="en-GB" dirty="0"/>
          </a:p>
        </p:txBody>
      </p:sp>
      <p:sp>
        <p:nvSpPr>
          <p:cNvPr id="4" name="Slide Number Placeholder 3"/>
          <p:cNvSpPr>
            <a:spLocks noGrp="1"/>
          </p:cNvSpPr>
          <p:nvPr>
            <p:ph type="sldNum" sz="quarter" idx="10"/>
          </p:nvPr>
        </p:nvSpPr>
        <p:spPr/>
        <p:txBody>
          <a:bodyPr/>
          <a:lstStyle/>
          <a:p>
            <a:fld id="{BF31A240-A4E3-415C-B059-248C61C7F05D}" type="slidenum">
              <a:rPr lang="en-GB" smtClean="0"/>
              <a:t>1</a:t>
            </a:fld>
            <a:endParaRPr lang="en-GB"/>
          </a:p>
        </p:txBody>
      </p:sp>
    </p:spTree>
    <p:extLst>
      <p:ext uri="{BB962C8B-B14F-4D97-AF65-F5344CB8AC3E}">
        <p14:creationId xmlns:p14="http://schemas.microsoft.com/office/powerpoint/2010/main" val="5381926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nl-BE" dirty="0" smtClean="0"/>
              <a:t>4 out of 7 behaviours measured</a:t>
            </a:r>
          </a:p>
          <a:p>
            <a:r>
              <a:rPr lang="nl-BE" dirty="0" smtClean="0"/>
              <a:t>Not procurement / SSC / TA</a:t>
            </a:r>
            <a:endParaRPr lang="en-GB" dirty="0"/>
          </a:p>
        </p:txBody>
      </p:sp>
      <p:sp>
        <p:nvSpPr>
          <p:cNvPr id="4" name="Slide Number Placeholder 3"/>
          <p:cNvSpPr>
            <a:spLocks noGrp="1"/>
          </p:cNvSpPr>
          <p:nvPr>
            <p:ph type="sldNum" sz="quarter" idx="10"/>
          </p:nvPr>
        </p:nvSpPr>
        <p:spPr/>
        <p:txBody>
          <a:bodyPr/>
          <a:lstStyle/>
          <a:p>
            <a:fld id="{BF31A240-A4E3-415C-B059-248C61C7F05D}" type="slidenum">
              <a:rPr lang="en-GB" smtClean="0"/>
              <a:t>2</a:t>
            </a:fld>
            <a:endParaRPr lang="en-GB"/>
          </a:p>
        </p:txBody>
      </p:sp>
    </p:spTree>
    <p:extLst>
      <p:ext uri="{BB962C8B-B14F-4D97-AF65-F5344CB8AC3E}">
        <p14:creationId xmlns:p14="http://schemas.microsoft.com/office/powerpoint/2010/main" val="71925117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pic>
        <p:nvPicPr>
          <p:cNvPr id="2050"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228184" y="116632"/>
            <a:ext cx="2846387" cy="1049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9143973"/>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a:xfrm>
            <a:off x="460606" y="6381327"/>
            <a:ext cx="2133600" cy="365125"/>
          </a:xfrm>
          <a:prstGeom prst="rect">
            <a:avLst/>
          </a:prstGeom>
        </p:spPr>
        <p:txBody>
          <a:bodyPr/>
          <a:lstStyle/>
          <a:p>
            <a:endParaRPr lang="en-GB"/>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GB"/>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599D7E80-70AE-42E1-A7CF-0D38069BD4FC}" type="slidenum">
              <a:rPr lang="en-GB" smtClean="0"/>
              <a:t>‹#›</a:t>
            </a:fld>
            <a:endParaRPr lang="en-GB"/>
          </a:p>
        </p:txBody>
      </p:sp>
    </p:spTree>
    <p:extLst>
      <p:ext uri="{BB962C8B-B14F-4D97-AF65-F5344CB8AC3E}">
        <p14:creationId xmlns:p14="http://schemas.microsoft.com/office/powerpoint/2010/main" val="15957723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a:xfrm>
            <a:off x="460606" y="6381327"/>
            <a:ext cx="2133600" cy="365125"/>
          </a:xfrm>
          <a:prstGeom prst="rect">
            <a:avLst/>
          </a:prstGeom>
        </p:spPr>
        <p:txBody>
          <a:bodyPr/>
          <a:lstStyle/>
          <a:p>
            <a:endParaRPr lang="en-GB"/>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GB"/>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599D7E80-70AE-42E1-A7CF-0D38069BD4FC}" type="slidenum">
              <a:rPr lang="en-GB" smtClean="0"/>
              <a:t>‹#›</a:t>
            </a:fld>
            <a:endParaRPr lang="en-GB"/>
          </a:p>
        </p:txBody>
      </p:sp>
    </p:spTree>
    <p:extLst>
      <p:ext uri="{BB962C8B-B14F-4D97-AF65-F5344CB8AC3E}">
        <p14:creationId xmlns:p14="http://schemas.microsoft.com/office/powerpoint/2010/main" val="30341236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5915000" cy="1210146"/>
          </a:xfrm>
        </p:spPr>
        <p:txBody>
          <a:bodyPr/>
          <a:lstStyle>
            <a:lvl1pPr algn="l">
              <a:defRPr>
                <a:solidFill>
                  <a:schemeClr val="accent1"/>
                </a:solidFill>
              </a:defRPr>
            </a:lvl1pPr>
          </a:lstStyle>
          <a:p>
            <a:r>
              <a:rPr lang="en-US" dirty="0" smtClean="0"/>
              <a:t>Click to edit Master title style</a:t>
            </a:r>
            <a:endParaRPr lang="en-GB" dirty="0"/>
          </a:p>
        </p:txBody>
      </p:sp>
      <p:sp>
        <p:nvSpPr>
          <p:cNvPr id="3" name="Content Placeholder 2"/>
          <p:cNvSpPr>
            <a:spLocks noGrp="1"/>
          </p:cNvSpPr>
          <p:nvPr>
            <p:ph idx="1"/>
          </p:nvPr>
        </p:nvSpPr>
        <p:spPr/>
        <p:txBody>
          <a:bodyPr/>
          <a:lstStyle>
            <a:lvl1pPr>
              <a:defRPr>
                <a:solidFill>
                  <a:schemeClr val="tx1"/>
                </a:solidFill>
              </a:defRPr>
            </a:lvl1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pic>
        <p:nvPicPr>
          <p:cNvPr id="3074"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261782" y="44623"/>
            <a:ext cx="2846387" cy="1049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TextBox 7"/>
          <p:cNvSpPr txBox="1"/>
          <p:nvPr userDrawn="1"/>
        </p:nvSpPr>
        <p:spPr>
          <a:xfrm>
            <a:off x="6345129" y="6309320"/>
            <a:ext cx="2376264" cy="369332"/>
          </a:xfrm>
          <a:prstGeom prst="rect">
            <a:avLst/>
          </a:prstGeom>
          <a:noFill/>
        </p:spPr>
        <p:txBody>
          <a:bodyPr wrap="square" rtlCol="0">
            <a:spAutoFit/>
          </a:bodyPr>
          <a:lstStyle/>
          <a:p>
            <a:pPr algn="r"/>
            <a:r>
              <a:rPr lang="en-GB" dirty="0" smtClean="0"/>
              <a:t>Slide </a:t>
            </a:r>
            <a:fld id="{1CEEC589-BEF7-40D7-AEF6-DFC38D6AD324}" type="slidenum">
              <a:rPr lang="en-GB" smtClean="0"/>
              <a:pPr algn="r"/>
              <a:t>‹#›</a:t>
            </a:fld>
            <a:endParaRPr lang="en-GB" dirty="0"/>
          </a:p>
        </p:txBody>
      </p:sp>
    </p:spTree>
    <p:extLst>
      <p:ext uri="{BB962C8B-B14F-4D97-AF65-F5344CB8AC3E}">
        <p14:creationId xmlns:p14="http://schemas.microsoft.com/office/powerpoint/2010/main" val="155703899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599D7E80-70AE-42E1-A7CF-0D38069BD4FC}" type="slidenum">
              <a:rPr lang="en-GB" smtClean="0"/>
              <a:t>‹#›</a:t>
            </a:fld>
            <a:endParaRPr lang="en-GB"/>
          </a:p>
        </p:txBody>
      </p:sp>
    </p:spTree>
    <p:extLst>
      <p:ext uri="{BB962C8B-B14F-4D97-AF65-F5344CB8AC3E}">
        <p14:creationId xmlns:p14="http://schemas.microsoft.com/office/powerpoint/2010/main" val="985365341"/>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a:xfrm>
            <a:off x="460606" y="6381327"/>
            <a:ext cx="2133600" cy="365125"/>
          </a:xfrm>
          <a:prstGeom prst="rect">
            <a:avLst/>
          </a:prstGeom>
        </p:spPr>
        <p:txBody>
          <a:bodyPr/>
          <a:lstStyle/>
          <a:p>
            <a:endParaRPr lang="en-GB"/>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GB"/>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599D7E80-70AE-42E1-A7CF-0D38069BD4FC}" type="slidenum">
              <a:rPr lang="en-GB" smtClean="0"/>
              <a:t>‹#›</a:t>
            </a:fld>
            <a:endParaRPr lang="en-GB"/>
          </a:p>
        </p:txBody>
      </p:sp>
    </p:spTree>
    <p:extLst>
      <p:ext uri="{BB962C8B-B14F-4D97-AF65-F5344CB8AC3E}">
        <p14:creationId xmlns:p14="http://schemas.microsoft.com/office/powerpoint/2010/main" val="11864583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a:xfrm>
            <a:off x="460606" y="6381327"/>
            <a:ext cx="2133600" cy="365125"/>
          </a:xfrm>
          <a:prstGeom prst="rect">
            <a:avLst/>
          </a:prstGeom>
        </p:spPr>
        <p:txBody>
          <a:bodyPr/>
          <a:lstStyle/>
          <a:p>
            <a:endParaRPr lang="en-GB"/>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GB"/>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599D7E80-70AE-42E1-A7CF-0D38069BD4FC}" type="slidenum">
              <a:rPr lang="en-GB" smtClean="0"/>
              <a:t>‹#›</a:t>
            </a:fld>
            <a:endParaRPr lang="en-GB"/>
          </a:p>
        </p:txBody>
      </p:sp>
    </p:spTree>
    <p:extLst>
      <p:ext uri="{BB962C8B-B14F-4D97-AF65-F5344CB8AC3E}">
        <p14:creationId xmlns:p14="http://schemas.microsoft.com/office/powerpoint/2010/main" val="22416787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a:xfrm>
            <a:off x="460606" y="6381327"/>
            <a:ext cx="2133600" cy="365125"/>
          </a:xfrm>
          <a:prstGeom prst="rect">
            <a:avLst/>
          </a:prstGeom>
        </p:spPr>
        <p:txBody>
          <a:bodyPr/>
          <a:lstStyle/>
          <a:p>
            <a:endParaRPr lang="en-GB"/>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599D7E80-70AE-42E1-A7CF-0D38069BD4FC}" type="slidenum">
              <a:rPr lang="en-GB" smtClean="0"/>
              <a:t>‹#›</a:t>
            </a:fld>
            <a:endParaRPr lang="en-GB"/>
          </a:p>
        </p:txBody>
      </p:sp>
    </p:spTree>
    <p:extLst>
      <p:ext uri="{BB962C8B-B14F-4D97-AF65-F5344CB8AC3E}">
        <p14:creationId xmlns:p14="http://schemas.microsoft.com/office/powerpoint/2010/main" val="2841387673"/>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60606" y="6381327"/>
            <a:ext cx="2133600" cy="365125"/>
          </a:xfrm>
          <a:prstGeom prst="rect">
            <a:avLst/>
          </a:prstGeom>
        </p:spPr>
        <p:txBody>
          <a:bodyPr/>
          <a:lstStyle/>
          <a:p>
            <a:endParaRPr lang="en-GB"/>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599D7E80-70AE-42E1-A7CF-0D38069BD4FC}" type="slidenum">
              <a:rPr lang="en-GB" smtClean="0"/>
              <a:t>‹#›</a:t>
            </a:fld>
            <a:endParaRPr lang="en-GB"/>
          </a:p>
        </p:txBody>
      </p:sp>
    </p:spTree>
    <p:extLst>
      <p:ext uri="{BB962C8B-B14F-4D97-AF65-F5344CB8AC3E}">
        <p14:creationId xmlns:p14="http://schemas.microsoft.com/office/powerpoint/2010/main" val="3678324461"/>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60606" y="6381327"/>
            <a:ext cx="2133600" cy="365125"/>
          </a:xfrm>
          <a:prstGeom prst="rect">
            <a:avLst/>
          </a:prstGeom>
        </p:spPr>
        <p:txBody>
          <a:bodyPr/>
          <a:lstStyle/>
          <a:p>
            <a:endParaRPr lang="en-GB"/>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GB"/>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599D7E80-70AE-42E1-A7CF-0D38069BD4FC}" type="slidenum">
              <a:rPr lang="en-GB" smtClean="0"/>
              <a:t>‹#›</a:t>
            </a:fld>
            <a:endParaRPr lang="en-GB"/>
          </a:p>
        </p:txBody>
      </p:sp>
    </p:spTree>
    <p:extLst>
      <p:ext uri="{BB962C8B-B14F-4D97-AF65-F5344CB8AC3E}">
        <p14:creationId xmlns:p14="http://schemas.microsoft.com/office/powerpoint/2010/main" val="29239015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60606" y="6381327"/>
            <a:ext cx="2133600" cy="365125"/>
          </a:xfrm>
          <a:prstGeom prst="rect">
            <a:avLst/>
          </a:prstGeom>
        </p:spPr>
        <p:txBody>
          <a:bodyPr/>
          <a:lstStyle/>
          <a:p>
            <a:endParaRPr lang="en-GB"/>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GB"/>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599D7E80-70AE-42E1-A7CF-0D38069BD4FC}" type="slidenum">
              <a:rPr lang="en-GB" smtClean="0"/>
              <a:t>‹#›</a:t>
            </a:fld>
            <a:endParaRPr lang="en-GB"/>
          </a:p>
        </p:txBody>
      </p:sp>
    </p:spTree>
    <p:extLst>
      <p:ext uri="{BB962C8B-B14F-4D97-AF65-F5344CB8AC3E}">
        <p14:creationId xmlns:p14="http://schemas.microsoft.com/office/powerpoint/2010/main" val="30431956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3"/>
          <p:cNvSpPr txBox="1">
            <a:spLocks/>
          </p:cNvSpPr>
          <p:nvPr/>
        </p:nvSpPr>
        <p:spPr>
          <a:xfrm>
            <a:off x="467544" y="6379023"/>
            <a:ext cx="3168352"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1400" dirty="0" smtClean="0"/>
              <a:t>2014 IHP+ monitoring: December</a:t>
            </a:r>
            <a:r>
              <a:rPr lang="en-GB" sz="1400" baseline="0" dirty="0" smtClean="0"/>
              <a:t> </a:t>
            </a:r>
            <a:r>
              <a:rPr lang="en-GB" sz="1400" dirty="0" smtClean="0"/>
              <a:t>2014</a:t>
            </a:r>
          </a:p>
        </p:txBody>
      </p:sp>
      <p:sp>
        <p:nvSpPr>
          <p:cNvPr id="9" name="Date Placeholder 3"/>
          <p:cNvSpPr txBox="1">
            <a:spLocks/>
          </p:cNvSpPr>
          <p:nvPr/>
        </p:nvSpPr>
        <p:spPr>
          <a:xfrm>
            <a:off x="6588224" y="6381328"/>
            <a:ext cx="2133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endParaRPr lang="en-GB" sz="1400" dirty="0" smtClean="0"/>
          </a:p>
        </p:txBody>
      </p:sp>
    </p:spTree>
    <p:extLst>
      <p:ext uri="{BB962C8B-B14F-4D97-AF65-F5344CB8AC3E}">
        <p14:creationId xmlns:p14="http://schemas.microsoft.com/office/powerpoint/2010/main" val="27709563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1484784"/>
            <a:ext cx="7772400" cy="2232247"/>
          </a:xfrm>
        </p:spPr>
        <p:txBody>
          <a:bodyPr>
            <a:normAutofit/>
          </a:bodyPr>
          <a:lstStyle/>
          <a:p>
            <a:r>
              <a:rPr lang="en-GB" b="1" dirty="0">
                <a:solidFill>
                  <a:schemeClr val="accent1"/>
                </a:solidFill>
              </a:rPr>
              <a:t>20</a:t>
            </a:r>
            <a:r>
              <a:rPr lang="en-US" b="1" dirty="0">
                <a:solidFill>
                  <a:schemeClr val="accent1"/>
                </a:solidFill>
              </a:rPr>
              <a:t>14 Round of Monitoring Development Effectiveness </a:t>
            </a:r>
            <a:r>
              <a:rPr lang="en-US" b="1" dirty="0" smtClean="0">
                <a:solidFill>
                  <a:schemeClr val="accent1"/>
                </a:solidFill>
              </a:rPr>
              <a:t/>
            </a:r>
            <a:br>
              <a:rPr lang="en-US" b="1" dirty="0" smtClean="0">
                <a:solidFill>
                  <a:schemeClr val="accent1"/>
                </a:solidFill>
              </a:rPr>
            </a:br>
            <a:r>
              <a:rPr lang="en-US" b="1" dirty="0" smtClean="0">
                <a:solidFill>
                  <a:schemeClr val="accent1"/>
                </a:solidFill>
              </a:rPr>
              <a:t>in Health</a:t>
            </a:r>
            <a:r>
              <a:rPr lang="en-GB" dirty="0" smtClean="0"/>
              <a:t> </a:t>
            </a:r>
            <a:endParaRPr lang="en-GB" dirty="0"/>
          </a:p>
        </p:txBody>
      </p:sp>
      <p:sp>
        <p:nvSpPr>
          <p:cNvPr id="3" name="TextBox 2"/>
          <p:cNvSpPr txBox="1"/>
          <p:nvPr/>
        </p:nvSpPr>
        <p:spPr>
          <a:xfrm>
            <a:off x="2051720" y="3823300"/>
            <a:ext cx="5112568" cy="1261884"/>
          </a:xfrm>
          <a:prstGeom prst="rect">
            <a:avLst/>
          </a:prstGeom>
          <a:noFill/>
        </p:spPr>
        <p:txBody>
          <a:bodyPr wrap="square" rtlCol="0">
            <a:spAutoFit/>
          </a:bodyPr>
          <a:lstStyle/>
          <a:p>
            <a:pPr algn="ctr"/>
            <a:r>
              <a:rPr lang="en-GB" sz="4400" b="1" dirty="0" smtClean="0"/>
              <a:t>Methodology</a:t>
            </a:r>
            <a:endParaRPr lang="en-GB" sz="3600" b="1" dirty="0" smtClean="0">
              <a:solidFill>
                <a:schemeClr val="bg1">
                  <a:lumMod val="50000"/>
                </a:schemeClr>
              </a:solidFill>
            </a:endParaRPr>
          </a:p>
          <a:p>
            <a:pPr algn="ctr"/>
            <a:r>
              <a:rPr lang="nl-BE" sz="3200" b="1" dirty="0" smtClean="0"/>
              <a:t>02 December 2014</a:t>
            </a:r>
            <a:endParaRPr lang="en-GB" sz="3200" b="1" dirty="0"/>
          </a:p>
        </p:txBody>
      </p:sp>
    </p:spTree>
    <p:extLst>
      <p:ext uri="{BB962C8B-B14F-4D97-AF65-F5344CB8AC3E}">
        <p14:creationId xmlns:p14="http://schemas.microsoft.com/office/powerpoint/2010/main" val="305200221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n-GB" dirty="0" smtClean="0"/>
              <a:t>Brief overview</a:t>
            </a:r>
            <a:endParaRPr lang="en-GB" dirty="0"/>
          </a:p>
        </p:txBody>
      </p:sp>
      <p:sp>
        <p:nvSpPr>
          <p:cNvPr id="7" name="Rectangle 6"/>
          <p:cNvSpPr/>
          <p:nvPr/>
        </p:nvSpPr>
        <p:spPr>
          <a:xfrm>
            <a:off x="435704" y="1268760"/>
            <a:ext cx="8708296" cy="4678204"/>
          </a:xfrm>
          <a:prstGeom prst="rect">
            <a:avLst/>
          </a:prstGeom>
        </p:spPr>
        <p:txBody>
          <a:bodyPr wrap="square">
            <a:spAutoFit/>
          </a:bodyPr>
          <a:lstStyle/>
          <a:p>
            <a:pPr marL="285750" indent="-285750">
              <a:buFont typeface="Arial" panose="020B0604020202020204" pitchFamily="34" charset="0"/>
              <a:buChar char="•"/>
            </a:pPr>
            <a:r>
              <a:rPr lang="en-GB" sz="2000" dirty="0"/>
              <a:t>IHP+ signatories agreed to </a:t>
            </a:r>
            <a:r>
              <a:rPr lang="en-GB" sz="2000" b="1" dirty="0"/>
              <a:t>continue </a:t>
            </a:r>
            <a:r>
              <a:rPr lang="en-GB" sz="2000" b="1" dirty="0" smtClean="0"/>
              <a:t>monitoring</a:t>
            </a:r>
            <a:r>
              <a:rPr lang="en-GB" sz="2000" dirty="0" smtClean="0"/>
              <a:t>: Key </a:t>
            </a:r>
            <a:r>
              <a:rPr lang="en-GB" sz="2000" dirty="0"/>
              <a:t>p</a:t>
            </a:r>
            <a:r>
              <a:rPr lang="en-GB" sz="2000" dirty="0" smtClean="0"/>
              <a:t>rinciples</a:t>
            </a:r>
            <a:r>
              <a:rPr lang="en-GB" sz="2000" b="1" dirty="0" smtClean="0"/>
              <a:t> </a:t>
            </a:r>
            <a:r>
              <a:rPr lang="en-GB" sz="2000" dirty="0" smtClean="0"/>
              <a:t>&amp;</a:t>
            </a:r>
            <a:r>
              <a:rPr lang="en-GB" sz="2000" b="1" dirty="0" smtClean="0"/>
              <a:t> </a:t>
            </a:r>
            <a:r>
              <a:rPr lang="en-GB" sz="2000" dirty="0" smtClean="0"/>
              <a:t>issues</a:t>
            </a:r>
          </a:p>
          <a:p>
            <a:pPr marL="285750" indent="-285750">
              <a:buFont typeface="Arial" panose="020B0604020202020204" pitchFamily="34" charset="0"/>
              <a:buChar char="•"/>
            </a:pPr>
            <a:r>
              <a:rPr lang="en-GB" sz="2000" dirty="0" smtClean="0"/>
              <a:t>The IHP+ Mutual Accountability Working Group agreed monitoring framework.</a:t>
            </a:r>
          </a:p>
          <a:p>
            <a:pPr marL="285750" indent="-285750">
              <a:buFont typeface="Arial" panose="020B0604020202020204" pitchFamily="34" charset="0"/>
              <a:buChar char="•"/>
            </a:pPr>
            <a:r>
              <a:rPr lang="en-GB" sz="2000" dirty="0" smtClean="0"/>
              <a:t>Key features:</a:t>
            </a:r>
          </a:p>
          <a:p>
            <a:pPr marL="742950" lvl="1" indent="-285750">
              <a:buFont typeface="Arial" panose="020B0604020202020204" pitchFamily="34" charset="0"/>
              <a:buChar char="•"/>
            </a:pPr>
            <a:r>
              <a:rPr lang="en-GB" sz="2000" dirty="0"/>
              <a:t>7 indicators for </a:t>
            </a:r>
            <a:r>
              <a:rPr lang="en-GB" sz="2000" dirty="0" err="1"/>
              <a:t>Govts</a:t>
            </a:r>
            <a:r>
              <a:rPr lang="en-GB" sz="2000" dirty="0"/>
              <a:t>, 7 for DPs.  Fewer than in 2012.  Reduced Transaction Costs.</a:t>
            </a:r>
          </a:p>
          <a:p>
            <a:pPr marL="742950" lvl="1" indent="-285750">
              <a:buFont typeface="Arial" panose="020B0604020202020204" pitchFamily="34" charset="0"/>
              <a:buChar char="•"/>
            </a:pPr>
            <a:r>
              <a:rPr lang="en-GB" sz="2000" dirty="0"/>
              <a:t>Indicators drawn from </a:t>
            </a:r>
            <a:r>
              <a:rPr lang="en-GB" sz="2000" dirty="0" smtClean="0"/>
              <a:t>Global </a:t>
            </a:r>
            <a:r>
              <a:rPr lang="en-GB" sz="2000" dirty="0"/>
              <a:t>Partnership on Effective Development </a:t>
            </a:r>
            <a:r>
              <a:rPr lang="en-GB" sz="2000" dirty="0" err="1"/>
              <a:t>Coooperation</a:t>
            </a:r>
            <a:r>
              <a:rPr lang="en-GB" sz="2000" dirty="0"/>
              <a:t>.</a:t>
            </a:r>
          </a:p>
          <a:p>
            <a:pPr marL="742950" lvl="1" indent="-285750">
              <a:buFont typeface="Arial" panose="020B0604020202020204" pitchFamily="34" charset="0"/>
              <a:buChar char="•"/>
            </a:pPr>
            <a:r>
              <a:rPr lang="en-GB" sz="2000" dirty="0" smtClean="0"/>
              <a:t>Voluntary </a:t>
            </a:r>
            <a:r>
              <a:rPr lang="en-GB" sz="2000" dirty="0"/>
              <a:t>process</a:t>
            </a:r>
          </a:p>
          <a:p>
            <a:pPr marL="742950" lvl="1" indent="-285750">
              <a:buFont typeface="Arial" panose="020B0604020202020204" pitchFamily="34" charset="0"/>
              <a:buChar char="•"/>
            </a:pPr>
            <a:r>
              <a:rPr lang="en-GB" sz="2000" dirty="0"/>
              <a:t>Reporting using scorecards and a global report</a:t>
            </a:r>
          </a:p>
          <a:p>
            <a:pPr marL="742950" lvl="1" indent="-285750">
              <a:buFont typeface="Arial" panose="020B0604020202020204" pitchFamily="34" charset="0"/>
              <a:buChar char="•"/>
            </a:pPr>
            <a:r>
              <a:rPr lang="en-GB" sz="2000" b="1" dirty="0" smtClean="0"/>
              <a:t>Country-level </a:t>
            </a:r>
            <a:r>
              <a:rPr lang="en-GB" sz="2000" b="1" dirty="0"/>
              <a:t>data </a:t>
            </a:r>
            <a:r>
              <a:rPr lang="en-GB" sz="2000" b="1" dirty="0" smtClean="0"/>
              <a:t>collection</a:t>
            </a:r>
            <a:r>
              <a:rPr lang="en-GB" sz="2000" dirty="0" smtClean="0"/>
              <a:t>, </a:t>
            </a:r>
            <a:r>
              <a:rPr lang="en-GB" sz="2000" dirty="0"/>
              <a:t>under </a:t>
            </a:r>
            <a:r>
              <a:rPr lang="en-GB" sz="2000" dirty="0" err="1"/>
              <a:t>MoH</a:t>
            </a:r>
            <a:r>
              <a:rPr lang="en-GB" sz="2000" dirty="0"/>
              <a:t> leadership.</a:t>
            </a:r>
          </a:p>
          <a:p>
            <a:pPr marL="742950" lvl="1" indent="-285750">
              <a:buFont typeface="Arial" panose="020B0604020202020204" pitchFamily="34" charset="0"/>
              <a:buChar char="•"/>
            </a:pPr>
            <a:r>
              <a:rPr lang="en-GB" sz="2000" dirty="0" smtClean="0"/>
              <a:t>Promoting </a:t>
            </a:r>
            <a:r>
              <a:rPr lang="en-GB" sz="2000" dirty="0"/>
              <a:t>stronger mutual accountability for results, and </a:t>
            </a:r>
            <a:r>
              <a:rPr lang="en-GB" sz="2000" dirty="0" smtClean="0"/>
              <a:t>sustainability.</a:t>
            </a:r>
            <a:endParaRPr lang="en-GB" sz="2000" dirty="0"/>
          </a:p>
          <a:p>
            <a:pPr marL="285750" indent="-285750">
              <a:buFont typeface="Arial" panose="020B0604020202020204" pitchFamily="34" charset="0"/>
              <a:buChar char="•"/>
            </a:pPr>
            <a:r>
              <a:rPr lang="en-GB" sz="2000" dirty="0" smtClean="0"/>
              <a:t>Implementation </a:t>
            </a:r>
            <a:r>
              <a:rPr lang="en-GB" sz="2000" dirty="0"/>
              <a:t>experience</a:t>
            </a:r>
          </a:p>
          <a:p>
            <a:pPr marL="742950" lvl="1" indent="-285750">
              <a:buFont typeface="Arial" panose="020B0604020202020204" pitchFamily="34" charset="0"/>
              <a:buChar char="•"/>
            </a:pPr>
            <a:r>
              <a:rPr lang="en-GB" sz="2000" b="1" dirty="0"/>
              <a:t>Increased participation</a:t>
            </a:r>
            <a:r>
              <a:rPr lang="en-GB" sz="2000" dirty="0"/>
              <a:t>: 24 countries up from 19; 37 different DPs up from 17, including 4 CSOs for the first time.  </a:t>
            </a:r>
          </a:p>
          <a:p>
            <a:endParaRPr lang="en-GB" dirty="0"/>
          </a:p>
        </p:txBody>
      </p:sp>
    </p:spTree>
    <p:extLst>
      <p:ext uri="{BB962C8B-B14F-4D97-AF65-F5344CB8AC3E}">
        <p14:creationId xmlns:p14="http://schemas.microsoft.com/office/powerpoint/2010/main" val="2681647475"/>
      </p:ext>
    </p:extLst>
  </p:cSld>
  <p:clrMapOvr>
    <a:masterClrMapping/>
  </p:clrMapOvr>
  <p:transition spd="slow">
    <p:wip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r>
              <a:rPr lang="en-GB" dirty="0" smtClean="0"/>
              <a:t>Interpreting the scorecards</a:t>
            </a:r>
            <a:endParaRPr lang="en-GB" dirty="0"/>
          </a:p>
        </p:txBody>
      </p:sp>
      <p:sp>
        <p:nvSpPr>
          <p:cNvPr id="7" name="Rectangle 6"/>
          <p:cNvSpPr/>
          <p:nvPr/>
        </p:nvSpPr>
        <p:spPr>
          <a:xfrm>
            <a:off x="457200" y="1484785"/>
            <a:ext cx="6400800" cy="923330"/>
          </a:xfrm>
          <a:prstGeom prst="rect">
            <a:avLst/>
          </a:prstGeom>
        </p:spPr>
        <p:txBody>
          <a:bodyPr wrap="square">
            <a:spAutoFit/>
          </a:bodyPr>
          <a:lstStyle/>
          <a:p>
            <a:endParaRPr lang="en-GB" dirty="0"/>
          </a:p>
          <a:p>
            <a:endParaRPr lang="en-GB" dirty="0" smtClean="0"/>
          </a:p>
          <a:p>
            <a:endParaRPr lang="en-GB" dirty="0"/>
          </a:p>
        </p:txBody>
      </p:sp>
      <p:sp>
        <p:nvSpPr>
          <p:cNvPr id="3" name="Rectangle 2"/>
          <p:cNvSpPr/>
          <p:nvPr/>
        </p:nvSpPr>
        <p:spPr>
          <a:xfrm>
            <a:off x="457200" y="1772816"/>
            <a:ext cx="7499176" cy="1631216"/>
          </a:xfrm>
          <a:prstGeom prst="rect">
            <a:avLst/>
          </a:prstGeom>
        </p:spPr>
        <p:txBody>
          <a:bodyPr wrap="square">
            <a:spAutoFit/>
          </a:bodyPr>
          <a:lstStyle/>
          <a:p>
            <a:pPr marL="285750" indent="-285750">
              <a:buFont typeface="Arial" panose="020B0604020202020204" pitchFamily="34" charset="0"/>
              <a:buChar char="•"/>
            </a:pPr>
            <a:r>
              <a:rPr lang="en-GB" sz="2000" b="1" dirty="0" smtClean="0"/>
              <a:t>Self </a:t>
            </a:r>
            <a:r>
              <a:rPr lang="en-GB" sz="2000" b="1" dirty="0"/>
              <a:t>reported </a:t>
            </a:r>
            <a:r>
              <a:rPr lang="en-GB" sz="2000" dirty="0"/>
              <a:t>– limited opportunity for triangulation</a:t>
            </a:r>
          </a:p>
          <a:p>
            <a:pPr marL="285750" indent="-285750">
              <a:buFont typeface="Arial" panose="020B0604020202020204" pitchFamily="34" charset="0"/>
              <a:buChar char="•"/>
            </a:pPr>
            <a:r>
              <a:rPr lang="en-GB" sz="2000" b="1" dirty="0"/>
              <a:t>New indicators </a:t>
            </a:r>
            <a:r>
              <a:rPr lang="en-GB" sz="2000" dirty="0"/>
              <a:t>- both </a:t>
            </a:r>
            <a:r>
              <a:rPr lang="en-GB" sz="2000" dirty="0" err="1"/>
              <a:t>IHP+Results</a:t>
            </a:r>
            <a:r>
              <a:rPr lang="en-GB" sz="2000" dirty="0"/>
              <a:t> and OECD </a:t>
            </a:r>
            <a:r>
              <a:rPr lang="en-GB" sz="2000" dirty="0" smtClean="0"/>
              <a:t>had limited </a:t>
            </a:r>
            <a:r>
              <a:rPr lang="en-GB" sz="2000" dirty="0"/>
              <a:t>experience in implementing new indicators (1 and 3b</a:t>
            </a:r>
            <a:r>
              <a:rPr lang="en-GB" sz="2000" dirty="0" smtClean="0"/>
              <a:t>);</a:t>
            </a:r>
            <a:endParaRPr lang="en-GB" sz="2000" dirty="0"/>
          </a:p>
          <a:p>
            <a:pPr marL="285750" indent="-285750">
              <a:buFont typeface="Arial" panose="020B0604020202020204" pitchFamily="34" charset="0"/>
              <a:buChar char="•"/>
            </a:pPr>
            <a:r>
              <a:rPr lang="en-GB" sz="2000" b="1" dirty="0" err="1"/>
              <a:t>Govt</a:t>
            </a:r>
            <a:r>
              <a:rPr lang="en-GB" sz="2000" b="1" dirty="0"/>
              <a:t> reporting on DP performance </a:t>
            </a:r>
            <a:r>
              <a:rPr lang="en-GB" sz="2000" dirty="0"/>
              <a:t>(1, 3b and 4): new and inconsistently applied, </a:t>
            </a:r>
            <a:r>
              <a:rPr lang="en-GB" sz="2000" dirty="0" smtClean="0"/>
              <a:t>and </a:t>
            </a:r>
            <a:r>
              <a:rPr lang="en-GB" sz="2000" dirty="0" err="1" smtClean="0"/>
              <a:t>ifferent</a:t>
            </a:r>
            <a:r>
              <a:rPr lang="en-GB" sz="2000" dirty="0" smtClean="0"/>
              <a:t> </a:t>
            </a:r>
            <a:r>
              <a:rPr lang="en-GB" sz="2000" dirty="0"/>
              <a:t>data from </a:t>
            </a:r>
            <a:r>
              <a:rPr lang="en-GB" sz="2000" dirty="0" err="1"/>
              <a:t>Govt</a:t>
            </a:r>
            <a:r>
              <a:rPr lang="en-GB" sz="2000" dirty="0"/>
              <a:t> and </a:t>
            </a:r>
            <a:r>
              <a:rPr lang="en-GB" sz="2000" dirty="0" smtClean="0"/>
              <a:t>DPs</a:t>
            </a:r>
            <a:endParaRPr lang="en-GB" sz="2000" dirty="0"/>
          </a:p>
        </p:txBody>
      </p:sp>
    </p:spTree>
    <p:extLst>
      <p:ext uri="{BB962C8B-B14F-4D97-AF65-F5344CB8AC3E}">
        <p14:creationId xmlns:p14="http://schemas.microsoft.com/office/powerpoint/2010/main" val="3809475098"/>
      </p:ext>
    </p:extLst>
  </p:cSld>
  <p:clrMapOvr>
    <a:masterClrMapping/>
  </p:clrMapOvr>
  <p:transition spd="slow">
    <p:wip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17884" y="0"/>
            <a:ext cx="9129876" cy="6381328"/>
          </a:xfrm>
          <a:prstGeom prst="rect">
            <a:avLst/>
          </a:prstGeom>
        </p:spPr>
      </p:pic>
      <p:sp>
        <p:nvSpPr>
          <p:cNvPr id="5" name="Oval 4"/>
          <p:cNvSpPr/>
          <p:nvPr/>
        </p:nvSpPr>
        <p:spPr>
          <a:xfrm>
            <a:off x="179512" y="427710"/>
            <a:ext cx="2664296" cy="3505345"/>
          </a:xfrm>
          <a:prstGeom prst="ellipse">
            <a:avLst/>
          </a:prstGeom>
          <a:solidFill>
            <a:schemeClr val="accent1">
              <a:alpha val="0"/>
            </a:schemeClr>
          </a:solid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Oval 6"/>
          <p:cNvSpPr/>
          <p:nvPr/>
        </p:nvSpPr>
        <p:spPr>
          <a:xfrm>
            <a:off x="1403648" y="5373216"/>
            <a:ext cx="1440160" cy="792088"/>
          </a:xfrm>
          <a:prstGeom prst="ellipse">
            <a:avLst/>
          </a:prstGeom>
          <a:solidFill>
            <a:schemeClr val="accent1">
              <a:alpha val="0"/>
            </a:schemeClr>
          </a:solid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Oval 10"/>
          <p:cNvSpPr/>
          <p:nvPr/>
        </p:nvSpPr>
        <p:spPr>
          <a:xfrm>
            <a:off x="3599226" y="-1"/>
            <a:ext cx="1728192" cy="161581"/>
          </a:xfrm>
          <a:prstGeom prst="ellipse">
            <a:avLst/>
          </a:prstGeom>
          <a:solidFill>
            <a:schemeClr val="accent1">
              <a:alpha val="0"/>
            </a:schemeClr>
          </a:solid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Oval 15"/>
          <p:cNvSpPr/>
          <p:nvPr/>
        </p:nvSpPr>
        <p:spPr>
          <a:xfrm>
            <a:off x="5499532" y="1284319"/>
            <a:ext cx="1160700" cy="540060"/>
          </a:xfrm>
          <a:prstGeom prst="ellipse">
            <a:avLst/>
          </a:prstGeom>
          <a:solidFill>
            <a:schemeClr val="accent1">
              <a:alpha val="0"/>
            </a:schemeClr>
          </a:solid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 name="Oval 17"/>
          <p:cNvSpPr/>
          <p:nvPr/>
        </p:nvSpPr>
        <p:spPr>
          <a:xfrm>
            <a:off x="6804248" y="-1"/>
            <a:ext cx="1728192" cy="161582"/>
          </a:xfrm>
          <a:prstGeom prst="ellipse">
            <a:avLst/>
          </a:prstGeom>
          <a:solidFill>
            <a:schemeClr val="accent1">
              <a:alpha val="0"/>
            </a:schemeClr>
          </a:solid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 name="Oval 19"/>
          <p:cNvSpPr/>
          <p:nvPr/>
        </p:nvSpPr>
        <p:spPr>
          <a:xfrm>
            <a:off x="2960060" y="116632"/>
            <a:ext cx="266824" cy="322836"/>
          </a:xfrm>
          <a:prstGeom prst="ellipse">
            <a:avLst/>
          </a:prstGeom>
          <a:solidFill>
            <a:schemeClr val="accent1">
              <a:alpha val="0"/>
            </a:schemeClr>
          </a:solid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 name="Oval 20"/>
          <p:cNvSpPr/>
          <p:nvPr/>
        </p:nvSpPr>
        <p:spPr>
          <a:xfrm>
            <a:off x="2960060" y="979583"/>
            <a:ext cx="266824" cy="322836"/>
          </a:xfrm>
          <a:prstGeom prst="ellipse">
            <a:avLst/>
          </a:prstGeom>
          <a:solidFill>
            <a:schemeClr val="accent1">
              <a:alpha val="0"/>
            </a:schemeClr>
          </a:solid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 name="Oval 21"/>
          <p:cNvSpPr/>
          <p:nvPr/>
        </p:nvSpPr>
        <p:spPr>
          <a:xfrm>
            <a:off x="3002356" y="1916832"/>
            <a:ext cx="266824" cy="322836"/>
          </a:xfrm>
          <a:prstGeom prst="ellipse">
            <a:avLst/>
          </a:prstGeom>
          <a:solidFill>
            <a:schemeClr val="accent1">
              <a:alpha val="0"/>
            </a:schemeClr>
          </a:solid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 name="Oval 22"/>
          <p:cNvSpPr/>
          <p:nvPr/>
        </p:nvSpPr>
        <p:spPr>
          <a:xfrm>
            <a:off x="2987363" y="2750759"/>
            <a:ext cx="266824" cy="322836"/>
          </a:xfrm>
          <a:prstGeom prst="ellipse">
            <a:avLst/>
          </a:prstGeom>
          <a:solidFill>
            <a:schemeClr val="accent1">
              <a:alpha val="0"/>
            </a:schemeClr>
          </a:solid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4" name="Oval 23"/>
          <p:cNvSpPr/>
          <p:nvPr/>
        </p:nvSpPr>
        <p:spPr>
          <a:xfrm>
            <a:off x="2987363" y="3635802"/>
            <a:ext cx="266824" cy="322836"/>
          </a:xfrm>
          <a:prstGeom prst="ellipse">
            <a:avLst/>
          </a:prstGeom>
          <a:solidFill>
            <a:schemeClr val="accent1">
              <a:alpha val="0"/>
            </a:schemeClr>
          </a:solid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5" name="Oval 24"/>
          <p:cNvSpPr/>
          <p:nvPr/>
        </p:nvSpPr>
        <p:spPr>
          <a:xfrm>
            <a:off x="2987363" y="4528620"/>
            <a:ext cx="266824" cy="322836"/>
          </a:xfrm>
          <a:prstGeom prst="ellipse">
            <a:avLst/>
          </a:prstGeom>
          <a:solidFill>
            <a:schemeClr val="accent1">
              <a:alpha val="0"/>
            </a:schemeClr>
          </a:solid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6" name="Oval 25"/>
          <p:cNvSpPr/>
          <p:nvPr/>
        </p:nvSpPr>
        <p:spPr>
          <a:xfrm>
            <a:off x="4985434" y="2085995"/>
            <a:ext cx="511126" cy="451850"/>
          </a:xfrm>
          <a:prstGeom prst="ellipse">
            <a:avLst/>
          </a:prstGeom>
          <a:solidFill>
            <a:schemeClr val="accent1">
              <a:alpha val="0"/>
            </a:schemeClr>
          </a:solid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7" name="Oval 26"/>
          <p:cNvSpPr/>
          <p:nvPr/>
        </p:nvSpPr>
        <p:spPr>
          <a:xfrm>
            <a:off x="3059832" y="1379117"/>
            <a:ext cx="511688" cy="508691"/>
          </a:xfrm>
          <a:prstGeom prst="ellipse">
            <a:avLst/>
          </a:prstGeom>
          <a:solidFill>
            <a:schemeClr val="accent1">
              <a:alpha val="0"/>
            </a:schemeClr>
          </a:solid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8" name="Oval 37"/>
          <p:cNvSpPr/>
          <p:nvPr/>
        </p:nvSpPr>
        <p:spPr>
          <a:xfrm>
            <a:off x="2987363" y="5412054"/>
            <a:ext cx="266824" cy="322836"/>
          </a:xfrm>
          <a:prstGeom prst="ellipse">
            <a:avLst/>
          </a:prstGeom>
          <a:solidFill>
            <a:schemeClr val="accent1">
              <a:alpha val="0"/>
            </a:schemeClr>
          </a:solid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9" name="Oval 38"/>
          <p:cNvSpPr/>
          <p:nvPr/>
        </p:nvSpPr>
        <p:spPr>
          <a:xfrm>
            <a:off x="6077483" y="2758798"/>
            <a:ext cx="266824" cy="322836"/>
          </a:xfrm>
          <a:prstGeom prst="ellipse">
            <a:avLst/>
          </a:prstGeom>
          <a:solidFill>
            <a:schemeClr val="accent1">
              <a:alpha val="0"/>
            </a:schemeClr>
          </a:solid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5065572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3"/>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9"/>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4"/>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5"/>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8"/>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27"/>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26"/>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16"/>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7"/>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11" grpId="0" animBg="1"/>
      <p:bldP spid="16" grpId="0" animBg="1"/>
      <p:bldP spid="18" grpId="0" animBg="1"/>
      <p:bldP spid="20" grpId="0" animBg="1"/>
      <p:bldP spid="21" grpId="0" animBg="1"/>
      <p:bldP spid="22" grpId="0" animBg="1"/>
      <p:bldP spid="23" grpId="0" animBg="1"/>
      <p:bldP spid="24" grpId="0" animBg="1"/>
      <p:bldP spid="25" grpId="0" animBg="1"/>
      <p:bldP spid="26" grpId="0" animBg="1"/>
      <p:bldP spid="27" grpId="0" animBg="1"/>
      <p:bldP spid="38" grpId="0" animBg="1"/>
      <p:bldP spid="39"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25012" y="83812"/>
            <a:ext cx="9118988" cy="6209720"/>
          </a:xfrm>
          <a:prstGeom prst="rect">
            <a:avLst/>
          </a:prstGeom>
        </p:spPr>
      </p:pic>
      <p:sp>
        <p:nvSpPr>
          <p:cNvPr id="5" name="Oval 4"/>
          <p:cNvSpPr/>
          <p:nvPr/>
        </p:nvSpPr>
        <p:spPr>
          <a:xfrm>
            <a:off x="25012" y="620688"/>
            <a:ext cx="266824" cy="322836"/>
          </a:xfrm>
          <a:prstGeom prst="ellipse">
            <a:avLst/>
          </a:prstGeom>
          <a:solidFill>
            <a:schemeClr val="accent1">
              <a:alpha val="0"/>
            </a:schemeClr>
          </a:solid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Oval 5"/>
          <p:cNvSpPr/>
          <p:nvPr/>
        </p:nvSpPr>
        <p:spPr>
          <a:xfrm>
            <a:off x="0" y="1423799"/>
            <a:ext cx="266824" cy="322836"/>
          </a:xfrm>
          <a:prstGeom prst="ellipse">
            <a:avLst/>
          </a:prstGeom>
          <a:solidFill>
            <a:schemeClr val="accent1">
              <a:alpha val="0"/>
            </a:schemeClr>
          </a:solid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Oval 6"/>
          <p:cNvSpPr/>
          <p:nvPr/>
        </p:nvSpPr>
        <p:spPr>
          <a:xfrm>
            <a:off x="1475656" y="297852"/>
            <a:ext cx="648072" cy="322836"/>
          </a:xfrm>
          <a:prstGeom prst="ellipse">
            <a:avLst/>
          </a:prstGeom>
          <a:solidFill>
            <a:schemeClr val="accent1">
              <a:alpha val="0"/>
            </a:schemeClr>
          </a:solid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Oval 7"/>
          <p:cNvSpPr/>
          <p:nvPr/>
        </p:nvSpPr>
        <p:spPr>
          <a:xfrm>
            <a:off x="2267744" y="297852"/>
            <a:ext cx="648072" cy="322836"/>
          </a:xfrm>
          <a:prstGeom prst="ellipse">
            <a:avLst/>
          </a:prstGeom>
          <a:solidFill>
            <a:schemeClr val="accent1">
              <a:alpha val="0"/>
            </a:schemeClr>
          </a:solid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Oval 8"/>
          <p:cNvSpPr/>
          <p:nvPr/>
        </p:nvSpPr>
        <p:spPr>
          <a:xfrm>
            <a:off x="1475656" y="1241898"/>
            <a:ext cx="648072" cy="315174"/>
          </a:xfrm>
          <a:prstGeom prst="ellipse">
            <a:avLst/>
          </a:prstGeom>
          <a:solidFill>
            <a:schemeClr val="accent1">
              <a:alpha val="0"/>
            </a:schemeClr>
          </a:solid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Oval 10"/>
          <p:cNvSpPr/>
          <p:nvPr/>
        </p:nvSpPr>
        <p:spPr>
          <a:xfrm>
            <a:off x="1362903" y="767123"/>
            <a:ext cx="266824" cy="222403"/>
          </a:xfrm>
          <a:prstGeom prst="ellipse">
            <a:avLst/>
          </a:prstGeom>
          <a:solidFill>
            <a:schemeClr val="accent1">
              <a:alpha val="0"/>
            </a:schemeClr>
          </a:solid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8762502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P spid="11"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17884" y="0"/>
            <a:ext cx="9129876" cy="6381328"/>
          </a:xfrm>
          <a:prstGeom prst="rect">
            <a:avLst/>
          </a:prstGeom>
        </p:spPr>
      </p:pic>
    </p:spTree>
    <p:extLst>
      <p:ext uri="{BB962C8B-B14F-4D97-AF65-F5344CB8AC3E}">
        <p14:creationId xmlns:p14="http://schemas.microsoft.com/office/powerpoint/2010/main" val="154945309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6275</TotalTime>
  <Words>484</Words>
  <Application>Microsoft Office PowerPoint</Application>
  <PresentationFormat>On-screen Show (4:3)</PresentationFormat>
  <Paragraphs>43</Paragraphs>
  <Slides>6</Slides>
  <Notes>3</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2014 Round of Monitoring Development Effectiveness  in Health </vt:lpstr>
      <vt:lpstr>Brief overview</vt:lpstr>
      <vt:lpstr>Interpreting the scorecards</vt:lpstr>
      <vt:lpstr>PowerPoint Presentation</vt:lpstr>
      <vt:lpstr>PowerPoint Presentation</vt:lpstr>
      <vt:lpstr>PowerPoint Presentation</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2014 IHP+ Monitoring</dc:title>
  <dc:creator>Tim Shorten</dc:creator>
  <cp:lastModifiedBy>ASEAN_IT</cp:lastModifiedBy>
  <cp:revision>123</cp:revision>
  <dcterms:created xsi:type="dcterms:W3CDTF">2014-04-23T20:29:45Z</dcterms:created>
  <dcterms:modified xsi:type="dcterms:W3CDTF">2014-12-03T11:20:20Z</dcterms:modified>
</cp:coreProperties>
</file>