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73" r:id="rId2"/>
    <p:sldId id="262" r:id="rId3"/>
    <p:sldId id="270" r:id="rId4"/>
    <p:sldId id="271" r:id="rId5"/>
    <p:sldId id="272" r:id="rId6"/>
    <p:sldId id="26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smtClean="0"/>
              <a:t>picture</a:t>
            </a:r>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0A0F65-99B8-4C6C-BA3E-40F1262A578F}" type="datetimeFigureOut">
              <a:rPr lang="en-GB" smtClean="0"/>
              <a:pPr/>
              <a:t>04/12/2014</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5CDED2-6369-43A5-AD4C-0114A2D43FD7}" type="slidenum">
              <a:rPr lang="en-GB" smtClean="0"/>
              <a:pPr/>
              <a:t>‹#›</a:t>
            </a:fld>
            <a:endParaRPr lang="en-GB" dirty="0"/>
          </a:p>
        </p:txBody>
      </p:sp>
    </p:spTree>
    <p:extLst>
      <p:ext uri="{BB962C8B-B14F-4D97-AF65-F5344CB8AC3E}">
        <p14:creationId xmlns:p14="http://schemas.microsoft.com/office/powerpoint/2010/main" val="316377389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smtClean="0"/>
              <a:t>picture</a:t>
            </a:r>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87F6AB-E93C-499A-B179-75584A66A94D}" type="datetimeFigureOut">
              <a:rPr lang="en-GB" smtClean="0"/>
              <a:pPr/>
              <a:t>04/12/2014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04AD24-419B-4697-B481-CF588463AB65}" type="slidenum">
              <a:rPr lang="en-GB" smtClean="0"/>
              <a:pPr/>
              <a:t>‹#›</a:t>
            </a:fld>
            <a:endParaRPr lang="en-GB" dirty="0"/>
          </a:p>
        </p:txBody>
      </p:sp>
    </p:spTree>
    <p:extLst>
      <p:ext uri="{BB962C8B-B14F-4D97-AF65-F5344CB8AC3E}">
        <p14:creationId xmlns:p14="http://schemas.microsoft.com/office/powerpoint/2010/main" val="243096414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smtClean="0"/>
              <a:t>picture</a:t>
            </a:r>
            <a:endParaRPr lang="en-GB"/>
          </a:p>
        </p:txBody>
      </p:sp>
      <p:sp>
        <p:nvSpPr>
          <p:cNvPr id="5" name="Slide Number Placeholder 4"/>
          <p:cNvSpPr>
            <a:spLocks noGrp="1"/>
          </p:cNvSpPr>
          <p:nvPr>
            <p:ph type="sldNum" sz="quarter" idx="11"/>
          </p:nvPr>
        </p:nvSpPr>
        <p:spPr/>
        <p:txBody>
          <a:bodyPr/>
          <a:lstStyle/>
          <a:p>
            <a:fld id="{1B04AD24-419B-4697-B481-CF588463AB65}" type="slidenum">
              <a:rPr lang="en-GB" smtClean="0"/>
              <a:pPr/>
              <a:t>1</a:t>
            </a:fld>
            <a:endParaRPr lang="en-GB"/>
          </a:p>
        </p:txBody>
      </p:sp>
    </p:spTree>
    <p:extLst>
      <p:ext uri="{BB962C8B-B14F-4D97-AF65-F5344CB8AC3E}">
        <p14:creationId xmlns:p14="http://schemas.microsoft.com/office/powerpoint/2010/main" val="3020895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smtClean="0"/>
              <a:t>picture</a:t>
            </a:r>
            <a:endParaRPr lang="en-GB"/>
          </a:p>
        </p:txBody>
      </p:sp>
      <p:sp>
        <p:nvSpPr>
          <p:cNvPr id="5" name="Slide Number Placeholder 4"/>
          <p:cNvSpPr>
            <a:spLocks noGrp="1"/>
          </p:cNvSpPr>
          <p:nvPr>
            <p:ph type="sldNum" sz="quarter" idx="11"/>
          </p:nvPr>
        </p:nvSpPr>
        <p:spPr/>
        <p:txBody>
          <a:bodyPr/>
          <a:lstStyle/>
          <a:p>
            <a:fld id="{1B04AD24-419B-4697-B481-CF588463AB65}" type="slidenum">
              <a:rPr lang="en-GB" smtClean="0"/>
              <a:pPr/>
              <a:t>2</a:t>
            </a:fld>
            <a:endParaRPr lang="en-GB"/>
          </a:p>
        </p:txBody>
      </p:sp>
    </p:spTree>
    <p:extLst>
      <p:ext uri="{BB962C8B-B14F-4D97-AF65-F5344CB8AC3E}">
        <p14:creationId xmlns:p14="http://schemas.microsoft.com/office/powerpoint/2010/main" val="3020895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smtClean="0"/>
              <a:t>picture</a:t>
            </a:r>
            <a:endParaRPr lang="en-GB"/>
          </a:p>
        </p:txBody>
      </p:sp>
      <p:sp>
        <p:nvSpPr>
          <p:cNvPr id="5" name="Slide Number Placeholder 4"/>
          <p:cNvSpPr>
            <a:spLocks noGrp="1"/>
          </p:cNvSpPr>
          <p:nvPr>
            <p:ph type="sldNum" sz="quarter" idx="11"/>
          </p:nvPr>
        </p:nvSpPr>
        <p:spPr/>
        <p:txBody>
          <a:bodyPr/>
          <a:lstStyle/>
          <a:p>
            <a:fld id="{1B04AD24-419B-4697-B481-CF588463AB65}" type="slidenum">
              <a:rPr lang="en-GB" smtClean="0"/>
              <a:pPr/>
              <a:t>3</a:t>
            </a:fld>
            <a:endParaRPr lang="en-GB"/>
          </a:p>
        </p:txBody>
      </p:sp>
    </p:spTree>
    <p:extLst>
      <p:ext uri="{BB962C8B-B14F-4D97-AF65-F5344CB8AC3E}">
        <p14:creationId xmlns:p14="http://schemas.microsoft.com/office/powerpoint/2010/main" val="3020895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smtClean="0"/>
              <a:t>picture</a:t>
            </a:r>
            <a:endParaRPr lang="en-GB"/>
          </a:p>
        </p:txBody>
      </p:sp>
      <p:sp>
        <p:nvSpPr>
          <p:cNvPr id="5" name="Slide Number Placeholder 4"/>
          <p:cNvSpPr>
            <a:spLocks noGrp="1"/>
          </p:cNvSpPr>
          <p:nvPr>
            <p:ph type="sldNum" sz="quarter" idx="11"/>
          </p:nvPr>
        </p:nvSpPr>
        <p:spPr/>
        <p:txBody>
          <a:bodyPr/>
          <a:lstStyle/>
          <a:p>
            <a:fld id="{1B04AD24-419B-4697-B481-CF588463AB65}" type="slidenum">
              <a:rPr lang="en-GB" smtClean="0"/>
              <a:pPr/>
              <a:t>4</a:t>
            </a:fld>
            <a:endParaRPr lang="en-GB"/>
          </a:p>
        </p:txBody>
      </p:sp>
    </p:spTree>
    <p:extLst>
      <p:ext uri="{BB962C8B-B14F-4D97-AF65-F5344CB8AC3E}">
        <p14:creationId xmlns:p14="http://schemas.microsoft.com/office/powerpoint/2010/main" val="3020895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dirty="0" smtClean="0"/>
              <a:t>picture</a:t>
            </a:r>
            <a:endParaRPr lang="en-GB" dirty="0"/>
          </a:p>
        </p:txBody>
      </p:sp>
      <p:sp>
        <p:nvSpPr>
          <p:cNvPr id="5" name="Slide Number Placeholder 4"/>
          <p:cNvSpPr>
            <a:spLocks noGrp="1"/>
          </p:cNvSpPr>
          <p:nvPr>
            <p:ph type="sldNum" sz="quarter" idx="11"/>
          </p:nvPr>
        </p:nvSpPr>
        <p:spPr/>
        <p:txBody>
          <a:bodyPr/>
          <a:lstStyle/>
          <a:p>
            <a:fld id="{1B04AD24-419B-4697-B481-CF588463AB65}" type="slidenum">
              <a:rPr lang="en-GB" smtClean="0"/>
              <a:pPr/>
              <a:t>5</a:t>
            </a:fld>
            <a:endParaRPr lang="en-GB" dirty="0"/>
          </a:p>
        </p:txBody>
      </p:sp>
    </p:spTree>
    <p:extLst>
      <p:ext uri="{BB962C8B-B14F-4D97-AF65-F5344CB8AC3E}">
        <p14:creationId xmlns:p14="http://schemas.microsoft.com/office/powerpoint/2010/main" val="3020895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dirty="0" smtClean="0"/>
              <a:t>picture</a:t>
            </a:r>
            <a:endParaRPr lang="en-GB" dirty="0"/>
          </a:p>
        </p:txBody>
      </p:sp>
      <p:sp>
        <p:nvSpPr>
          <p:cNvPr id="5" name="Slide Number Placeholder 4"/>
          <p:cNvSpPr>
            <a:spLocks noGrp="1"/>
          </p:cNvSpPr>
          <p:nvPr>
            <p:ph type="sldNum" sz="quarter" idx="11"/>
          </p:nvPr>
        </p:nvSpPr>
        <p:spPr/>
        <p:txBody>
          <a:bodyPr/>
          <a:lstStyle/>
          <a:p>
            <a:fld id="{1B04AD24-419B-4697-B481-CF588463AB65}" type="slidenum">
              <a:rPr lang="en-GB" smtClean="0"/>
              <a:pPr/>
              <a:t>6</a:t>
            </a:fld>
            <a:endParaRPr lang="en-GB" dirty="0"/>
          </a:p>
        </p:txBody>
      </p:sp>
    </p:spTree>
    <p:extLst>
      <p:ext uri="{BB962C8B-B14F-4D97-AF65-F5344CB8AC3E}">
        <p14:creationId xmlns:p14="http://schemas.microsoft.com/office/powerpoint/2010/main" val="3020895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608294-5D01-4C22-B13C-97ACC1C4920E}" type="datetime1">
              <a:rPr lang="en-GB" smtClean="0"/>
              <a:pPr/>
              <a:t>04/12/2014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28EDB4-7C9D-4A0D-9A7F-B3340CB080FA}" type="slidenum">
              <a:rPr lang="en-GB" smtClean="0"/>
              <a:pPr/>
              <a:t>‹#›</a:t>
            </a:fld>
            <a:endParaRPr lang="en-GB" dirty="0"/>
          </a:p>
        </p:txBody>
      </p:sp>
    </p:spTree>
    <p:extLst>
      <p:ext uri="{BB962C8B-B14F-4D97-AF65-F5344CB8AC3E}">
        <p14:creationId xmlns:p14="http://schemas.microsoft.com/office/powerpoint/2010/main" val="3681625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EE06DA-7F4E-4C9F-9136-B769AC547075}" type="datetime1">
              <a:rPr lang="en-GB" smtClean="0"/>
              <a:pPr/>
              <a:t>04/12/2014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28EDB4-7C9D-4A0D-9A7F-B3340CB080FA}" type="slidenum">
              <a:rPr lang="en-GB" smtClean="0"/>
              <a:pPr/>
              <a:t>‹#›</a:t>
            </a:fld>
            <a:endParaRPr lang="en-GB" dirty="0"/>
          </a:p>
        </p:txBody>
      </p:sp>
    </p:spTree>
    <p:extLst>
      <p:ext uri="{BB962C8B-B14F-4D97-AF65-F5344CB8AC3E}">
        <p14:creationId xmlns:p14="http://schemas.microsoft.com/office/powerpoint/2010/main" val="3423289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2DDD5F-6A56-4165-A768-A305E09CE584}" type="datetime1">
              <a:rPr lang="en-GB" smtClean="0"/>
              <a:pPr/>
              <a:t>04/12/2014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28EDB4-7C9D-4A0D-9A7F-B3340CB080FA}" type="slidenum">
              <a:rPr lang="en-GB" smtClean="0"/>
              <a:pPr/>
              <a:t>‹#›</a:t>
            </a:fld>
            <a:endParaRPr lang="en-GB" dirty="0"/>
          </a:p>
        </p:txBody>
      </p:sp>
    </p:spTree>
    <p:extLst>
      <p:ext uri="{BB962C8B-B14F-4D97-AF65-F5344CB8AC3E}">
        <p14:creationId xmlns:p14="http://schemas.microsoft.com/office/powerpoint/2010/main" val="250638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1BC252-FB21-40EE-BCED-E8152C9B98E9}" type="datetime1">
              <a:rPr lang="en-GB" smtClean="0"/>
              <a:pPr/>
              <a:t>04/12/2014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28EDB4-7C9D-4A0D-9A7F-B3340CB080FA}" type="slidenum">
              <a:rPr lang="en-GB" smtClean="0"/>
              <a:pPr/>
              <a:t>‹#›</a:t>
            </a:fld>
            <a:endParaRPr lang="en-GB" dirty="0"/>
          </a:p>
        </p:txBody>
      </p:sp>
    </p:spTree>
    <p:extLst>
      <p:ext uri="{BB962C8B-B14F-4D97-AF65-F5344CB8AC3E}">
        <p14:creationId xmlns:p14="http://schemas.microsoft.com/office/powerpoint/2010/main" val="4248989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73D07C-C65C-4940-8AEC-284DC17E6F31}" type="datetime1">
              <a:rPr lang="en-GB" smtClean="0"/>
              <a:pPr/>
              <a:t>04/12/2014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428EDB4-7C9D-4A0D-9A7F-B3340CB080FA}" type="slidenum">
              <a:rPr lang="en-GB" smtClean="0"/>
              <a:pPr/>
              <a:t>‹#›</a:t>
            </a:fld>
            <a:endParaRPr lang="en-GB" dirty="0"/>
          </a:p>
        </p:txBody>
      </p:sp>
    </p:spTree>
    <p:extLst>
      <p:ext uri="{BB962C8B-B14F-4D97-AF65-F5344CB8AC3E}">
        <p14:creationId xmlns:p14="http://schemas.microsoft.com/office/powerpoint/2010/main" val="274791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BBFDED4-D3C8-4203-AEDA-EBBB348A71BB}" type="datetime1">
              <a:rPr lang="en-GB" smtClean="0"/>
              <a:pPr/>
              <a:t>04/12/2014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28EDB4-7C9D-4A0D-9A7F-B3340CB080FA}" type="slidenum">
              <a:rPr lang="en-GB" smtClean="0"/>
              <a:pPr/>
              <a:t>‹#›</a:t>
            </a:fld>
            <a:endParaRPr lang="en-GB" dirty="0"/>
          </a:p>
        </p:txBody>
      </p:sp>
    </p:spTree>
    <p:extLst>
      <p:ext uri="{BB962C8B-B14F-4D97-AF65-F5344CB8AC3E}">
        <p14:creationId xmlns:p14="http://schemas.microsoft.com/office/powerpoint/2010/main" val="281509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1311384-D133-449F-AA27-DD798E1FA336}" type="datetime1">
              <a:rPr lang="en-GB" smtClean="0"/>
              <a:pPr/>
              <a:t>04/12/2014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428EDB4-7C9D-4A0D-9A7F-B3340CB080FA}" type="slidenum">
              <a:rPr lang="en-GB" smtClean="0"/>
              <a:pPr/>
              <a:t>‹#›</a:t>
            </a:fld>
            <a:endParaRPr lang="en-GB" dirty="0"/>
          </a:p>
        </p:txBody>
      </p:sp>
    </p:spTree>
    <p:extLst>
      <p:ext uri="{BB962C8B-B14F-4D97-AF65-F5344CB8AC3E}">
        <p14:creationId xmlns:p14="http://schemas.microsoft.com/office/powerpoint/2010/main" val="320044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2818F8F-A4F6-4D65-94FB-BE63121B036B}" type="datetime1">
              <a:rPr lang="en-GB" smtClean="0"/>
              <a:pPr/>
              <a:t>04/12/2014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428EDB4-7C9D-4A0D-9A7F-B3340CB080FA}" type="slidenum">
              <a:rPr lang="en-GB" smtClean="0"/>
              <a:pPr/>
              <a:t>‹#›</a:t>
            </a:fld>
            <a:endParaRPr lang="en-GB" dirty="0"/>
          </a:p>
        </p:txBody>
      </p:sp>
    </p:spTree>
    <p:extLst>
      <p:ext uri="{BB962C8B-B14F-4D97-AF65-F5344CB8AC3E}">
        <p14:creationId xmlns:p14="http://schemas.microsoft.com/office/powerpoint/2010/main" val="423955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ABBFE-AA5C-48D5-95B2-3150EA93B43E}" type="datetime1">
              <a:rPr lang="en-GB" smtClean="0"/>
              <a:pPr/>
              <a:t>04/12/2014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428EDB4-7C9D-4A0D-9A7F-B3340CB080FA}" type="slidenum">
              <a:rPr lang="en-GB" smtClean="0"/>
              <a:pPr/>
              <a:t>‹#›</a:t>
            </a:fld>
            <a:endParaRPr lang="en-GB" dirty="0"/>
          </a:p>
        </p:txBody>
      </p:sp>
    </p:spTree>
    <p:extLst>
      <p:ext uri="{BB962C8B-B14F-4D97-AF65-F5344CB8AC3E}">
        <p14:creationId xmlns:p14="http://schemas.microsoft.com/office/powerpoint/2010/main" val="968098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101D4D-DBFC-4BF3-90BC-DA5D1EC47571}" type="datetime1">
              <a:rPr lang="en-GB" smtClean="0"/>
              <a:pPr/>
              <a:t>04/12/2014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28EDB4-7C9D-4A0D-9A7F-B3340CB080FA}" type="slidenum">
              <a:rPr lang="en-GB" smtClean="0"/>
              <a:pPr/>
              <a:t>‹#›</a:t>
            </a:fld>
            <a:endParaRPr lang="en-GB" dirty="0"/>
          </a:p>
        </p:txBody>
      </p:sp>
    </p:spTree>
    <p:extLst>
      <p:ext uri="{BB962C8B-B14F-4D97-AF65-F5344CB8AC3E}">
        <p14:creationId xmlns:p14="http://schemas.microsoft.com/office/powerpoint/2010/main" val="1183570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E245B-42FF-4841-94C5-35E2021BFEC9}" type="datetime1">
              <a:rPr lang="en-GB" smtClean="0"/>
              <a:pPr/>
              <a:t>04/12/2014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428EDB4-7C9D-4A0D-9A7F-B3340CB080FA}" type="slidenum">
              <a:rPr lang="en-GB" smtClean="0"/>
              <a:pPr/>
              <a:t>‹#›</a:t>
            </a:fld>
            <a:endParaRPr lang="en-GB" dirty="0"/>
          </a:p>
        </p:txBody>
      </p:sp>
    </p:spTree>
    <p:extLst>
      <p:ext uri="{BB962C8B-B14F-4D97-AF65-F5344CB8AC3E}">
        <p14:creationId xmlns:p14="http://schemas.microsoft.com/office/powerpoint/2010/main" val="303889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7FDA7-65CC-4E40-B94B-C768F29095BC}" type="datetime1">
              <a:rPr lang="en-GB" smtClean="0"/>
              <a:pPr/>
              <a:t>04/12/2014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28EDB4-7C9D-4A0D-9A7F-B3340CB080FA}" type="slidenum">
              <a:rPr lang="en-GB" smtClean="0"/>
              <a:pPr/>
              <a:t>‹#›</a:t>
            </a:fld>
            <a:endParaRPr lang="en-GB" dirty="0"/>
          </a:p>
        </p:txBody>
      </p:sp>
    </p:spTree>
    <p:extLst>
      <p:ext uri="{BB962C8B-B14F-4D97-AF65-F5344CB8AC3E}">
        <p14:creationId xmlns:p14="http://schemas.microsoft.com/office/powerpoint/2010/main" val="3020571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t/>
            </a:r>
            <a:br>
              <a:rPr lang="en-GB" b="1" i="1" dirty="0" smtClean="0"/>
            </a:br>
            <a:r>
              <a:rPr lang="en-GB" b="1" i="1" dirty="0" smtClean="0"/>
              <a:t> </a:t>
            </a:r>
            <a:br>
              <a:rPr lang="en-GB" b="1" i="1" dirty="0" smtClean="0"/>
            </a:br>
            <a:r>
              <a:rPr lang="en-US" dirty="0" smtClean="0"/>
              <a:t/>
            </a:r>
            <a:br>
              <a:rPr lang="en-US" dirty="0" smtClean="0"/>
            </a:br>
            <a:r>
              <a:rPr lang="en-US" dirty="0" smtClean="0"/>
              <a:t/>
            </a:r>
            <a:br>
              <a:rPr lang="en-US" dirty="0" smtClean="0"/>
            </a:br>
            <a:endParaRPr lang="en-GB" dirty="0"/>
          </a:p>
        </p:txBody>
      </p:sp>
      <p:sp>
        <p:nvSpPr>
          <p:cNvPr id="3" name="Content Placeholder 2"/>
          <p:cNvSpPr>
            <a:spLocks noGrp="1"/>
          </p:cNvSpPr>
          <p:nvPr>
            <p:ph idx="1"/>
          </p:nvPr>
        </p:nvSpPr>
        <p:spPr>
          <a:xfrm>
            <a:off x="467544" y="1484784"/>
            <a:ext cx="8229600" cy="4713387"/>
          </a:xfrm>
        </p:spPr>
        <p:txBody>
          <a:bodyPr>
            <a:normAutofit/>
          </a:bodyPr>
          <a:lstStyle/>
          <a:p>
            <a:pPr algn="ctr">
              <a:buNone/>
            </a:pPr>
            <a:r>
              <a:rPr lang="en-GB" sz="3600" dirty="0" smtClean="0"/>
              <a:t>Session 8</a:t>
            </a:r>
          </a:p>
          <a:p>
            <a:pPr algn="ctr">
              <a:buNone/>
            </a:pPr>
            <a:r>
              <a:rPr lang="en-GB" sz="3600" b="1" dirty="0" smtClean="0"/>
              <a:t>Improving technical assistance </a:t>
            </a:r>
          </a:p>
          <a:p>
            <a:pPr algn="ctr">
              <a:buNone/>
            </a:pPr>
            <a:r>
              <a:rPr lang="en-GB" sz="3600" b="1" dirty="0" smtClean="0"/>
              <a:t>in the health sector</a:t>
            </a:r>
            <a:r>
              <a:rPr lang="en-GB" sz="3600" dirty="0" smtClean="0"/>
              <a:t>: </a:t>
            </a:r>
          </a:p>
          <a:p>
            <a:pPr algn="ctr">
              <a:buNone/>
            </a:pPr>
            <a:r>
              <a:rPr lang="en-GB" sz="3600" i="1" dirty="0" smtClean="0"/>
              <a:t>current issues and opportunities</a:t>
            </a:r>
          </a:p>
          <a:p>
            <a:endParaRPr lang="en-GB" dirty="0" smtClean="0"/>
          </a:p>
          <a:p>
            <a:endParaRPr lang="en-GB" dirty="0"/>
          </a:p>
        </p:txBody>
      </p:sp>
      <p:sp>
        <p:nvSpPr>
          <p:cNvPr id="5" name="Slide Number Placeholder 4"/>
          <p:cNvSpPr>
            <a:spLocks noGrp="1"/>
          </p:cNvSpPr>
          <p:nvPr>
            <p:ph type="sldNum" sz="quarter" idx="12"/>
          </p:nvPr>
        </p:nvSpPr>
        <p:spPr/>
        <p:txBody>
          <a:bodyPr/>
          <a:lstStyle/>
          <a:p>
            <a:fld id="{9428EDB4-7C9D-4A0D-9A7F-B3340CB080FA}" type="slidenum">
              <a:rPr lang="en-GB" smtClean="0"/>
              <a:pPr/>
              <a:t>1</a:t>
            </a:fld>
            <a:endParaRPr lang="en-GB"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021288"/>
            <a:ext cx="1792287"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6774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t/>
            </a:r>
            <a:br>
              <a:rPr lang="en-GB" b="1" i="1" dirty="0" smtClean="0"/>
            </a:br>
            <a:r>
              <a:rPr lang="en-GB" b="1" i="1" dirty="0" smtClean="0"/>
              <a:t> </a:t>
            </a:r>
            <a:br>
              <a:rPr lang="en-GB" b="1" i="1" dirty="0" smtClean="0"/>
            </a:br>
            <a:r>
              <a:rPr lang="en-GB" b="1" i="1" dirty="0" smtClean="0"/>
              <a:t>IHP+ Work on TA: Overview </a:t>
            </a:r>
            <a:r>
              <a:rPr lang="en-US" dirty="0" smtClean="0"/>
              <a:t/>
            </a:r>
            <a:br>
              <a:rPr lang="en-US" dirty="0" smtClean="0"/>
            </a:br>
            <a:r>
              <a:rPr lang="en-US" dirty="0" smtClean="0"/>
              <a:t/>
            </a:r>
            <a:br>
              <a:rPr lang="en-US" dirty="0" smtClean="0"/>
            </a:br>
            <a:endParaRPr lang="en-GB" dirty="0"/>
          </a:p>
        </p:txBody>
      </p:sp>
      <p:sp>
        <p:nvSpPr>
          <p:cNvPr id="3" name="Content Placeholder 2"/>
          <p:cNvSpPr>
            <a:spLocks noGrp="1"/>
          </p:cNvSpPr>
          <p:nvPr>
            <p:ph idx="1"/>
          </p:nvPr>
        </p:nvSpPr>
        <p:spPr>
          <a:xfrm>
            <a:off x="457200" y="1412776"/>
            <a:ext cx="8229600" cy="4713387"/>
          </a:xfrm>
        </p:spPr>
        <p:txBody>
          <a:bodyPr>
            <a:normAutofit fontScale="85000" lnSpcReduction="10000"/>
          </a:bodyPr>
          <a:lstStyle/>
          <a:p>
            <a:r>
              <a:rPr lang="en-GB" dirty="0" smtClean="0"/>
              <a:t>Nairobi CHTM discussions and conclusions:  need </a:t>
            </a:r>
            <a:r>
              <a:rPr lang="en-GB" smtClean="0"/>
              <a:t>to revisit </a:t>
            </a:r>
            <a:r>
              <a:rPr lang="en-GB" dirty="0" smtClean="0"/>
              <a:t>how to achieve demand-led, well coordinated and effective TA </a:t>
            </a:r>
          </a:p>
          <a:p>
            <a:r>
              <a:rPr lang="en-GB" dirty="0" smtClean="0"/>
              <a:t>February 2014: brainstorming meeting and creation of TA reference group </a:t>
            </a:r>
          </a:p>
          <a:p>
            <a:r>
              <a:rPr lang="en-GB" dirty="0" smtClean="0"/>
              <a:t>April to July 2014: rapid country case studies </a:t>
            </a:r>
          </a:p>
          <a:p>
            <a:r>
              <a:rPr lang="en-GB" dirty="0" smtClean="0"/>
              <a:t>September 2014: synthesis paper (included in file)</a:t>
            </a:r>
          </a:p>
          <a:p>
            <a:r>
              <a:rPr lang="en-GB" dirty="0" smtClean="0"/>
              <a:t>October 2014: consultation involving country representatives, donors and academics</a:t>
            </a:r>
          </a:p>
          <a:p>
            <a:r>
              <a:rPr lang="en-GB" dirty="0" err="1" smtClean="0"/>
              <a:t>Siem</a:t>
            </a:r>
            <a:r>
              <a:rPr lang="en-GB" dirty="0" smtClean="0"/>
              <a:t> Reap: review issues, agree on key actionable messages</a:t>
            </a:r>
          </a:p>
          <a:p>
            <a:endParaRPr lang="en-GB" dirty="0" smtClean="0"/>
          </a:p>
          <a:p>
            <a:endParaRPr lang="en-GB" dirty="0"/>
          </a:p>
        </p:txBody>
      </p:sp>
      <p:sp>
        <p:nvSpPr>
          <p:cNvPr id="5" name="Slide Number Placeholder 4"/>
          <p:cNvSpPr>
            <a:spLocks noGrp="1"/>
          </p:cNvSpPr>
          <p:nvPr>
            <p:ph type="sldNum" sz="quarter" idx="12"/>
          </p:nvPr>
        </p:nvSpPr>
        <p:spPr/>
        <p:txBody>
          <a:bodyPr/>
          <a:lstStyle/>
          <a:p>
            <a:fld id="{9428EDB4-7C9D-4A0D-9A7F-B3340CB080FA}" type="slidenum">
              <a:rPr lang="en-GB" smtClean="0"/>
              <a:pPr/>
              <a:t>2</a:t>
            </a:fld>
            <a:endParaRPr lang="en-GB"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021288"/>
            <a:ext cx="1792287"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6774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b="1" i="1" dirty="0" smtClean="0"/>
              <a:t/>
            </a:r>
            <a:br>
              <a:rPr lang="en-GB" b="1" i="1" dirty="0" smtClean="0"/>
            </a:br>
            <a:r>
              <a:rPr lang="en-GB" b="1" i="1" dirty="0" smtClean="0"/>
              <a:t> </a:t>
            </a:r>
            <a:br>
              <a:rPr lang="en-GB" b="1" i="1" dirty="0" smtClean="0"/>
            </a:br>
            <a:r>
              <a:rPr lang="en-GB" sz="4000" b="1" i="1" dirty="0" smtClean="0"/>
              <a:t>Emerging findings and issues:</a:t>
            </a:r>
            <a:br>
              <a:rPr lang="en-GB" sz="4000" b="1" i="1" dirty="0" smtClean="0"/>
            </a:br>
            <a:r>
              <a:rPr lang="en-GB" sz="4000" b="1" i="1" dirty="0" smtClean="0"/>
              <a:t>eight headlines </a:t>
            </a:r>
            <a:br>
              <a:rPr lang="en-GB" sz="4000" b="1" i="1" dirty="0" smtClean="0"/>
            </a:br>
            <a:r>
              <a:rPr lang="en-US" dirty="0" smtClean="0"/>
              <a:t/>
            </a:r>
            <a:br>
              <a:rPr lang="en-US" dirty="0" smtClean="0"/>
            </a:br>
            <a:endParaRPr lang="en-GB" dirty="0"/>
          </a:p>
        </p:txBody>
      </p:sp>
      <p:sp>
        <p:nvSpPr>
          <p:cNvPr id="3" name="Content Placeholder 2"/>
          <p:cNvSpPr>
            <a:spLocks noGrp="1"/>
          </p:cNvSpPr>
          <p:nvPr>
            <p:ph idx="1"/>
          </p:nvPr>
        </p:nvSpPr>
        <p:spPr/>
        <p:txBody>
          <a:bodyPr>
            <a:normAutofit fontScale="85000" lnSpcReduction="10000"/>
          </a:bodyPr>
          <a:lstStyle/>
          <a:p>
            <a:pPr marL="514350" lvl="0" indent="-514350">
              <a:buFont typeface="+mj-lt"/>
              <a:buAutoNum type="arabicPeriod"/>
            </a:pPr>
            <a:r>
              <a:rPr lang="en-GB" sz="3300" dirty="0" smtClean="0"/>
              <a:t>There is frequently an inadequate level of understanding and agreement between donors and government over what is considered ‘technical assistance’ and what is potentially on offer. </a:t>
            </a:r>
          </a:p>
          <a:p>
            <a:pPr marL="514350" lvl="0" indent="-514350">
              <a:buFont typeface="+mj-lt"/>
              <a:buAutoNum type="arabicPeriod"/>
            </a:pPr>
            <a:r>
              <a:rPr lang="en-GB" sz="3300" dirty="0" smtClean="0"/>
              <a:t>Health sector plans and strategies can help articulate demand for TA and coordinate TA supply. But strong sector plans do not necessarily mean that TA needs are well understood or addressed</a:t>
            </a:r>
          </a:p>
          <a:p>
            <a:pPr marL="514350" indent="-514350">
              <a:buFont typeface="+mj-lt"/>
              <a:buAutoNum type="arabicPeriod"/>
            </a:pPr>
            <a:r>
              <a:rPr lang="en-GB" sz="3300" dirty="0" smtClean="0"/>
              <a:t>Experience with TA policies, frameworks, tools, guidelines and mapping exercises is mixed. Stated principles are not always followed in practice.</a:t>
            </a:r>
          </a:p>
          <a:p>
            <a:pPr lvl="0"/>
            <a:endParaRPr lang="en-GB" dirty="0" smtClean="0"/>
          </a:p>
          <a:p>
            <a:endParaRPr lang="en-GB" dirty="0"/>
          </a:p>
        </p:txBody>
      </p:sp>
      <p:sp>
        <p:nvSpPr>
          <p:cNvPr id="5" name="Slide Number Placeholder 4"/>
          <p:cNvSpPr>
            <a:spLocks noGrp="1"/>
          </p:cNvSpPr>
          <p:nvPr>
            <p:ph type="sldNum" sz="quarter" idx="12"/>
          </p:nvPr>
        </p:nvSpPr>
        <p:spPr/>
        <p:txBody>
          <a:bodyPr/>
          <a:lstStyle/>
          <a:p>
            <a:fld id="{9428EDB4-7C9D-4A0D-9A7F-B3340CB080FA}" type="slidenum">
              <a:rPr lang="en-GB" smtClean="0"/>
              <a:pPr/>
              <a:t>3</a:t>
            </a:fld>
            <a:endParaRPr lang="en-GB"/>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021288"/>
            <a:ext cx="1792287"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6774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b="1" i="1" dirty="0" smtClean="0"/>
              <a:t/>
            </a:r>
            <a:br>
              <a:rPr lang="en-GB" b="1" i="1" dirty="0" smtClean="0"/>
            </a:br>
            <a:r>
              <a:rPr lang="en-GB" b="1" i="1" dirty="0" smtClean="0"/>
              <a:t> </a:t>
            </a:r>
            <a:br>
              <a:rPr lang="en-GB" b="1" i="1" dirty="0" smtClean="0"/>
            </a:br>
            <a:r>
              <a:rPr lang="en-GB" sz="4000" b="1" i="1" dirty="0" smtClean="0"/>
              <a:t>Emerging findings and issues:</a:t>
            </a:r>
            <a:br>
              <a:rPr lang="en-GB" sz="4000" b="1" i="1" dirty="0" smtClean="0"/>
            </a:br>
            <a:r>
              <a:rPr lang="en-GB" sz="4000" b="1" i="1" dirty="0" smtClean="0"/>
              <a:t>eight headlines </a:t>
            </a:r>
            <a:br>
              <a:rPr lang="en-GB" sz="4000" b="1" i="1" dirty="0" smtClean="0"/>
            </a:br>
            <a:r>
              <a:rPr lang="en-US" dirty="0" smtClean="0"/>
              <a:t/>
            </a:r>
            <a:br>
              <a:rPr lang="en-US" dirty="0" smtClean="0"/>
            </a:br>
            <a:endParaRPr lang="en-GB"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4"/>
            </a:pPr>
            <a:r>
              <a:rPr lang="en-GB" sz="3000" dirty="0" smtClean="0"/>
              <a:t>While capacity substitution/gap-filling remains a necessity in some situations, the potential methods to mitigate negative impacts are not receiving much attention</a:t>
            </a:r>
          </a:p>
          <a:p>
            <a:pPr marL="514350" indent="-514350">
              <a:buFont typeface="+mj-lt"/>
              <a:buAutoNum type="arabicPeriod" startAt="5"/>
            </a:pPr>
            <a:r>
              <a:rPr lang="en-GB" sz="3000" dirty="0" smtClean="0"/>
              <a:t>Working with counterparts is conventionally considered ‘good TA practice’, and widely used, but often does not work as intended or stated.</a:t>
            </a:r>
          </a:p>
          <a:p>
            <a:pPr marL="514350" indent="-514350">
              <a:buFont typeface="+mj-lt"/>
              <a:buAutoNum type="arabicPeriod" startAt="5"/>
            </a:pPr>
            <a:r>
              <a:rPr lang="en-GB" sz="3000" dirty="0" smtClean="0"/>
              <a:t> The individual characteristics of the TA provider and the building of trust are important for the TA to be effective</a:t>
            </a:r>
          </a:p>
          <a:p>
            <a:pPr marL="514350" lvl="0" indent="-514350">
              <a:buFont typeface="+mj-lt"/>
              <a:buAutoNum type="arabicPeriod" startAt="5"/>
            </a:pPr>
            <a:endParaRPr lang="en-GB" sz="3300" dirty="0" smtClean="0"/>
          </a:p>
          <a:p>
            <a:pPr marL="514350" lvl="0" indent="-514350">
              <a:buNone/>
            </a:pPr>
            <a:endParaRPr lang="en-GB" dirty="0" smtClean="0"/>
          </a:p>
          <a:p>
            <a:pPr lvl="0"/>
            <a:endParaRPr lang="en-GB" dirty="0" smtClean="0"/>
          </a:p>
          <a:p>
            <a:pPr lvl="0"/>
            <a:endParaRPr lang="en-GB" dirty="0" smtClean="0"/>
          </a:p>
          <a:p>
            <a:endParaRPr lang="en-GB" dirty="0"/>
          </a:p>
        </p:txBody>
      </p:sp>
      <p:sp>
        <p:nvSpPr>
          <p:cNvPr id="5" name="Slide Number Placeholder 4"/>
          <p:cNvSpPr>
            <a:spLocks noGrp="1"/>
          </p:cNvSpPr>
          <p:nvPr>
            <p:ph type="sldNum" sz="quarter" idx="12"/>
          </p:nvPr>
        </p:nvSpPr>
        <p:spPr/>
        <p:txBody>
          <a:bodyPr/>
          <a:lstStyle/>
          <a:p>
            <a:fld id="{9428EDB4-7C9D-4A0D-9A7F-B3340CB080FA}" type="slidenum">
              <a:rPr lang="en-GB" smtClean="0"/>
              <a:pPr/>
              <a:t>4</a:t>
            </a:fld>
            <a:endParaRPr lang="en-GB"/>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021288"/>
            <a:ext cx="1792287"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6774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b="1" i="1" dirty="0" smtClean="0"/>
              <a:t/>
            </a:r>
            <a:br>
              <a:rPr lang="en-GB" b="1" i="1" dirty="0" smtClean="0"/>
            </a:br>
            <a:r>
              <a:rPr lang="en-GB" b="1" i="1" dirty="0" smtClean="0"/>
              <a:t> </a:t>
            </a:r>
            <a:br>
              <a:rPr lang="en-GB" b="1" i="1" dirty="0" smtClean="0"/>
            </a:br>
            <a:r>
              <a:rPr lang="en-GB" sz="4000" b="1" i="1" dirty="0" smtClean="0"/>
              <a:t>Emerging findings and issues:</a:t>
            </a:r>
            <a:br>
              <a:rPr lang="en-GB" sz="4000" b="1" i="1" dirty="0" smtClean="0"/>
            </a:br>
            <a:r>
              <a:rPr lang="en-GB" sz="4000" b="1" i="1" dirty="0" smtClean="0"/>
              <a:t>eight headlines </a:t>
            </a:r>
            <a:br>
              <a:rPr lang="en-GB" sz="4000" b="1" i="1" dirty="0" smtClean="0"/>
            </a:br>
            <a:r>
              <a:rPr lang="en-US" dirty="0" smtClean="0"/>
              <a:t/>
            </a:r>
            <a:br>
              <a:rPr lang="en-US" dirty="0" smtClean="0"/>
            </a:b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startAt="7"/>
            </a:pPr>
            <a:r>
              <a:rPr lang="en-GB" sz="2800" dirty="0" smtClean="0"/>
              <a:t>Efforts to strengthen accountability of TA to government as well as to the donor community are important, but dual accountability is often problematic. </a:t>
            </a:r>
          </a:p>
          <a:p>
            <a:pPr marL="514350" indent="-514350">
              <a:buFont typeface="+mj-lt"/>
              <a:buAutoNum type="arabicPeriod" startAt="7"/>
            </a:pPr>
            <a:r>
              <a:rPr lang="en-GB" sz="2800" dirty="0" smtClean="0"/>
              <a:t>Although capacity building is usually mentioned as an essential aspect of TA provision, capacity building objectives are not always explicit, nor are measures for assessing improvements in individual and institutional capacity well defined.  </a:t>
            </a:r>
          </a:p>
          <a:p>
            <a:pPr marL="514350" indent="-514350">
              <a:buFont typeface="+mj-lt"/>
              <a:buAutoNum type="arabicPeriod" startAt="7"/>
            </a:pPr>
            <a:endParaRPr lang="en-GB" sz="2800" dirty="0" smtClean="0"/>
          </a:p>
          <a:p>
            <a:pPr lvl="0"/>
            <a:endParaRPr lang="en-GB" dirty="0" smtClean="0"/>
          </a:p>
          <a:p>
            <a:endParaRPr lang="en-GB" dirty="0"/>
          </a:p>
        </p:txBody>
      </p:sp>
      <p:sp>
        <p:nvSpPr>
          <p:cNvPr id="5" name="Slide Number Placeholder 4"/>
          <p:cNvSpPr>
            <a:spLocks noGrp="1"/>
          </p:cNvSpPr>
          <p:nvPr>
            <p:ph type="sldNum" sz="quarter" idx="12"/>
          </p:nvPr>
        </p:nvSpPr>
        <p:spPr/>
        <p:txBody>
          <a:bodyPr/>
          <a:lstStyle/>
          <a:p>
            <a:fld id="{9428EDB4-7C9D-4A0D-9A7F-B3340CB080FA}" type="slidenum">
              <a:rPr lang="en-GB" smtClean="0"/>
              <a:pPr/>
              <a:t>5</a:t>
            </a:fld>
            <a:endParaRPr lang="en-GB"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021288"/>
            <a:ext cx="1792287"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6774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b="1" i="1" dirty="0" smtClean="0"/>
              <a:t> </a:t>
            </a:r>
            <a:r>
              <a:rPr lang="en-GB" sz="4000" b="1" i="1" dirty="0" smtClean="0"/>
              <a:t>Questions for discussion:</a:t>
            </a:r>
            <a:r>
              <a:rPr lang="en-GB" sz="4000" b="1" i="1" dirty="0"/>
              <a:t/>
            </a:r>
            <a:br>
              <a:rPr lang="en-GB" sz="4000" b="1" i="1" dirty="0"/>
            </a:br>
            <a:endParaRPr lang="en-GB" sz="3100" dirty="0"/>
          </a:p>
        </p:txBody>
      </p:sp>
      <p:sp>
        <p:nvSpPr>
          <p:cNvPr id="3" name="Content Placeholder 2"/>
          <p:cNvSpPr>
            <a:spLocks noGrp="1"/>
          </p:cNvSpPr>
          <p:nvPr>
            <p:ph idx="1"/>
          </p:nvPr>
        </p:nvSpPr>
        <p:spPr>
          <a:xfrm>
            <a:off x="457200" y="908720"/>
            <a:ext cx="8435280" cy="5112568"/>
          </a:xfrm>
        </p:spPr>
        <p:txBody>
          <a:bodyPr>
            <a:normAutofit fontScale="25000" lnSpcReduction="20000"/>
          </a:bodyPr>
          <a:lstStyle/>
          <a:p>
            <a:pPr lvl="0">
              <a:buFont typeface="Wingdings" pitchFamily="2" charset="2"/>
              <a:buChar char="§"/>
            </a:pPr>
            <a:r>
              <a:rPr lang="en-GB" sz="10400" dirty="0" smtClean="0"/>
              <a:t>How can governments at different levels of capability formulate their demand for TA? Is support to governments to articulate needs/demand adequate? </a:t>
            </a:r>
            <a:endParaRPr lang="en-US" sz="10400" dirty="0" smtClean="0"/>
          </a:p>
          <a:p>
            <a:pPr lvl="0">
              <a:buFont typeface="Wingdings" pitchFamily="2" charset="2"/>
              <a:buChar char="§"/>
            </a:pPr>
            <a:r>
              <a:rPr lang="en-GB" sz="10400" dirty="0" smtClean="0"/>
              <a:t>How can health ministries and donors work together to identify which sector-wide TA tools are needed? </a:t>
            </a:r>
          </a:p>
          <a:p>
            <a:pPr>
              <a:buFont typeface="Wingdings" pitchFamily="2" charset="2"/>
              <a:buChar char="§"/>
            </a:pPr>
            <a:r>
              <a:rPr lang="en-GB" sz="10400" dirty="0"/>
              <a:t>How can we move from capacity substitution to capacity building? Could gap-filling be structured to lead to more sustainable forms of development? </a:t>
            </a:r>
            <a:endParaRPr lang="en-GB" sz="10400" dirty="0" smtClean="0"/>
          </a:p>
          <a:p>
            <a:pPr>
              <a:buFont typeface="Wingdings" pitchFamily="2" charset="2"/>
              <a:buChar char="§"/>
            </a:pPr>
            <a:r>
              <a:rPr lang="en-GB" sz="10400" dirty="0"/>
              <a:t>Is dual accountability a major problem? How can TA oversight arrangements be structured so that government as well as donor has a role in overseeing and monitoring TA outputs? </a:t>
            </a:r>
            <a:endParaRPr lang="en-US" sz="10400" dirty="0"/>
          </a:p>
          <a:p>
            <a:pPr>
              <a:buFont typeface="Wingdings" pitchFamily="2" charset="2"/>
              <a:buChar char="§"/>
            </a:pPr>
            <a:r>
              <a:rPr lang="en-GB" sz="10400" smtClean="0"/>
              <a:t>How can </a:t>
            </a:r>
            <a:r>
              <a:rPr lang="en-GB" sz="10400" dirty="0" smtClean="0"/>
              <a:t>the contribution of TA </a:t>
            </a:r>
            <a:r>
              <a:rPr lang="en-GB" sz="10400" dirty="0"/>
              <a:t>t</a:t>
            </a:r>
            <a:r>
              <a:rPr lang="en-GB" sz="10400" dirty="0" smtClean="0"/>
              <a:t>o individual </a:t>
            </a:r>
            <a:r>
              <a:rPr lang="en-GB" sz="10400" dirty="0"/>
              <a:t>and institutional capacity </a:t>
            </a:r>
            <a:r>
              <a:rPr lang="en-GB" sz="10400" dirty="0" smtClean="0"/>
              <a:t>increases be assessed? </a:t>
            </a:r>
            <a:endParaRPr lang="en-GB" sz="10400" dirty="0"/>
          </a:p>
          <a:p>
            <a:pPr lvl="0">
              <a:buFont typeface="Wingdings" pitchFamily="2" charset="2"/>
              <a:buChar char="§"/>
            </a:pPr>
            <a:endParaRPr lang="en-US" sz="8600" dirty="0" smtClean="0"/>
          </a:p>
          <a:p>
            <a:pPr>
              <a:buNone/>
            </a:pPr>
            <a:endParaRPr lang="en-GB" sz="8600" dirty="0" smtClean="0"/>
          </a:p>
        </p:txBody>
      </p:sp>
      <p:sp>
        <p:nvSpPr>
          <p:cNvPr id="5" name="Slide Number Placeholder 4"/>
          <p:cNvSpPr>
            <a:spLocks noGrp="1"/>
          </p:cNvSpPr>
          <p:nvPr>
            <p:ph type="sldNum" sz="quarter" idx="12"/>
          </p:nvPr>
        </p:nvSpPr>
        <p:spPr/>
        <p:txBody>
          <a:bodyPr/>
          <a:lstStyle/>
          <a:p>
            <a:fld id="{9428EDB4-7C9D-4A0D-9A7F-B3340CB080FA}" type="slidenum">
              <a:rPr lang="en-GB" smtClean="0"/>
              <a:pPr/>
              <a:t>6</a:t>
            </a:fld>
            <a:endParaRPr lang="en-GB"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021288"/>
            <a:ext cx="1792287"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6774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HP+">
      <a:dk1>
        <a:srgbClr val="003454"/>
      </a:dk1>
      <a:lt1>
        <a:srgbClr val="FFFFFF"/>
      </a:lt1>
      <a:dk2>
        <a:srgbClr val="4D8E2A"/>
      </a:dk2>
      <a:lt2>
        <a:srgbClr val="D8D8D8"/>
      </a:lt2>
      <a:accent1>
        <a:srgbClr val="0077AF"/>
      </a:accent1>
      <a:accent2>
        <a:srgbClr val="8DB3E2"/>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3282</TotalTime>
  <Words>433</Words>
  <Application>Microsoft Office PowerPoint</Application>
  <PresentationFormat>On-screen Show (4:3)</PresentationFormat>
  <Paragraphs>51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vt:lpstr>
      <vt:lpstr>   IHP+ Work on TA: Overview   </vt:lpstr>
      <vt:lpstr>   Emerging findings and issues: eight headlines   </vt:lpstr>
      <vt:lpstr>   Emerging findings and issues: eight headlines   </vt:lpstr>
      <vt:lpstr>   Emerging findings and issues: eight headlines   </vt:lpstr>
      <vt:lpstr> Questions for discussion: </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CRIDLAND, Lana Simone</dc:creator>
  <cp:lastModifiedBy>SAEAPKH001 Svc Acct Cambodia</cp:lastModifiedBy>
  <cp:revision>47</cp:revision>
  <dcterms:created xsi:type="dcterms:W3CDTF">2014-10-20T09:41:22Z</dcterms:created>
  <dcterms:modified xsi:type="dcterms:W3CDTF">2014-12-04T05:13:35Z</dcterms:modified>
</cp:coreProperties>
</file>