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367" r:id="rId2"/>
    <p:sldId id="368" r:id="rId3"/>
    <p:sldId id="369" r:id="rId4"/>
    <p:sldId id="370" r:id="rId5"/>
    <p:sldId id="371" r:id="rId6"/>
    <p:sldId id="373" r:id="rId7"/>
    <p:sldId id="375" r:id="rId8"/>
    <p:sldId id="372" r:id="rId9"/>
    <p:sldId id="374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AA03"/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5520" autoAdjust="0"/>
  </p:normalViewPr>
  <p:slideViewPr>
    <p:cSldViewPr>
      <p:cViewPr>
        <p:scale>
          <a:sx n="66" d="100"/>
          <a:sy n="66" d="100"/>
        </p:scale>
        <p:origin x="-1224" y="-8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F94443-4BAD-40CC-98B6-3756C89705FC}" type="datetimeFigureOut">
              <a:rPr lang="en-US"/>
              <a:pPr>
                <a:defRPr/>
              </a:pPr>
              <a:t>12/1/2014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663566-C043-4DDB-8419-09B0D3036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926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mily J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431A8-A173-4C62-9378-0B0B91BE1C18}" type="datetime1">
              <a:rPr lang="en-US"/>
              <a:pPr>
                <a:defRPr/>
              </a:pPr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5FEE8-6EF2-4EC2-9B5F-32E37073C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2953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EA3BC-6D7B-4292-8530-A73B1753852C}" type="datetime1">
              <a:rPr lang="en-US"/>
              <a:pPr>
                <a:defRPr/>
              </a:pPr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3C0E3-358D-47C2-8DBD-885856DC6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8636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C429D-B436-4635-BB96-7C71E38780AD}" type="datetime1">
              <a:rPr lang="en-US"/>
              <a:pPr>
                <a:defRPr/>
              </a:pPr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0872F-6072-4A0D-B6C3-691D52235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3910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7924800" cy="1143000"/>
          </a:xfrm>
        </p:spPr>
        <p:txBody>
          <a:bodyPr/>
          <a:lstStyle>
            <a:lvl1pPr algn="l">
              <a:defRPr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  <a:lvl2pPr>
              <a:defRPr>
                <a:latin typeface="Arial Narrow" pitchFamily="34" charset="0"/>
              </a:defRPr>
            </a:lvl2pPr>
            <a:lvl3pPr>
              <a:defRPr>
                <a:latin typeface="Arial Narrow" pitchFamily="34" charset="0"/>
              </a:defRPr>
            </a:lvl3pPr>
            <a:lvl4pPr>
              <a:defRPr>
                <a:latin typeface="Arial Narrow" pitchFamily="34" charset="0"/>
              </a:defRPr>
            </a:lvl4pPr>
            <a:lvl5pPr>
              <a:defRPr>
                <a:latin typeface="Arial Narrow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88ED9-3AD9-4592-A10B-8244DB34D0F3}" type="datetime1">
              <a:rPr lang="en-US"/>
              <a:pPr>
                <a:defRPr/>
              </a:pPr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AC26A-44FC-4071-9A1E-BCC24BE82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86494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10DFB-A4FF-4ED2-B014-56CEFE2189D1}" type="datetime1">
              <a:rPr lang="en-US"/>
              <a:pPr>
                <a:defRPr/>
              </a:pPr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3BBA2-3384-4C0A-8F3A-E2F8BB8CD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4243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79248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C87EA-73FF-47A8-8B4F-47B6ACCC76A9}" type="datetime1">
              <a:rPr lang="en-US"/>
              <a:pPr>
                <a:defRPr/>
              </a:pPr>
              <a:t>12/1/2014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8F62D-1C09-4F38-B523-94E5E054E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9440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4C31B-DC8F-41EB-AA2A-25BF72E02D9E}" type="datetime1">
              <a:rPr lang="en-US"/>
              <a:pPr>
                <a:defRPr/>
              </a:pPr>
              <a:t>12/1/2014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6266C-6723-4C0D-9E46-D444182A1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9441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6183C-36CF-4A8C-81E3-0525F39F2DA6}" type="datetime1">
              <a:rPr lang="en-US"/>
              <a:pPr>
                <a:defRPr/>
              </a:pPr>
              <a:t>12/1/2014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05652-D20D-47DF-900A-4274C4032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54961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522C1-F247-4B9D-BD89-549261DD1253}" type="datetime1">
              <a:rPr lang="en-US"/>
              <a:pPr>
                <a:defRPr/>
              </a:pPr>
              <a:t>12/1/2014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1B124-0DC0-4D7B-B9EF-A7A7E284F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6983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37007-1375-463B-B699-75AFBFADAD4B}" type="datetime1">
              <a:rPr lang="en-US"/>
              <a:pPr>
                <a:defRPr/>
              </a:pPr>
              <a:t>12/1/2014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A78C7-3531-4473-BE03-AC61E0EC2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3419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D92B1-1AB5-4FE3-96CF-43C78C452611}" type="datetime1">
              <a:rPr lang="en-US"/>
              <a:pPr>
                <a:defRPr/>
              </a:pPr>
              <a:t>12/1/2014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3B2C6-F5F6-4448-96AD-0BEC7DCA9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3978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52400"/>
            <a:ext cx="9144000" cy="1295400"/>
          </a:xfrm>
          <a:prstGeom prst="rect">
            <a:avLst/>
          </a:prstGeom>
          <a:solidFill>
            <a:srgbClr val="FDAA0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79248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33FCF4C1-C363-4A43-A1EB-AE7B02B65E62}" type="datetime1">
              <a:rPr lang="en-US"/>
              <a:pPr>
                <a:defRPr/>
              </a:pPr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066204E5-1223-43B0-A5E8-86ACAEDAF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88" y="152400"/>
            <a:ext cx="14081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152400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Performance Reviews - ZAMBIA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09600" y="2438400"/>
            <a:ext cx="7924800" cy="3886200"/>
          </a:xfrm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en-US" sz="2400" i="1" dirty="0">
                <a:solidFill>
                  <a:schemeClr val="bg1"/>
                </a:solidFill>
              </a:rPr>
              <a:t>Fifth IHP+ Country Health Teams Meeting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2400" i="1" dirty="0">
                <a:solidFill>
                  <a:schemeClr val="bg1"/>
                </a:solidFill>
              </a:rPr>
              <a:t>Aligning for better results in changing </a:t>
            </a:r>
            <a:r>
              <a:rPr lang="en-US" sz="2400" i="1" dirty="0" smtClean="0">
                <a:solidFill>
                  <a:schemeClr val="bg1"/>
                </a:solidFill>
              </a:rPr>
              <a:t>environments</a:t>
            </a:r>
          </a:p>
          <a:p>
            <a:pPr>
              <a:buFont typeface="Arial" pitchFamily="34" charset="0"/>
              <a:buNone/>
              <a:defRPr/>
            </a:pPr>
            <a:endParaRPr lang="en-US" b="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sz="1800" b="0" dirty="0">
                <a:solidFill>
                  <a:schemeClr val="bg1"/>
                </a:solidFill>
              </a:rPr>
              <a:t>2-5 December 2014, </a:t>
            </a:r>
            <a:r>
              <a:rPr lang="en-US" sz="1800" b="0" dirty="0" err="1">
                <a:solidFill>
                  <a:schemeClr val="bg1"/>
                </a:solidFill>
              </a:rPr>
              <a:t>Sokha</a:t>
            </a:r>
            <a:r>
              <a:rPr lang="en-US" sz="1800" b="0" dirty="0">
                <a:solidFill>
                  <a:schemeClr val="bg1"/>
                </a:solidFill>
              </a:rPr>
              <a:t> Angkor Resort, </a:t>
            </a:r>
            <a:r>
              <a:rPr lang="en-US" sz="1800" b="0" dirty="0" err="1">
                <a:solidFill>
                  <a:schemeClr val="bg1"/>
                </a:solidFill>
              </a:rPr>
              <a:t>Siem</a:t>
            </a:r>
            <a:r>
              <a:rPr lang="en-US" sz="1800" b="0" dirty="0">
                <a:solidFill>
                  <a:schemeClr val="bg1"/>
                </a:solidFill>
              </a:rPr>
              <a:t> Reap, </a:t>
            </a:r>
            <a:r>
              <a:rPr lang="en-US" sz="1800" b="0" dirty="0" smtClean="0">
                <a:solidFill>
                  <a:schemeClr val="bg1"/>
                </a:solidFill>
              </a:rPr>
              <a:t>Cambodia</a:t>
            </a:r>
          </a:p>
          <a:p>
            <a:pPr>
              <a:buFont typeface="Arial" pitchFamily="34" charset="0"/>
              <a:buNone/>
              <a:defRPr/>
            </a:pPr>
            <a:endParaRPr lang="en-US" sz="1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None/>
              <a:defRPr/>
            </a:pPr>
            <a:endParaRPr lang="en-US" sz="18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None/>
              <a:defRPr/>
            </a:pPr>
            <a:endParaRPr lang="en-US" sz="18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C. Simoonga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W. </a:t>
            </a:r>
            <a:r>
              <a:rPr lang="en-US" sz="2400" dirty="0" err="1" smtClean="0">
                <a:solidFill>
                  <a:schemeClr val="bg1"/>
                </a:solidFill>
              </a:rPr>
              <a:t>Mwambazi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Y. </a:t>
            </a:r>
            <a:r>
              <a:rPr lang="en-US" sz="2400" dirty="0" err="1" smtClean="0">
                <a:solidFill>
                  <a:schemeClr val="bg1"/>
                </a:solidFill>
              </a:rPr>
              <a:t>Siame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518522-60D8-4A7E-9C47-C644E0FA9B4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algn="just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GB" sz="2400" dirty="0"/>
              <a:t>The </a:t>
            </a:r>
            <a:r>
              <a:rPr lang="en-GB" sz="2400" dirty="0" smtClean="0"/>
              <a:t>Zambian Government thru MoH embarked on health sector reforms in 1991 based on three guiding principles: </a:t>
            </a:r>
          </a:p>
          <a:p>
            <a:pPr lvl="1" algn="just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GB" sz="2400" dirty="0" smtClean="0"/>
              <a:t>Leadership </a:t>
            </a:r>
          </a:p>
          <a:p>
            <a:pPr lvl="1" algn="just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GB" sz="2400" dirty="0" smtClean="0"/>
              <a:t>Accountability </a:t>
            </a:r>
          </a:p>
          <a:p>
            <a:pPr lvl="1" algn="just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GB" sz="2400" dirty="0" smtClean="0"/>
              <a:t>Partnership.</a:t>
            </a:r>
          </a:p>
          <a:p>
            <a:pPr algn="just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GB" sz="2400" dirty="0" smtClean="0"/>
              <a:t>The </a:t>
            </a:r>
            <a:r>
              <a:rPr lang="en-GB" sz="2400" dirty="0" smtClean="0"/>
              <a:t>LAP principle emphasized  a Platform of greater harmonization </a:t>
            </a:r>
            <a:r>
              <a:rPr lang="en-GB" sz="2400" dirty="0"/>
              <a:t>and alignment between different stakeholders in the sector. </a:t>
            </a:r>
          </a:p>
          <a:p>
            <a:pPr algn="just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GB" sz="2400" dirty="0" smtClean="0"/>
              <a:t>Sector </a:t>
            </a:r>
            <a:r>
              <a:rPr lang="en-GB" sz="2400" dirty="0"/>
              <a:t>Wide Approach (SWAp) </a:t>
            </a:r>
            <a:r>
              <a:rPr lang="en-GB" sz="2400" dirty="0" smtClean="0"/>
              <a:t>institutionalised in 1992 as mainstay in sector coordination and programming, including mechanisms for</a:t>
            </a:r>
            <a:r>
              <a:rPr lang="en-US" sz="2400" dirty="0"/>
              <a:t> </a:t>
            </a:r>
            <a:r>
              <a:rPr lang="en-US" sz="2400" dirty="0" smtClean="0"/>
              <a:t>joint </a:t>
            </a:r>
            <a:r>
              <a:rPr lang="en-US" sz="2400" i="1" dirty="0" smtClean="0"/>
              <a:t>sector performance reviews</a:t>
            </a:r>
            <a:r>
              <a:rPr lang="en-US" sz="2400" i="1" dirty="0" smtClean="0"/>
              <a:t>.</a:t>
            </a:r>
          </a:p>
          <a:p>
            <a:pPr algn="just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GB" sz="2400" dirty="0" smtClean="0"/>
              <a:t>First </a:t>
            </a:r>
            <a:r>
              <a:rPr lang="en-GB" sz="2400" dirty="0" err="1" smtClean="0"/>
              <a:t>MoU</a:t>
            </a:r>
            <a:r>
              <a:rPr lang="en-GB" sz="2400" dirty="0" smtClean="0"/>
              <a:t> </a:t>
            </a:r>
            <a:r>
              <a:rPr lang="en-GB" sz="2400" dirty="0"/>
              <a:t>signed in </a:t>
            </a:r>
            <a:r>
              <a:rPr lang="en-GB" sz="2400" dirty="0" smtClean="0"/>
              <a:t>2006 </a:t>
            </a:r>
            <a:r>
              <a:rPr lang="en-GB" sz="2400" dirty="0"/>
              <a:t>affirmed commitment of </a:t>
            </a:r>
            <a:r>
              <a:rPr lang="en-GB" sz="2400" dirty="0" smtClean="0"/>
              <a:t>major Cooperating Partners </a:t>
            </a:r>
            <a:r>
              <a:rPr lang="en-GB" sz="2400" dirty="0"/>
              <a:t>to </a:t>
            </a:r>
            <a:r>
              <a:rPr lang="en-GB" sz="2400" dirty="0" err="1" smtClean="0"/>
              <a:t>SWAps</a:t>
            </a:r>
            <a:r>
              <a:rPr lang="en-GB" sz="2400" dirty="0" smtClean="0"/>
              <a:t>, e.g. </a:t>
            </a:r>
            <a:r>
              <a:rPr lang="en-GB" sz="2400" dirty="0" err="1" smtClean="0"/>
              <a:t>DfID</a:t>
            </a:r>
            <a:r>
              <a:rPr lang="en-GB" sz="2400" dirty="0" smtClean="0"/>
              <a:t>, SIDA, DGIS, EU, The World Bank, UN Agencies, </a:t>
            </a:r>
            <a:r>
              <a:rPr lang="en-GB" sz="2400" dirty="0" err="1" smtClean="0"/>
              <a:t>etc</a:t>
            </a:r>
            <a:endParaRPr lang="en-GB" sz="2400" dirty="0"/>
          </a:p>
          <a:p>
            <a:pPr marL="0" indent="0"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4B328F-5C91-407D-8D1F-B981C82B3F2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3124200" y="2324100"/>
            <a:ext cx="762000" cy="9525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ZW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4191000" y="2495550"/>
            <a:ext cx="9144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W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LAP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Background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algn="just">
              <a:buFont typeface="Arial" pitchFamily="34" charset="0"/>
              <a:buChar char="•"/>
              <a:defRPr/>
            </a:pPr>
            <a:r>
              <a:rPr lang="en-GB" sz="2800" dirty="0" smtClean="0"/>
              <a:t>The framework </a:t>
            </a:r>
            <a:r>
              <a:rPr lang="en-GB" sz="2800" dirty="0"/>
              <a:t>of the International Health Partnership (IHP+), an </a:t>
            </a:r>
            <a:r>
              <a:rPr lang="en-GB" sz="2800" dirty="0" smtClean="0"/>
              <a:t>addendum (Compact) </a:t>
            </a:r>
            <a:r>
              <a:rPr lang="en-GB" sz="2800" dirty="0"/>
              <a:t>to the </a:t>
            </a:r>
            <a:r>
              <a:rPr lang="en-GB" sz="2800" dirty="0" err="1"/>
              <a:t>MoU</a:t>
            </a:r>
            <a:r>
              <a:rPr lang="en-GB" sz="2800" dirty="0"/>
              <a:t> was developed in </a:t>
            </a:r>
            <a:r>
              <a:rPr lang="en-GB" sz="2800" dirty="0" smtClean="0"/>
              <a:t>2008, </a:t>
            </a:r>
            <a:r>
              <a:rPr lang="en-GB" sz="2800" dirty="0"/>
              <a:t>which both widened the scope of the agreement and the kind of stakeholders involved. </a:t>
            </a:r>
            <a:endParaRPr lang="en-GB" sz="2800" dirty="0" smtClean="0"/>
          </a:p>
          <a:p>
            <a:pPr algn="just">
              <a:buFont typeface="Arial" pitchFamily="34" charset="0"/>
              <a:buChar char="•"/>
              <a:defRPr/>
            </a:pPr>
            <a:r>
              <a:rPr lang="en-GB" sz="2800" dirty="0" smtClean="0"/>
              <a:t>However </a:t>
            </a:r>
            <a:r>
              <a:rPr lang="en-GB" sz="2800" dirty="0" smtClean="0"/>
              <a:t>it was </a:t>
            </a:r>
            <a:r>
              <a:rPr lang="en-GB" sz="2800" dirty="0"/>
              <a:t>never signed due to the fiduciary problems that were </a:t>
            </a:r>
            <a:r>
              <a:rPr lang="en-GB" sz="2800" dirty="0" smtClean="0"/>
              <a:t>disclosed </a:t>
            </a:r>
            <a:r>
              <a:rPr lang="en-GB" sz="2800" dirty="0"/>
              <a:t>in May </a:t>
            </a:r>
            <a:r>
              <a:rPr lang="en-GB" sz="2800" dirty="0" smtClean="0"/>
              <a:t>2009 which strained relations with development </a:t>
            </a:r>
            <a:r>
              <a:rPr lang="en-GB" sz="2800" dirty="0"/>
              <a:t>partners and the </a:t>
            </a:r>
            <a:r>
              <a:rPr lang="en-GB" sz="2800" dirty="0" smtClean="0"/>
              <a:t>Government, leading to withdrawal of traditional </a:t>
            </a:r>
            <a:r>
              <a:rPr lang="en-GB" sz="2800" dirty="0"/>
              <a:t>bilateral partners </a:t>
            </a:r>
            <a:r>
              <a:rPr lang="en-GB" sz="2800" dirty="0" smtClean="0"/>
              <a:t>from </a:t>
            </a:r>
            <a:r>
              <a:rPr lang="en-GB" sz="2800" dirty="0"/>
              <a:t>pooled and/or budget support</a:t>
            </a:r>
            <a:r>
              <a:rPr lang="en-GB" dirty="0"/>
              <a:t>.</a:t>
            </a:r>
            <a:endParaRPr lang="en-US" dirty="0"/>
          </a:p>
          <a:p>
            <a:pPr marL="0" indent="0"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3C2FE-EE54-4DA0-AAFC-9805FBC8B15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Background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en-US" sz="3000" dirty="0" smtClean="0"/>
              <a:t>In response , t</a:t>
            </a:r>
            <a:r>
              <a:rPr lang="en-GB" sz="3000" dirty="0" smtClean="0"/>
              <a:t>he </a:t>
            </a:r>
            <a:r>
              <a:rPr lang="en-GB" sz="3000" dirty="0"/>
              <a:t>Government with its CPs developed a </a:t>
            </a:r>
            <a:r>
              <a:rPr lang="en-US" sz="3000" dirty="0"/>
              <a:t>Governance and Management Capacity Strengthening Plan (</a:t>
            </a:r>
            <a:r>
              <a:rPr lang="en-US" sz="3000" dirty="0" smtClean="0"/>
              <a:t>GMCSP 2012-2016) which aims </a:t>
            </a:r>
            <a:r>
              <a:rPr lang="en-US" sz="3000" dirty="0"/>
              <a:t>to strengthen fiduciary controls, systems and structures in the MoH with a view to rebuilding confidence in the health Sector Wide Programming (SWAp) approach.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3000" dirty="0" smtClean="0"/>
              <a:t>Advanced implementation of the GMCSP by all stakeholders (GRZ, CHAZ, CPs, </a:t>
            </a:r>
            <a:r>
              <a:rPr lang="en-US" sz="3000" dirty="0" err="1" smtClean="0"/>
              <a:t>etc</a:t>
            </a:r>
            <a:r>
              <a:rPr lang="en-US" sz="3000" dirty="0" smtClean="0"/>
              <a:t>);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3000" dirty="0" smtClean="0"/>
              <a:t>Signing of </a:t>
            </a:r>
            <a:r>
              <a:rPr lang="en-US" sz="3000" dirty="0"/>
              <a:t>the </a:t>
            </a:r>
            <a:r>
              <a:rPr lang="en-US" sz="3000" dirty="0" smtClean="0"/>
              <a:t>second </a:t>
            </a:r>
            <a:r>
              <a:rPr lang="en-US" altLang="en-US" sz="3000" dirty="0" smtClean="0"/>
              <a:t>Memorandum </a:t>
            </a:r>
            <a:r>
              <a:rPr lang="en-US" altLang="en-US" sz="3000" dirty="0"/>
              <a:t>of Understanding between </a:t>
            </a:r>
            <a:r>
              <a:rPr lang="en-US" altLang="en-US" sz="3000" dirty="0" smtClean="0"/>
              <a:t>GRZ (MoH, MCDMCH), CPs (</a:t>
            </a:r>
            <a:r>
              <a:rPr lang="en-US" altLang="en-US" sz="3000" u="sng" dirty="0" smtClean="0"/>
              <a:t>includes GFATM</a:t>
            </a:r>
            <a:r>
              <a:rPr lang="en-US" altLang="en-US" sz="3000" dirty="0" smtClean="0"/>
              <a:t>) and NGOs,  to reaffirm support to the NHSP 2011-16.</a:t>
            </a:r>
            <a:endParaRPr lang="en-US" altLang="en-US" sz="3000" dirty="0"/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F67B36-618A-48EC-8EE0-1A8DE5A47F7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Zambian Health SWAp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en-US" altLang="en-US" dirty="0"/>
              <a:t>The Zambian health SWAp </a:t>
            </a:r>
            <a:r>
              <a:rPr lang="en-US" altLang="en-US" dirty="0" smtClean="0"/>
              <a:t>has been a culture of mutual accountability, aimed at achieving better health outcomes in a sustainable environment, but </a:t>
            </a:r>
            <a:r>
              <a:rPr lang="en-GB" altLang="en-US" dirty="0" smtClean="0">
                <a:cs typeface="Times New Roman" pitchFamily="18" charset="0"/>
              </a:rPr>
              <a:t>recognising </a:t>
            </a:r>
            <a:r>
              <a:rPr lang="en-GB" altLang="en-US" dirty="0">
                <a:cs typeface="Times New Roman" pitchFamily="18" charset="0"/>
              </a:rPr>
              <a:t>the mandates and </a:t>
            </a:r>
            <a:r>
              <a:rPr lang="en-GB" altLang="en-US" dirty="0" smtClean="0">
                <a:cs typeface="Times New Roman" pitchFamily="18" charset="0"/>
              </a:rPr>
              <a:t>policies </a:t>
            </a:r>
            <a:r>
              <a:rPr lang="en-GB" altLang="en-US" dirty="0">
                <a:cs typeface="Times New Roman" pitchFamily="18" charset="0"/>
              </a:rPr>
              <a:t>of all </a:t>
            </a:r>
            <a:r>
              <a:rPr lang="en-GB" altLang="en-US" dirty="0" smtClean="0">
                <a:cs typeface="Times New Roman" pitchFamily="18" charset="0"/>
              </a:rPr>
              <a:t>stakeholders.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n-GB" altLang="en-US" dirty="0"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GB" altLang="en-US" dirty="0" smtClean="0">
                <a:cs typeface="Times New Roman" pitchFamily="18" charset="0"/>
              </a:rPr>
              <a:t>Fundamentally this involves:</a:t>
            </a:r>
            <a:endParaRPr lang="en-GB" altLang="en-US" dirty="0"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–"/>
              <a:defRPr/>
            </a:pPr>
            <a:r>
              <a:rPr lang="en-GB" altLang="en-US" dirty="0" smtClean="0">
                <a:cs typeface="Times New Roman" pitchFamily="18" charset="0"/>
              </a:rPr>
              <a:t>Pooling </a:t>
            </a:r>
            <a:r>
              <a:rPr lang="en-GB" altLang="en-US" dirty="0">
                <a:cs typeface="Times New Roman" pitchFamily="18" charset="0"/>
              </a:rPr>
              <a:t>of </a:t>
            </a:r>
            <a:r>
              <a:rPr lang="en-GB" altLang="en-US" dirty="0" smtClean="0">
                <a:cs typeface="Times New Roman" pitchFamily="18" charset="0"/>
              </a:rPr>
              <a:t>funds/resources </a:t>
            </a:r>
            <a:r>
              <a:rPr lang="en-GB" altLang="en-US" dirty="0">
                <a:cs typeface="Times New Roman" pitchFamily="18" charset="0"/>
              </a:rPr>
              <a:t>for increased efficiency and </a:t>
            </a:r>
            <a:r>
              <a:rPr lang="en-GB" altLang="en-US" dirty="0" smtClean="0">
                <a:cs typeface="Times New Roman" pitchFamily="18" charset="0"/>
              </a:rPr>
              <a:t>effectiveness</a:t>
            </a:r>
            <a:endParaRPr lang="en-GB" altLang="en-US" dirty="0"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–"/>
              <a:defRPr/>
            </a:pPr>
            <a:r>
              <a:rPr lang="en-GB" altLang="en-US" dirty="0">
                <a:cs typeface="Times New Roman" pitchFamily="18" charset="0"/>
              </a:rPr>
              <a:t> </a:t>
            </a:r>
            <a:r>
              <a:rPr lang="en-GB" altLang="en-US" dirty="0" smtClean="0">
                <a:cs typeface="Times New Roman" pitchFamily="18" charset="0"/>
              </a:rPr>
              <a:t>Common planning </a:t>
            </a:r>
            <a:r>
              <a:rPr lang="en-GB" altLang="en-US" dirty="0">
                <a:cs typeface="Times New Roman" pitchFamily="18" charset="0"/>
              </a:rPr>
              <a:t>and </a:t>
            </a:r>
            <a:r>
              <a:rPr lang="en-GB" altLang="en-US" dirty="0" smtClean="0">
                <a:cs typeface="Times New Roman" pitchFamily="18" charset="0"/>
              </a:rPr>
              <a:t>implementation coordination framework</a:t>
            </a:r>
            <a:endParaRPr lang="en-GB" altLang="en-US" dirty="0"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–"/>
              <a:defRPr/>
            </a:pPr>
            <a:r>
              <a:rPr lang="en-GB" altLang="en-US" dirty="0">
                <a:cs typeface="Times New Roman" pitchFamily="18" charset="0"/>
              </a:rPr>
              <a:t> </a:t>
            </a:r>
            <a:r>
              <a:rPr lang="en-GB" altLang="en-US" i="1" u="sng" dirty="0" smtClean="0">
                <a:cs typeface="Times New Roman" pitchFamily="18" charset="0"/>
              </a:rPr>
              <a:t>Joint Performance Reviews (JARs, MTRs, ETRs), </a:t>
            </a:r>
            <a:r>
              <a:rPr lang="en-GB" altLang="en-US" i="1" dirty="0" smtClean="0">
                <a:cs typeface="Times New Roman" pitchFamily="18" charset="0"/>
              </a:rPr>
              <a:t>under One  monitoring </a:t>
            </a:r>
            <a:r>
              <a:rPr lang="en-GB" altLang="en-US" i="1" dirty="0">
                <a:cs typeface="Times New Roman" pitchFamily="18" charset="0"/>
              </a:rPr>
              <a:t>and evaluation </a:t>
            </a:r>
            <a:r>
              <a:rPr lang="en-GB" altLang="en-US" i="1" dirty="0" smtClean="0">
                <a:cs typeface="Times New Roman" pitchFamily="18" charset="0"/>
              </a:rPr>
              <a:t>framework. </a:t>
            </a:r>
            <a:endParaRPr lang="en-GB" altLang="en-US" i="1" dirty="0"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55752-B986-4711-8AD5-C3DDAA2B4AC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/>
              <a:t>Joint monitoring and </a:t>
            </a:r>
            <a:r>
              <a:rPr lang="en-GB" alt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2800" dirty="0"/>
              <a:t>This is done </a:t>
            </a:r>
            <a:r>
              <a:rPr lang="en-US" sz="2800" dirty="0" smtClean="0"/>
              <a:t>through:-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sz="2400" b="0" u="sng" dirty="0" smtClean="0"/>
              <a:t>Joint </a:t>
            </a:r>
            <a:r>
              <a:rPr lang="en-US" sz="2400" b="0" u="sng" dirty="0"/>
              <a:t>Annual Reviews (</a:t>
            </a:r>
            <a:r>
              <a:rPr lang="en-US" sz="2400" b="0" u="sng" dirty="0" smtClean="0"/>
              <a:t>JARs)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sz="2400" b="0" dirty="0" smtClean="0"/>
              <a:t>Mid Term Reviews (MTRs)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sz="2400" b="0" dirty="0" smtClean="0"/>
              <a:t>End Term Reviews (ETRs)</a:t>
            </a:r>
            <a:endParaRPr lang="en-US" sz="2400" b="0" dirty="0"/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/>
              <a:t>The JAR </a:t>
            </a:r>
            <a:r>
              <a:rPr lang="en-US" sz="2800" dirty="0" smtClean="0"/>
              <a:t>which </a:t>
            </a:r>
            <a:r>
              <a:rPr lang="en-US" sz="2800" dirty="0"/>
              <a:t>is done </a:t>
            </a:r>
            <a:r>
              <a:rPr lang="en-US" sz="2800" dirty="0" smtClean="0"/>
              <a:t>annually involves:</a:t>
            </a:r>
            <a:endParaRPr lang="en-US" sz="2800" dirty="0"/>
          </a:p>
          <a:p>
            <a:pPr lvl="1">
              <a:buFont typeface="Arial" pitchFamily="34" charset="0"/>
              <a:buChar char="–"/>
              <a:defRPr/>
            </a:pPr>
            <a:r>
              <a:rPr lang="en-ZA" altLang="en-US" sz="2400" dirty="0" smtClean="0"/>
              <a:t>Quantitative and Qualitative  assessment of performance </a:t>
            </a:r>
            <a:endParaRPr lang="en-ZA" altLang="en-US" sz="2400" dirty="0"/>
          </a:p>
          <a:p>
            <a:pPr lvl="1">
              <a:buFont typeface="Arial" pitchFamily="34" charset="0"/>
              <a:buChar char="–"/>
              <a:defRPr/>
            </a:pPr>
            <a:r>
              <a:rPr lang="en-ZA" altLang="en-US" sz="2400" dirty="0" smtClean="0"/>
              <a:t>In-depth review of performance on sampled areas (Policies, Themes, institutions,  and health facilities) against </a:t>
            </a:r>
            <a:r>
              <a:rPr lang="en-ZA" altLang="en-US" sz="2400" dirty="0"/>
              <a:t>key indicators, including district-level service </a:t>
            </a:r>
            <a:r>
              <a:rPr lang="en-ZA" altLang="en-US" sz="2400" dirty="0" smtClean="0"/>
              <a:t>delivery</a:t>
            </a:r>
            <a:endParaRPr lang="en-ZA" altLang="en-US" sz="2400" dirty="0"/>
          </a:p>
          <a:p>
            <a:pPr lvl="1">
              <a:buFont typeface="Arial" pitchFamily="34" charset="0"/>
              <a:buChar char="–"/>
              <a:defRPr/>
            </a:pPr>
            <a:r>
              <a:rPr lang="en-ZA" altLang="en-US" sz="2400" dirty="0"/>
              <a:t>Makes comparison of policies against thematic </a:t>
            </a:r>
            <a:r>
              <a:rPr lang="en-ZA" altLang="en-US" sz="2400" dirty="0" smtClean="0"/>
              <a:t>areas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ZA" altLang="en-US" sz="2400" dirty="0"/>
              <a:t>Key stakeholder </a:t>
            </a:r>
            <a:r>
              <a:rPr lang="en-ZA" altLang="en-US" sz="2400" dirty="0" smtClean="0"/>
              <a:t>participation, includes NGOs</a:t>
            </a:r>
            <a:endParaRPr lang="en-ZA" altLang="en-US" sz="2400" dirty="0"/>
          </a:p>
          <a:p>
            <a:pPr lvl="1">
              <a:buFont typeface="Arial" pitchFamily="34" charset="0"/>
              <a:buChar char="–"/>
              <a:defRPr/>
            </a:pPr>
            <a:endParaRPr lang="en-ZA" altLang="en-US" sz="2400" dirty="0"/>
          </a:p>
          <a:p>
            <a:pPr marL="0" indent="0"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F1100-F4AE-4698-86A6-5C868E4CA31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ZW" dirty="0" smtClean="0"/>
              <a:t>JARs: Advantages and Challenges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29200"/>
          </a:xfrm>
        </p:spPr>
        <p:txBody>
          <a:bodyPr/>
          <a:lstStyle/>
          <a:p>
            <a:pPr>
              <a:defRPr/>
            </a:pPr>
            <a:r>
              <a:rPr lang="en-ZW" dirty="0" smtClean="0"/>
              <a:t>Advantages</a:t>
            </a:r>
          </a:p>
          <a:p>
            <a:pPr lvl="1">
              <a:defRPr/>
            </a:pPr>
            <a:r>
              <a:rPr lang="en-ZW" sz="2600" dirty="0" smtClean="0"/>
              <a:t>Joint performance review against </a:t>
            </a:r>
            <a:r>
              <a:rPr lang="en-ZW" sz="2600" u="sng" dirty="0" smtClean="0"/>
              <a:t>agreed set </a:t>
            </a:r>
            <a:r>
              <a:rPr lang="en-ZW" sz="2600" dirty="0" smtClean="0"/>
              <a:t>of indicators and targets</a:t>
            </a:r>
          </a:p>
          <a:p>
            <a:pPr lvl="1">
              <a:defRPr/>
            </a:pPr>
            <a:r>
              <a:rPr lang="en-ZW" sz="2600" dirty="0" smtClean="0"/>
              <a:t>Enhancing mutual accountability for results</a:t>
            </a:r>
          </a:p>
          <a:p>
            <a:pPr lvl="1">
              <a:defRPr/>
            </a:pPr>
            <a:r>
              <a:rPr lang="en-ZW" sz="2600" dirty="0" smtClean="0"/>
              <a:t>Strengthens policy dialogue for sustaining gains</a:t>
            </a:r>
          </a:p>
          <a:p>
            <a:pPr lvl="1">
              <a:defRPr/>
            </a:pPr>
            <a:r>
              <a:rPr lang="en-ZW" sz="2600" dirty="0" smtClean="0"/>
              <a:t>External validation and Low  sector transaction costs</a:t>
            </a:r>
          </a:p>
          <a:p>
            <a:pPr>
              <a:defRPr/>
            </a:pPr>
            <a:r>
              <a:rPr lang="en-ZW" dirty="0" smtClean="0"/>
              <a:t>Challenges</a:t>
            </a:r>
          </a:p>
          <a:p>
            <a:pPr lvl="1">
              <a:defRPr/>
            </a:pPr>
            <a:r>
              <a:rPr lang="en-ZW" sz="2600" dirty="0" smtClean="0"/>
              <a:t>Projects and parallel funding</a:t>
            </a:r>
            <a:r>
              <a:rPr lang="en-ZW" sz="2600" b="0" dirty="0" smtClean="0"/>
              <a:t> (60% funding to NGOs, NHA 2013)</a:t>
            </a:r>
          </a:p>
          <a:p>
            <a:pPr lvl="1">
              <a:defRPr/>
            </a:pPr>
            <a:r>
              <a:rPr lang="en-ZW" sz="2600" dirty="0" smtClean="0"/>
              <a:t>Lob-sided dialogue (Partners with limited commitment at country level)</a:t>
            </a:r>
          </a:p>
          <a:p>
            <a:pPr marL="457200" lvl="1" indent="0">
              <a:buFont typeface="Arial" charset="0"/>
              <a:buNone/>
              <a:defRPr/>
            </a:pPr>
            <a:endParaRPr lang="en-ZW" dirty="0" smtClean="0"/>
          </a:p>
          <a:p>
            <a:pPr>
              <a:defRPr/>
            </a:pPr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F1FE66-70CC-4144-B957-1423A940BAD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3" y="1752600"/>
            <a:ext cx="8839200" cy="4876800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en-GB" dirty="0" smtClean="0"/>
              <a:t>The JARs in Zambia now </a:t>
            </a:r>
            <a:r>
              <a:rPr lang="en-GB" dirty="0"/>
              <a:t>in its ninth year (2012</a:t>
            </a:r>
            <a:r>
              <a:rPr lang="en-GB" sz="2800" dirty="0" smtClean="0"/>
              <a:t>),      </a:t>
            </a:r>
          </a:p>
          <a:p>
            <a:pPr lvl="1" algn="just">
              <a:buFont typeface="Wingdings" panose="05000000000000000000" pitchFamily="2" charset="2"/>
              <a:buChar char="Ø"/>
              <a:defRPr/>
            </a:pPr>
            <a:r>
              <a:rPr lang="en-GB" i="1" dirty="0" smtClean="0"/>
              <a:t>(JAR-2013 replaced by MTR 2014 of the </a:t>
            </a:r>
            <a:r>
              <a:rPr lang="en-GB" i="1" dirty="0" err="1" smtClean="0"/>
              <a:t>rNHSP</a:t>
            </a:r>
            <a:r>
              <a:rPr lang="en-GB" i="1" dirty="0" smtClean="0"/>
              <a:t> 2011-2016)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n-GB" sz="2800" i="1" dirty="0"/>
          </a:p>
          <a:p>
            <a:pPr algn="just">
              <a:buFont typeface="Arial" pitchFamily="34" charset="0"/>
              <a:buChar char="•"/>
              <a:defRPr/>
            </a:pPr>
            <a:r>
              <a:rPr lang="en-GB" dirty="0"/>
              <a:t>It has emerged as a shared platform for purposes of the harmonisation of </a:t>
            </a:r>
            <a:r>
              <a:rPr lang="en-GB" dirty="0" smtClean="0"/>
              <a:t>policies and systems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n-GB" dirty="0" smtClean="0"/>
          </a:p>
          <a:p>
            <a:pPr algn="just">
              <a:buFont typeface="Arial" pitchFamily="34" charset="0"/>
              <a:buChar char="•"/>
              <a:defRPr/>
            </a:pPr>
            <a:r>
              <a:rPr lang="en-GB" dirty="0" smtClean="0"/>
              <a:t>It </a:t>
            </a:r>
            <a:r>
              <a:rPr lang="en-GB" dirty="0"/>
              <a:t>has also provided a </a:t>
            </a:r>
            <a:r>
              <a:rPr lang="en-GB" dirty="0" smtClean="0"/>
              <a:t>common </a:t>
            </a:r>
            <a:r>
              <a:rPr lang="en-GB" dirty="0"/>
              <a:t>platform for a joint assessment of health system development over the preceding year as part of the enhanced effort of transparency and accountability within the sector. </a:t>
            </a:r>
            <a:endParaRPr lang="en-GB" dirty="0" smtClean="0"/>
          </a:p>
          <a:p>
            <a:pPr algn="just">
              <a:buFont typeface="Arial" pitchFamily="34" charset="0"/>
              <a:buChar char="•"/>
              <a:defRPr/>
            </a:pPr>
            <a:endParaRPr lang="en-GB" dirty="0"/>
          </a:p>
          <a:p>
            <a:pPr algn="just">
              <a:buFont typeface="Arial" pitchFamily="34" charset="0"/>
              <a:buChar char="•"/>
              <a:defRPr/>
            </a:pPr>
            <a:r>
              <a:rPr lang="en-GB" dirty="0" smtClean="0"/>
              <a:t>JARs have great potential for mutual accountability and strengthening policy dialogue for better health outcomes.</a:t>
            </a:r>
            <a:endParaRPr lang="en-US" dirty="0"/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11500-FE15-4A91-90E5-12B53506AEF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THANK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625475"/>
          </a:xfrm>
        </p:spPr>
        <p:txBody>
          <a:bodyPr/>
          <a:lstStyle/>
          <a:p>
            <a:pPr>
              <a:defRPr/>
            </a:pPr>
            <a:fld id="{D9A157DA-9F4A-4D48-882F-5FFDFA85F52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024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600200"/>
            <a:ext cx="8153400" cy="441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4038600" y="6096000"/>
            <a:ext cx="4391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ZW" b="1" i="1"/>
              <a:t>Musi-oa-Tunya (Victoria Falls), Zambia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3672</TotalTime>
  <Words>636</Words>
  <Application>Microsoft Office PowerPoint</Application>
  <PresentationFormat>On-screen Show (4:3)</PresentationFormat>
  <Paragraphs>73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Calibri</vt:lpstr>
      <vt:lpstr>Times New Roman</vt:lpstr>
      <vt:lpstr>Wingdings</vt:lpstr>
      <vt:lpstr>Office Theme</vt:lpstr>
      <vt:lpstr>Performance Reviews - ZAMBIA</vt:lpstr>
      <vt:lpstr>Background</vt:lpstr>
      <vt:lpstr>Background continued</vt:lpstr>
      <vt:lpstr>Background continued</vt:lpstr>
      <vt:lpstr>Zambian Health SWAp</vt:lpstr>
      <vt:lpstr>Joint monitoring and evaluation</vt:lpstr>
      <vt:lpstr>JARs: Advantages and Challenges</vt:lpstr>
      <vt:lpstr>Summary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eheneghan</dc:creator>
  <cp:lastModifiedBy>ASEAN_IT</cp:lastModifiedBy>
  <cp:revision>162</cp:revision>
  <dcterms:created xsi:type="dcterms:W3CDTF">2012-03-22T06:11:02Z</dcterms:created>
  <dcterms:modified xsi:type="dcterms:W3CDTF">2014-12-01T09:10:00Z</dcterms:modified>
</cp:coreProperties>
</file>