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63" r:id="rId2"/>
    <p:sldId id="464" r:id="rId3"/>
    <p:sldId id="551" r:id="rId4"/>
    <p:sldId id="465" r:id="rId5"/>
    <p:sldId id="466" r:id="rId6"/>
    <p:sldId id="552" r:id="rId7"/>
    <p:sldId id="473" r:id="rId8"/>
    <p:sldId id="555" r:id="rId9"/>
    <p:sldId id="560" r:id="rId10"/>
    <p:sldId id="478" r:id="rId11"/>
    <p:sldId id="479" r:id="rId12"/>
    <p:sldId id="480" r:id="rId13"/>
    <p:sldId id="481" r:id="rId14"/>
    <p:sldId id="493" r:id="rId15"/>
    <p:sldId id="494" r:id="rId16"/>
    <p:sldId id="496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709" autoAdjust="0"/>
  </p:normalViewPr>
  <p:slideViewPr>
    <p:cSldViewPr>
      <p:cViewPr>
        <p:scale>
          <a:sx n="77" d="100"/>
          <a:sy n="77" d="100"/>
        </p:scale>
        <p:origin x="-1170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2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8B918C1-10AE-40D4-AA8C-E2263228180E}" type="datetimeFigureOut">
              <a:rPr lang="en-US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70D1BFF-2679-43B1-B4A9-A249FA364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76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0EC6D6F-30D4-4354-8781-EE6B68622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15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BAB49C-90EA-436E-B7A7-4A6C4DE0308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678E35-9C27-494C-AF94-2A2273D46940}" type="slidenum">
              <a:rPr lang="fr-FR" smtClean="0"/>
              <a:pPr>
                <a:defRPr/>
              </a:pPr>
              <a:t>3</a:t>
            </a:fld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A321A2-80CB-49AC-A6C5-33B6BA547B2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E688A5-E156-4160-8C7A-0C2BC7B698C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4D996D-BE85-41B9-8274-27A916CF63A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BBBCDB-EB0F-433D-9207-F6FAF489943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029F95-0904-4BD9-A1A2-F17D7CA1F6E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pharmaceuticals warehousing by Yared Y.Z   July 2014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12" Type="http://schemas.openxmlformats.org/officeDocument/2006/relationships/image" Target="../media/image1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1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"/>
          <p:cNvGrpSpPr>
            <a:grpSpLocks noChangeAspect="1"/>
          </p:cNvGrpSpPr>
          <p:nvPr userDrawn="1"/>
        </p:nvGrpSpPr>
        <p:grpSpPr bwMode="auto">
          <a:xfrm>
            <a:off x="0" y="6172200"/>
            <a:ext cx="8839200" cy="685800"/>
            <a:chOff x="-87" y="-345"/>
            <a:chExt cx="9793" cy="1828"/>
          </a:xfrm>
        </p:grpSpPr>
        <p:sp>
          <p:nvSpPr>
            <p:cNvPr id="5" name="AutoShape 16"/>
            <p:cNvSpPr>
              <a:spLocks noChangeAspect="1" noChangeArrowheads="1" noTextEdit="1"/>
            </p:cNvSpPr>
            <p:nvPr/>
          </p:nvSpPr>
          <p:spPr bwMode="auto">
            <a:xfrm>
              <a:off x="-87" y="6"/>
              <a:ext cx="9793" cy="1477"/>
            </a:xfrm>
            <a:prstGeom prst="rect">
              <a:avLst/>
            </a:prstGeom>
            <a:noFill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15"/>
            <p:cNvSpPr>
              <a:spLocks noChangeArrowheads="1"/>
            </p:cNvSpPr>
            <p:nvPr/>
          </p:nvSpPr>
          <p:spPr bwMode="auto">
            <a:xfrm>
              <a:off x="-1" y="975"/>
              <a:ext cx="46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 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14"/>
            <p:cNvSpPr>
              <a:spLocks noChangeArrowheads="1"/>
            </p:cNvSpPr>
            <p:nvPr/>
          </p:nvSpPr>
          <p:spPr bwMode="auto">
            <a:xfrm>
              <a:off x="6" y="6"/>
              <a:ext cx="9698" cy="95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6" y="6"/>
              <a:ext cx="9698" cy="956"/>
            </a:xfrm>
            <a:prstGeom prst="rect">
              <a:avLst/>
            </a:prstGeom>
            <a:noFill/>
            <a:ln w="14" cap="rnd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9041" y="776"/>
              <a:ext cx="46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 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" name="Picture 1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" y="607"/>
              <a:ext cx="2683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87" y="599"/>
              <a:ext cx="2682" cy="3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Picture 2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2" y="403"/>
              <a:ext cx="1212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1" y="61"/>
              <a:ext cx="917" cy="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8" y="61"/>
              <a:ext cx="844" cy="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2" y="-142"/>
              <a:ext cx="448" cy="1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4" y="61"/>
              <a:ext cx="1247" cy="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958" y="61"/>
              <a:ext cx="1032" cy="101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9031" y="-345"/>
              <a:ext cx="675" cy="14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0" y="154"/>
              <a:ext cx="675" cy="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Picture 23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324600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5DE786E-5590-40A3-BC80-81FCD57FA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6905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B468377-1644-4532-9CB3-9F97EA0E0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3338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714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 noChangeAspect="1"/>
          </p:cNvGrpSpPr>
          <p:nvPr userDrawn="1"/>
        </p:nvGrpSpPr>
        <p:grpSpPr bwMode="auto">
          <a:xfrm>
            <a:off x="0" y="6172200"/>
            <a:ext cx="8839200" cy="685800"/>
            <a:chOff x="-87" y="-345"/>
            <a:chExt cx="9793" cy="1828"/>
          </a:xfrm>
        </p:grpSpPr>
        <p:sp>
          <p:nvSpPr>
            <p:cNvPr id="5" name="AutoShape 16"/>
            <p:cNvSpPr>
              <a:spLocks noChangeAspect="1" noChangeArrowheads="1" noTextEdit="1"/>
            </p:cNvSpPr>
            <p:nvPr/>
          </p:nvSpPr>
          <p:spPr bwMode="auto">
            <a:xfrm>
              <a:off x="-87" y="6"/>
              <a:ext cx="9793" cy="1477"/>
            </a:xfrm>
            <a:prstGeom prst="rect">
              <a:avLst/>
            </a:prstGeom>
            <a:noFill/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" name="Rectangle 15"/>
            <p:cNvSpPr>
              <a:spLocks noChangeArrowheads="1"/>
            </p:cNvSpPr>
            <p:nvPr/>
          </p:nvSpPr>
          <p:spPr bwMode="auto">
            <a:xfrm>
              <a:off x="-1" y="975"/>
              <a:ext cx="46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 </a:t>
              </a:r>
              <a:endParaRPr lang="en-US" dirty="0">
                <a:cs typeface="+mn-cs"/>
              </a:endParaRPr>
            </a:p>
          </p:txBody>
        </p:sp>
        <p:sp>
          <p:nvSpPr>
            <p:cNvPr id="7" name="Rectangle 14"/>
            <p:cNvSpPr>
              <a:spLocks noChangeArrowheads="1"/>
            </p:cNvSpPr>
            <p:nvPr/>
          </p:nvSpPr>
          <p:spPr bwMode="auto">
            <a:xfrm>
              <a:off x="6" y="6"/>
              <a:ext cx="9698" cy="95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6" y="6"/>
              <a:ext cx="9698" cy="956"/>
            </a:xfrm>
            <a:prstGeom prst="rect">
              <a:avLst/>
            </a:prstGeom>
            <a:noFill/>
            <a:ln w="14" cap="rnd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9041" y="776"/>
              <a:ext cx="46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 </a:t>
              </a:r>
              <a:endParaRPr lang="en-US" dirty="0">
                <a:cs typeface="+mn-cs"/>
              </a:endParaRPr>
            </a:p>
          </p:txBody>
        </p:sp>
        <p:pic>
          <p:nvPicPr>
            <p:cNvPr id="10" name="Picture 1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" y="607"/>
              <a:ext cx="2683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87" y="599"/>
              <a:ext cx="2682" cy="3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Picture 1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2" y="403"/>
              <a:ext cx="1212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1" y="61"/>
              <a:ext cx="917" cy="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8" y="61"/>
              <a:ext cx="844" cy="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2" y="-142"/>
              <a:ext cx="448" cy="1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4" y="61"/>
              <a:ext cx="1247" cy="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958" y="61"/>
              <a:ext cx="1032" cy="101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9031" y="-345"/>
              <a:ext cx="675" cy="14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0" y="154"/>
              <a:ext cx="675" cy="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Picture 23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324600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235BA53-6414-4EF6-AEE1-D1859DFA62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839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DE5EB3B-2701-4580-85A3-A9E1D5F16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9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1801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7271764-4DDB-4B2C-9CF7-B907CC73E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8117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B83D923-FAAF-4552-A036-9666926E3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7003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96C88DC-1E3A-4100-8574-2B959CE21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8302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DDBB721-5EE7-4955-989C-C4FE40829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773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D51D5F8-D554-4187-ADC0-615A4B09D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4752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F3F6CD3-1438-4EC2-965D-C478FD5712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0668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B5E00CC-7BD6-4494-8D61-C1C7BA5E6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515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emf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emf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1027" name="Group 6"/>
          <p:cNvGrpSpPr>
            <a:grpSpLocks noChangeAspect="1"/>
          </p:cNvGrpSpPr>
          <p:nvPr userDrawn="1"/>
        </p:nvGrpSpPr>
        <p:grpSpPr bwMode="auto">
          <a:xfrm>
            <a:off x="0" y="6172200"/>
            <a:ext cx="8839200" cy="685800"/>
            <a:chOff x="-87" y="-345"/>
            <a:chExt cx="9793" cy="1828"/>
          </a:xfrm>
        </p:grpSpPr>
        <p:sp>
          <p:nvSpPr>
            <p:cNvPr id="4" name="AutoShape 16"/>
            <p:cNvSpPr>
              <a:spLocks noChangeAspect="1" noChangeArrowheads="1" noTextEdit="1"/>
            </p:cNvSpPr>
            <p:nvPr/>
          </p:nvSpPr>
          <p:spPr bwMode="auto">
            <a:xfrm>
              <a:off x="-87" y="6"/>
              <a:ext cx="9793" cy="1477"/>
            </a:xfrm>
            <a:prstGeom prst="rect">
              <a:avLst/>
            </a:prstGeom>
            <a:noFill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15"/>
            <p:cNvSpPr>
              <a:spLocks noChangeArrowheads="1"/>
            </p:cNvSpPr>
            <p:nvPr/>
          </p:nvSpPr>
          <p:spPr bwMode="auto">
            <a:xfrm>
              <a:off x="-1" y="975"/>
              <a:ext cx="46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 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6" y="6"/>
              <a:ext cx="9698" cy="95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13"/>
            <p:cNvSpPr>
              <a:spLocks noChangeArrowheads="1"/>
            </p:cNvSpPr>
            <p:nvPr/>
          </p:nvSpPr>
          <p:spPr bwMode="auto">
            <a:xfrm>
              <a:off x="6" y="6"/>
              <a:ext cx="9698" cy="956"/>
            </a:xfrm>
            <a:prstGeom prst="rect">
              <a:avLst/>
            </a:prstGeom>
            <a:noFill/>
            <a:ln w="14" cap="rnd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9041" y="776"/>
              <a:ext cx="46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 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34" name="Picture 11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" y="607"/>
              <a:ext cx="2683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-87" y="599"/>
              <a:ext cx="2682" cy="3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36" name="Picture 14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2" y="403"/>
              <a:ext cx="1212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8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1" y="61"/>
              <a:ext cx="917" cy="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7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8" y="61"/>
              <a:ext cx="844" cy="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6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2" y="-142"/>
              <a:ext cx="448" cy="1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Picture 5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4" y="61"/>
              <a:ext cx="1247" cy="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7958" y="61"/>
              <a:ext cx="1032" cy="101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9031" y="-345"/>
              <a:ext cx="675" cy="14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43" name="Picture 2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0" y="154"/>
              <a:ext cx="675" cy="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8" name="Picture 23"/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324600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43" r:id="rId11"/>
    <p:sldLayoutId id="2147484354" r:id="rId12"/>
    <p:sldLayoutId id="2147484355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533400" y="2743200"/>
            <a:ext cx="8610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algn="r" eaLnBrk="1" hangingPunct="1"/>
            <a:r>
              <a:rPr lang="en-US" altLang="en-US" sz="4000" b="1">
                <a:solidFill>
                  <a:srgbClr val="1008B8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altLang="en-US" sz="4000">
                <a:solidFill>
                  <a:srgbClr val="1008B8"/>
                </a:solidFill>
                <a:latin typeface="Aharoni" pitchFamily="2" charset="-79"/>
                <a:cs typeface="Aharoni" pitchFamily="2" charset="-79"/>
              </a:rPr>
              <a:t>Pharmaceuticals Procurement </a:t>
            </a:r>
          </a:p>
          <a:p>
            <a:pPr marL="0" lvl="1" algn="r" eaLnBrk="1" hangingPunct="1"/>
            <a:r>
              <a:rPr lang="en-US" altLang="en-US" sz="4000">
                <a:solidFill>
                  <a:srgbClr val="1008B8"/>
                </a:solidFill>
                <a:latin typeface="Aharoni" pitchFamily="2" charset="-79"/>
                <a:cs typeface="Aharoni" pitchFamily="2" charset="-79"/>
              </a:rPr>
              <a:t>and Supply Management:</a:t>
            </a:r>
          </a:p>
          <a:p>
            <a:pPr marL="0" lvl="1" algn="r" eaLnBrk="1" hangingPunct="1"/>
            <a:r>
              <a:rPr lang="en-US" altLang="en-US" sz="280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The case of Ethiopia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4427538" y="4876800"/>
            <a:ext cx="47164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1008B8"/>
                </a:solidFill>
                <a:latin typeface="Aharoni" pitchFamily="2" charset="-79"/>
                <a:cs typeface="Aharoni" pitchFamily="2" charset="-79"/>
              </a:rPr>
              <a:t>Cambodia, December 4</a:t>
            </a:r>
            <a:r>
              <a:rPr lang="en-US" altLang="en-US" sz="4400" b="1">
                <a:solidFill>
                  <a:srgbClr val="1008B8"/>
                </a:solidFill>
                <a:latin typeface="Aharoni" pitchFamily="2" charset="-79"/>
                <a:cs typeface="Aharoni" pitchFamily="2" charset="-79"/>
              </a:rPr>
              <a:t>, 2014</a:t>
            </a:r>
            <a:endParaRPr lang="en-US" altLang="en-US" sz="3600" b="1">
              <a:solidFill>
                <a:srgbClr val="1008B8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5BA53-6414-4EF6-AEE1-D1859DFA625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Fiseha\Desktop\mmmm.jpg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915400" cy="3505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5410200" y="2362200"/>
            <a:ext cx="3243263" cy="338138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bg1"/>
                </a:solidFill>
                <a:cs typeface="Arial" pitchFamily="34" charset="0"/>
              </a:rPr>
              <a:t>Warehouse at </a:t>
            </a:r>
            <a:r>
              <a:rPr lang="en-US" sz="1600" b="1" dirty="0" err="1">
                <a:solidFill>
                  <a:schemeClr val="bg1"/>
                </a:solidFill>
                <a:cs typeface="Arial" pitchFamily="34" charset="0"/>
              </a:rPr>
              <a:t>Bahir</a:t>
            </a:r>
            <a:r>
              <a:rPr lang="en-US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cs typeface="Arial" pitchFamily="34" charset="0"/>
              </a:rPr>
              <a:t>dar</a:t>
            </a:r>
            <a:r>
              <a:rPr lang="en-US" sz="1600" b="1" dirty="0">
                <a:solidFill>
                  <a:schemeClr val="bg1"/>
                </a:solidFill>
                <a:cs typeface="Arial" pitchFamily="34" charset="0"/>
              </a:rPr>
              <a:t> Branch</a:t>
            </a: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304800" y="685800"/>
            <a:ext cx="609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Warehouse at Center and regions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52400" y="4724400"/>
            <a:ext cx="89916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17</a:t>
            </a:r>
            <a:r>
              <a:rPr lang="en-US" b="1" dirty="0">
                <a:solidFill>
                  <a:srgbClr val="002060"/>
                </a:solidFill>
                <a:cs typeface="Arial" pitchFamily="34" charset="0"/>
              </a:rPr>
              <a:t> Modern warehouses  are under construction </a:t>
            </a:r>
            <a:r>
              <a:rPr lang="en-US" sz="3200" b="1" dirty="0">
                <a:solidFill>
                  <a:srgbClr val="FF0000"/>
                </a:solidFill>
                <a:latin typeface="Calibri"/>
                <a:cs typeface="Arial" pitchFamily="34" charset="0"/>
              </a:rPr>
              <a:t>→ </a:t>
            </a:r>
            <a:r>
              <a:rPr lang="en-US" sz="2000" b="1" dirty="0">
                <a:cs typeface="Arial" pitchFamily="34" charset="0"/>
              </a:rPr>
              <a:t>this will increase the storage capacity from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46,000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Arial" pitchFamily="34" charset="0"/>
              </a:rPr>
              <a:t>M</a:t>
            </a:r>
            <a:r>
              <a:rPr lang="en-US" sz="2800" b="1" baseline="30000" dirty="0">
                <a:solidFill>
                  <a:srgbClr val="FF0000"/>
                </a:solidFill>
                <a:latin typeface="Times New Roman"/>
                <a:cs typeface="Arial" pitchFamily="34" charset="0"/>
              </a:rPr>
              <a:t>3</a:t>
            </a:r>
            <a:r>
              <a:rPr lang="en-US" sz="2800" b="1" baseline="30000" dirty="0">
                <a:latin typeface="Times New Roman"/>
                <a:cs typeface="Arial" pitchFamily="34" charset="0"/>
              </a:rPr>
              <a:t>  </a:t>
            </a:r>
            <a:r>
              <a:rPr lang="en-US" sz="2800" b="1" dirty="0">
                <a:latin typeface="Times New Roman"/>
                <a:cs typeface="Arial" pitchFamily="34" charset="0"/>
              </a:rPr>
              <a:t>to </a:t>
            </a:r>
            <a:r>
              <a:rPr lang="en-US" sz="2800" b="1" dirty="0">
                <a:solidFill>
                  <a:srgbClr val="FF0000"/>
                </a:solidFill>
                <a:cs typeface="Arial" pitchFamily="34" charset="0"/>
              </a:rPr>
              <a:t>580,000 M</a:t>
            </a:r>
            <a:r>
              <a:rPr lang="en-US" sz="2800" b="1" baseline="30000" dirty="0">
                <a:solidFill>
                  <a:srgbClr val="FF0000"/>
                </a:solidFill>
                <a:cs typeface="Arial" pitchFamily="34" charset="0"/>
              </a:rPr>
              <a:t>3</a:t>
            </a:r>
            <a:r>
              <a:rPr lang="en-US" sz="2800" b="1" dirty="0">
                <a:solidFill>
                  <a:srgbClr val="FF0000"/>
                </a:solidFill>
                <a:cs typeface="Arial" pitchFamily="34" charset="0"/>
              </a:rPr>
              <a:t>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Will increase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Access to medicines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E5EB3B-2701-4580-85A3-A9E1D5F167E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915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5486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6146800" y="4008438"/>
            <a:ext cx="2770188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algn="just" eaLnBrk="0" hangingPunct="0"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17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 cold warehouses of</a:t>
            </a:r>
          </a:p>
          <a:p>
            <a:pPr algn="just" eaLnBrk="0" hangingPunct="0"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8000 M</a:t>
            </a:r>
            <a:r>
              <a:rPr lang="en-US" sz="2400" b="1" baseline="30000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3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capacity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304800" y="5715000"/>
            <a:ext cx="723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FF"/>
                </a:solidFill>
              </a:rPr>
              <a:t>Cold  warehouses are also constructed in all of the 17 hubs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5BA53-6414-4EF6-AEE1-D1859DFA625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ChangeArrowheads="1"/>
          </p:cNvSpPr>
          <p:nvPr/>
        </p:nvSpPr>
        <p:spPr bwMode="auto">
          <a:xfrm>
            <a:off x="3124200" y="2895600"/>
            <a:ext cx="525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bg1"/>
                </a:solidFill>
              </a:rPr>
              <a:t>21</a:t>
            </a:r>
            <a:r>
              <a:rPr lang="en-US" altLang="en-US" sz="1600" b="1">
                <a:solidFill>
                  <a:schemeClr val="bg1"/>
                </a:solidFill>
              </a:rPr>
              <a:t> vehicles in 2000 E.C </a:t>
            </a:r>
            <a:r>
              <a:rPr lang="en-US" altLang="en-US" b="1">
                <a:solidFill>
                  <a:schemeClr val="bg1"/>
                </a:solidFill>
              </a:rPr>
              <a:t>171</a:t>
            </a:r>
            <a:r>
              <a:rPr lang="en-US" altLang="en-US" sz="1600" b="1">
                <a:solidFill>
                  <a:schemeClr val="bg1"/>
                </a:solidFill>
              </a:rPr>
              <a:t> at the end of 2006 E.C</a:t>
            </a:r>
          </a:p>
        </p:txBody>
      </p:sp>
      <p:pic>
        <p:nvPicPr>
          <p:cNvPr id="25603" name="Picture 2" descr="tru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57200"/>
            <a:ext cx="4876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52400" y="457200"/>
            <a:ext cx="3429000" cy="7699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en-US" sz="4400" b="1" dirty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Distribution</a:t>
            </a:r>
            <a:endParaRPr lang="en-US" sz="3600" b="1" dirty="0">
              <a:solidFill>
                <a:srgbClr val="0000FF"/>
              </a:solidFill>
              <a:latin typeface="+mn-lt"/>
              <a:cs typeface="Aharoni" pitchFamily="2" charset="-79"/>
            </a:endParaRPr>
          </a:p>
        </p:txBody>
      </p:sp>
      <p:pic>
        <p:nvPicPr>
          <p:cNvPr id="25605" name="Picture 3" descr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352800"/>
            <a:ext cx="4953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228600" y="1295400"/>
            <a:ext cx="34290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 eaLnBrk="0" hangingPunct="0">
              <a:buFont typeface="Wingdings" pitchFamily="2" charset="2"/>
              <a:buChar char="Ø"/>
              <a:defRPr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231775" indent="-231775" eaLnBrk="0" hangingPunct="0">
              <a:buFont typeface="Wingdings" pitchFamily="2" charset="2"/>
              <a:buChar char="Ø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More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than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160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vehicles with different capacity were procured and deployed</a:t>
            </a:r>
          </a:p>
          <a:p>
            <a:pPr marL="119063" indent="-119063" eaLnBrk="0" hangingPunct="0">
              <a:defRPr/>
            </a:pPr>
            <a:endParaRPr lang="en-US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7" name="Rectangle 6"/>
          <p:cNvSpPr>
            <a:spLocks noChangeArrowheads="1"/>
          </p:cNvSpPr>
          <p:nvPr/>
        </p:nvSpPr>
        <p:spPr bwMode="auto">
          <a:xfrm>
            <a:off x="304800" y="4648200"/>
            <a:ext cx="3276600" cy="120015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FF"/>
                </a:solidFill>
              </a:rPr>
              <a:t>Note: </a:t>
            </a:r>
            <a:r>
              <a:rPr lang="en-US" altLang="en-US"/>
              <a:t>The Ministry is working to further strengthen the storage and distribution capacity of the Agency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5BA53-6414-4EF6-AEE1-D1859DFA625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763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81000" y="-323850"/>
            <a:ext cx="90678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eaLnBrk="0" hangingPunct="0">
              <a:defRPr/>
            </a:pPr>
            <a:endParaRPr lang="en-US" sz="2400" b="1" dirty="0">
              <a:solidFill>
                <a:srgbClr val="FF0000"/>
              </a:solidFill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en-US" sz="2400" b="1" dirty="0">
              <a:solidFill>
                <a:srgbClr val="FF0000"/>
              </a:solidFill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341313" indent="-287338" eaLnBrk="0" hangingPunct="0">
              <a:buFont typeface="Wingdings" pitchFamily="2" charset="2"/>
              <a:buChar char="ü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17 Refrigerated trucks </a:t>
            </a:r>
            <a:r>
              <a:rPr lang="en-US" sz="2400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were procured and deployed to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strengthen EPI logistics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pharmaceuticals requiring cold chain.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Rectangle 8"/>
          <p:cNvSpPr>
            <a:spLocks noChangeArrowheads="1"/>
          </p:cNvSpPr>
          <p:nvPr/>
        </p:nvSpPr>
        <p:spPr bwMode="auto">
          <a:xfrm>
            <a:off x="381000" y="5105400"/>
            <a:ext cx="8534400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3088" indent="-5730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Annual distribution capacity reached 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10.5 Billion 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Birr by the End of 2006 EBY (2013/2014G.C),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Plan for 2007 EBY is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12.2 Billion Birr 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(≈ 600 Million USD) → more than 17% fold when compared to 2000 BY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5BA53-6414-4EF6-AEE1-D1859DFA625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 bwMode="auto">
          <a:xfrm>
            <a:off x="2438400" y="1371600"/>
            <a:ext cx="6705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n-US" altLang="en-US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en-US" altLang="en-US" sz="2400" smtClean="0"/>
          </a:p>
          <a:p>
            <a:pPr>
              <a:buFont typeface="Wingdings" pitchFamily="2" charset="2"/>
              <a:buChar char="ü"/>
            </a:pPr>
            <a:endParaRPr lang="en-US" altLang="en-US" sz="280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533400"/>
            <a:ext cx="8229600" cy="4572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00FF"/>
                </a:solidFill>
                <a:latin typeface="Aharoni" pitchFamily="2" charset="-79"/>
                <a:ea typeface="+mj-ea"/>
                <a:cs typeface="Aharoni" pitchFamily="2" charset="-79"/>
              </a:rPr>
              <a:t>Challenges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1447800"/>
            <a:ext cx="8763000" cy="37338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en-US" sz="2800" b="1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Poor demand forecasting and inventory management and logistics data from end users and other levels of the supply chain.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Information linkage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Delay in procurement process (some times)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Limited suppler pool for some products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Limited local capacity to manufacture essential medicines </a:t>
            </a:r>
            <a:r>
              <a:rPr lang="en-US" sz="2400" dirty="0">
                <a:latin typeface="Calibri"/>
                <a:cs typeface="Times New Roman" pitchFamily="18" charset="0"/>
              </a:rPr>
              <a:t>→ dependency in global market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Price fluctuation in international market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b="1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b="1" dirty="0"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b="1" dirty="0"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800" b="1" dirty="0"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b="1" dirty="0"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 2" pitchFamily="18" charset="2"/>
              <a:buNone/>
              <a:defRPr/>
            </a:pPr>
            <a:endParaRPr lang="en-US" sz="2800" b="1" dirty="0"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>
              <a:latin typeface="+mn-lt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5BA53-6414-4EF6-AEE1-D1859DFA625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4572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sz="3600" b="1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Way Forward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3505200"/>
          </a:xfrm>
        </p:spPr>
        <p:txBody>
          <a:bodyPr>
            <a:normAutofit/>
          </a:bodyPr>
          <a:lstStyle/>
          <a:p>
            <a:pPr marL="515938" indent="-457200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 will strengthen quantification and inventory management at all levels &amp; procurement efficiency at national level</a:t>
            </a:r>
          </a:p>
          <a:p>
            <a:pPr marL="515938" indent="-515938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 need to strengthen Logistics Management Information System: towards having one and efficient system of information management</a:t>
            </a:r>
            <a:endParaRPr lang="en-US" sz="2400" dirty="0" smtClean="0">
              <a:cs typeface="Times New Roman" pitchFamily="18" charset="0"/>
            </a:endParaRPr>
          </a:p>
          <a:p>
            <a:pPr marL="515938" indent="-457200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We will build strategic partnership with potential suppliers and strengthen local pharmaceutical manufacturing capacity</a:t>
            </a:r>
          </a:p>
          <a:p>
            <a:pPr marL="515938" indent="-457200">
              <a:lnSpc>
                <a:spcPct val="90000"/>
              </a:lnSpc>
              <a:buFont typeface="Wingdings" pitchFamily="2" charset="2"/>
              <a:buChar char="ü"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5938" indent="-457200">
              <a:lnSpc>
                <a:spcPct val="90000"/>
              </a:lnSpc>
              <a:buFont typeface="Arial" charset="0"/>
              <a:buNone/>
              <a:defRPr/>
            </a:pPr>
            <a:endParaRPr lang="en-US" sz="38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ct val="90000"/>
              </a:lnSpc>
              <a:defRPr/>
            </a:pPr>
            <a:endParaRPr lang="en-US" sz="29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buFont typeface="Arial" charset="0"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5BA53-6414-4EF6-AEE1-D1859DFA625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133600" y="2514600"/>
            <a:ext cx="5029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575"/>
              </a:spcBef>
            </a:pPr>
            <a:r>
              <a:rPr lang="en-US" altLang="en-US" sz="6000" b="1">
                <a:solidFill>
                  <a:srgbClr val="0000FF"/>
                </a:solidFill>
                <a:latin typeface="Estrangelo Edessa" pitchFamily="66" charset="0"/>
                <a:ea typeface="FangSong" pitchFamily="49" charset="-122"/>
                <a:cs typeface="Estrangelo Edessa" pitchFamily="66" charset="0"/>
              </a:rPr>
              <a:t>Thank</a:t>
            </a:r>
            <a:r>
              <a:rPr lang="en-US" altLang="en-US" sz="6000" b="1" i="1">
                <a:solidFill>
                  <a:srgbClr val="0000FF"/>
                </a:solidFill>
                <a:latin typeface="Estrangelo Edessa" pitchFamily="66" charset="0"/>
                <a:ea typeface="FangSong" pitchFamily="49" charset="-122"/>
                <a:cs typeface="Estrangelo Edessa" pitchFamily="66" charset="0"/>
              </a:rPr>
              <a:t> </a:t>
            </a:r>
            <a:r>
              <a:rPr lang="en-US" altLang="en-US" sz="6000" b="1">
                <a:solidFill>
                  <a:srgbClr val="0000FF"/>
                </a:solidFill>
                <a:latin typeface="Estrangelo Edessa" pitchFamily="66" charset="0"/>
                <a:ea typeface="FangSong" pitchFamily="49" charset="-122"/>
                <a:cs typeface="Estrangelo Edessa" pitchFamily="66" charset="0"/>
              </a:rPr>
              <a:t>You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5BA53-6414-4EF6-AEE1-D1859DFA625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2400" y="1676400"/>
            <a:ext cx="8991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3200" dirty="0">
                <a:latin typeface="+mn-lt"/>
                <a:cs typeface="Arial" pitchFamily="34" charset="0"/>
              </a:rPr>
              <a:t>  </a:t>
            </a:r>
            <a:endParaRPr lang="en-US" sz="2400" b="1" dirty="0">
              <a:latin typeface="+mn-lt"/>
              <a:cs typeface="Arial" pitchFamily="34" charset="0"/>
            </a:endParaRPr>
          </a:p>
          <a:p>
            <a:pPr marL="457200" indent="-457200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Background</a:t>
            </a:r>
          </a:p>
          <a:p>
            <a:pPr marL="457200" indent="-457200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Updates on National procurement &amp; Supply management</a:t>
            </a:r>
          </a:p>
          <a:p>
            <a:pPr marL="457200" indent="-457200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Priority Areas</a:t>
            </a:r>
          </a:p>
          <a:p>
            <a:pPr marL="457200" indent="-457200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Ways forward</a:t>
            </a:r>
          </a:p>
        </p:txBody>
      </p:sp>
      <p:sp>
        <p:nvSpPr>
          <p:cNvPr id="15363" name="Title 1"/>
          <p:cNvSpPr txBox="1">
            <a:spLocks/>
          </p:cNvSpPr>
          <p:nvPr/>
        </p:nvSpPr>
        <p:spPr bwMode="auto">
          <a:xfrm>
            <a:off x="152400" y="838200"/>
            <a:ext cx="807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0000FF"/>
                </a:solidFill>
                <a:latin typeface="Aharoni" pitchFamily="2" charset="-79"/>
                <a:ea typeface="BatangChe" pitchFamily="49" charset="-127"/>
                <a:cs typeface="Aharoni" pitchFamily="2" charset="-79"/>
              </a:rPr>
              <a:t>Presentation outline</a:t>
            </a:r>
            <a:endParaRPr lang="en-US" altLang="en-US" sz="3600">
              <a:solidFill>
                <a:srgbClr val="0000FF"/>
              </a:solidFill>
              <a:latin typeface="Aharoni" pitchFamily="2" charset="-79"/>
              <a:ea typeface="BatangChe" pitchFamily="49" charset="-127"/>
              <a:cs typeface="Aharoni" pitchFamily="2" charset="-79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5BA53-6414-4EF6-AEE1-D1859DFA625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 bwMode="auto">
          <a:xfrm>
            <a:off x="285750" y="76200"/>
            <a:ext cx="8389938" cy="811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mtClean="0"/>
              <a:t> </a:t>
            </a:r>
            <a:r>
              <a:rPr lang="en-US" altLang="en-US" b="1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Country Background</a:t>
            </a:r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4114800" y="1066800"/>
            <a:ext cx="50292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9113" indent="-287338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Ethiopia is located in 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Eastern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part of Africa </a:t>
            </a:r>
          </a:p>
          <a:p>
            <a:pPr marL="519113" indent="-287338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Area: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1,104,300 square kilometers</a:t>
            </a:r>
          </a:p>
          <a:p>
            <a:pPr marL="519113" indent="-287338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Total Population: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 million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(CSA projection for 2014)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519113" indent="-287338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Average size of household: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4.6</a:t>
            </a:r>
          </a:p>
          <a:p>
            <a:pPr marL="519113" indent="-287338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Ethiopia is Decentralized country:</a:t>
            </a:r>
          </a:p>
          <a:p>
            <a:pPr marL="804863" lvl="1" indent="-285750"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Administrative regional states</a:t>
            </a:r>
          </a:p>
          <a:p>
            <a:pPr marL="804863" lvl="1" indent="-285750"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City Administrations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81000" y="5257800"/>
            <a:ext cx="822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Garamond" pitchFamily="18" charset="0"/>
              </a:rPr>
              <a:t>Annual Pharmaceutical procurement by  Public Supply chain </a:t>
            </a:r>
            <a:r>
              <a:rPr lang="en-US" altLang="en-US" sz="2400" b="1">
                <a:latin typeface="Calibri" pitchFamily="34" charset="0"/>
              </a:rPr>
              <a:t>→ </a:t>
            </a:r>
            <a:r>
              <a:rPr lang="en-US" altLang="en-US" sz="2400" b="1">
                <a:latin typeface="Garamond" pitchFamily="18" charset="0"/>
              </a:rPr>
              <a:t>PFSA  reached </a:t>
            </a:r>
            <a:r>
              <a:rPr lang="en-US" altLang="en-US" sz="2400" b="1">
                <a:latin typeface="Garamond" pitchFamily="18" charset="0"/>
                <a:sym typeface="Symbol" pitchFamily="18" charset="2"/>
              </a:rPr>
              <a:t></a:t>
            </a:r>
            <a:r>
              <a:rPr lang="en-US" altLang="en-US" sz="2400" b="1">
                <a:latin typeface="Garamond" pitchFamily="18" charset="0"/>
              </a:rPr>
              <a:t> 10 Billion Birr (</a:t>
            </a:r>
            <a:r>
              <a:rPr lang="en-US" altLang="en-US" sz="2400" b="1">
                <a:solidFill>
                  <a:srgbClr val="FF0000"/>
                </a:solidFill>
                <a:latin typeface="Garamond" pitchFamily="18" charset="0"/>
              </a:rPr>
              <a:t>500 Million USD </a:t>
            </a:r>
            <a:r>
              <a:rPr lang="en-US" altLang="en-US" sz="2400" b="1">
                <a:latin typeface="Garamond" pitchFamily="18" charset="0"/>
              </a:rPr>
              <a:t>)</a:t>
            </a:r>
            <a:endParaRPr lang="en-US" altLang="en-US" sz="2400" b="1">
              <a:solidFill>
                <a:srgbClr val="FF0000"/>
              </a:solidFill>
              <a:latin typeface="Garamond" pitchFamily="18" charset="0"/>
            </a:endParaRPr>
          </a:p>
        </p:txBody>
      </p:sp>
      <p:pic>
        <p:nvPicPr>
          <p:cNvPr id="16389" name="Picture 2" descr="http://www.countrywatch.com/imgs/vCountry/58_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4191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DE786E-5590-40A3-BC80-81FCD57FA58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381000" y="0"/>
            <a:ext cx="8229600" cy="639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…Background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 bwMode="auto">
          <a:xfrm>
            <a:off x="0" y="762000"/>
            <a:ext cx="8915400" cy="563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Efforts to strengthen the Supply chain management of Ethiopia begin with development of </a:t>
            </a:r>
            <a:r>
              <a:rPr lang="en-US" alt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Pharmaceuticals Logistics Master Plan (PLMP) in 2006.</a:t>
            </a:r>
          </a:p>
          <a:p>
            <a:pPr algn="just"/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PFSA was </a:t>
            </a:r>
            <a:r>
              <a:rPr lang="en-US" alt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established</a:t>
            </a: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by proclamation </a:t>
            </a: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alt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September 2007 </a:t>
            </a: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and mandated to “avail affordable and quality assured pharmaceuticals sustainably to all public health facilities and ensure their rational use”.</a:t>
            </a:r>
          </a:p>
          <a:p>
            <a:pPr algn="just"/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As per the </a:t>
            </a:r>
            <a:r>
              <a:rPr lang="en-US" alt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reform finalized in 2009</a:t>
            </a: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, the Pharmaceutical Supply and Service is considered as one of the </a:t>
            </a:r>
            <a:r>
              <a:rPr lang="en-US" alt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eight core processes </a:t>
            </a: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of Federal Ministry of Health of Ethiopia</a:t>
            </a:r>
          </a:p>
          <a:p>
            <a:pPr algn="just"/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Since its inception the Agency has followed the </a:t>
            </a:r>
            <a:r>
              <a:rPr lang="en-US" alt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Integrated Pharmaceutical Supply approach</a:t>
            </a: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 starting with rational selection, consumption based forecasting and pooled procurement and need-based 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distribution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5BA53-6414-4EF6-AEE1-D1859DFA625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304800"/>
            <a:ext cx="8763000" cy="5821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Char char="ü"/>
            </a:pPr>
            <a:endParaRPr lang="en-US" altLang="en-US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In the past years so many capacity building training and support were given to health facilities to enhance their inventory management and quantification efficiency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For medicines procured by </a:t>
            </a:r>
            <a:r>
              <a:rPr lang="en-US" alt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Revolving Drug Fund (RDF), 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the health facilities are placing their orders to the near by PFSA branch offices which were in turn aggregated at national level for pooled procurement.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en-US" alt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program items 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( ARVs, TB medicines, Anti-malarial and Family planning commodities), the quantification is done at National Level with the involvement of all stakeholders (FMOH, PFSA, RHB, health facilities and all development partners supporting respective programs)</a:t>
            </a:r>
          </a:p>
          <a:p>
            <a:pPr eaLnBrk="1" hangingPunct="1">
              <a:buFont typeface="Wingdings" pitchFamily="2" charset="2"/>
              <a:buChar char="ü"/>
            </a:pPr>
            <a:endParaRPr lang="en-US" alt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5BA53-6414-4EF6-AEE1-D1859DFA625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4953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57200" y="5105400"/>
            <a:ext cx="4724400" cy="3381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bg1"/>
                </a:solidFill>
                <a:latin typeface="+mn-lt"/>
                <a:ea typeface="SimHei" pitchFamily="49" charset="-122"/>
              </a:rPr>
              <a:t>There should be PFSA HUB within 160-300 Km radius</a:t>
            </a:r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5334000" y="609600"/>
            <a:ext cx="3581400" cy="495458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Note: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Beyond having a well organized central office the agency has regional presence through its currently functional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eleven branches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has been working towards having more branch offices </a:t>
            </a:r>
          </a:p>
          <a:p>
            <a:pPr marL="176213" indent="-176213">
              <a:buFont typeface="Wingdings" pitchFamily="2" charset="2"/>
              <a:buChar char="ü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i.e. construction of warehouses in order to realize access to all public health facilities within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160 - 300 km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radius.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5BA53-6414-4EF6-AEE1-D1859DFA625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3505200" y="1828800"/>
            <a:ext cx="50292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algn="r" eaLnBrk="1" hangingPunct="1"/>
            <a:r>
              <a:rPr lang="en-US" altLang="en-US" sz="4800" b="1">
                <a:solidFill>
                  <a:srgbClr val="1205BB"/>
                </a:solidFill>
                <a:latin typeface="Aharoni" pitchFamily="2" charset="-79"/>
                <a:cs typeface="Aharoni" pitchFamily="2" charset="-79"/>
              </a:rPr>
              <a:t> Pharmaceuticals Procurement</a:t>
            </a:r>
            <a:r>
              <a:rPr lang="en-US" altLang="en-US" sz="540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 </a:t>
            </a:r>
            <a:endParaRPr lang="en-US" altLang="en-US" sz="6600">
              <a:solidFill>
                <a:srgbClr val="0000FF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5BA53-6414-4EF6-AEE1-D1859DFA625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81000" y="304800"/>
            <a:ext cx="8763000" cy="58674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1400" dirty="0">
                <a:latin typeface="+mn-lt"/>
                <a:cs typeface="+mn-cs"/>
              </a:rPr>
              <a:t> </a:t>
            </a:r>
          </a:p>
          <a:p>
            <a:pPr marL="457200" indent="-45720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procurement Directorate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PFSA selects appropriate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procurement method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develop tender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document and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announce the tender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most cases ICB and Restricted tenders</a:t>
            </a:r>
          </a:p>
          <a:p>
            <a:pPr marL="515938" indent="-515938">
              <a:buFont typeface="Wingdings" pitchFamily="2" charset="2"/>
              <a:buChar char="ü"/>
              <a:defRPr/>
            </a:pPr>
            <a:r>
              <a:rPr lang="en-US" sz="2800" dirty="0"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We do procurement through different sources </a:t>
            </a:r>
            <a:r>
              <a:rPr lang="en-US" sz="2800" dirty="0"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including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GF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,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PBS/WB, MDG, Government fund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other development partners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fund </a:t>
            </a:r>
          </a:p>
          <a:p>
            <a:pPr marL="457200" indent="-457200">
              <a:lnSpc>
                <a:spcPct val="80000"/>
              </a:lnSpc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PFSA is also procuring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sophisticated medical </a:t>
            </a:r>
          </a:p>
          <a:p>
            <a:pPr marL="457200" indent="-457200">
              <a:lnSpc>
                <a:spcPct val="80000"/>
              </a:lnSpc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equipments like MRI, CT scan, Mammography </a:t>
            </a:r>
          </a:p>
          <a:p>
            <a:pPr marL="457200" indent="-457200">
              <a:lnSpc>
                <a:spcPct val="80000"/>
              </a:lnSpc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Machine …</a:t>
            </a:r>
          </a:p>
          <a:p>
            <a:pPr marL="457200" indent="-45720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en-US" sz="3200" dirty="0">
              <a:latin typeface="+mn-lt"/>
              <a:cs typeface="+mn-cs"/>
            </a:endParaRPr>
          </a:p>
          <a:p>
            <a:pPr marL="457200" indent="-45720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en-US" sz="3200" dirty="0">
              <a:latin typeface="+mn-lt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1D5F8-D554-4187-ADC0-615A4B09D1A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Bringing different procurement processes to one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In Ethiopia development partners are preferring the government procurement process due to</a:t>
            </a:r>
          </a:p>
          <a:p>
            <a:pPr lvl="1"/>
            <a:r>
              <a:rPr lang="en-US" altLang="en-US" smtClean="0"/>
              <a:t> </a:t>
            </a:r>
            <a:r>
              <a:rPr lang="en-US" altLang="en-US" smtClean="0">
                <a:solidFill>
                  <a:srgbClr val="FF0000"/>
                </a:solidFill>
              </a:rPr>
              <a:t>Establishment </a:t>
            </a:r>
            <a:r>
              <a:rPr lang="en-US" altLang="en-US" smtClean="0"/>
              <a:t>of the Pharmaceutical Fund Agency(PFSA)</a:t>
            </a:r>
          </a:p>
          <a:p>
            <a:pPr lvl="1"/>
            <a:r>
              <a:rPr lang="en-US" altLang="en-US" smtClean="0"/>
              <a:t> Strengthened </a:t>
            </a:r>
            <a:r>
              <a:rPr lang="en-US" altLang="en-US" smtClean="0">
                <a:solidFill>
                  <a:srgbClr val="FF0000"/>
                </a:solidFill>
              </a:rPr>
              <a:t>transparency,  accountability and quality control of PFSA</a:t>
            </a:r>
          </a:p>
          <a:p>
            <a:pPr lvl="2"/>
            <a:r>
              <a:rPr lang="en-US" altLang="en-US" smtClean="0"/>
              <a:t>Web site, Audit, FMHACA, IPLS , APTS</a:t>
            </a:r>
          </a:p>
          <a:p>
            <a:pPr lvl="1"/>
            <a:r>
              <a:rPr lang="en-US" altLang="en-US" smtClean="0"/>
              <a:t> </a:t>
            </a:r>
            <a:r>
              <a:rPr lang="en-US" altLang="en-US" smtClean="0">
                <a:solidFill>
                  <a:srgbClr val="FF0000"/>
                </a:solidFill>
              </a:rPr>
              <a:t>Candid dialogue </a:t>
            </a:r>
            <a:r>
              <a:rPr lang="en-US" altLang="en-US" smtClean="0"/>
              <a:t>between MOH and Partners</a:t>
            </a:r>
          </a:p>
          <a:p>
            <a:pPr lvl="2"/>
            <a:r>
              <a:rPr lang="en-US" altLang="en-US" smtClean="0"/>
              <a:t>JFA, Governance structure</a:t>
            </a:r>
          </a:p>
          <a:p>
            <a:pPr lvl="1"/>
            <a:endParaRPr lang="en-US" alt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5BA53-6414-4EF6-AEE1-D1859DFA625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4621</TotalTime>
  <Words>730</Words>
  <Application>Microsoft Office PowerPoint</Application>
  <PresentationFormat>On-screen Show (4:3)</PresentationFormat>
  <Paragraphs>111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Calibri</vt:lpstr>
      <vt:lpstr>Aharoni</vt:lpstr>
      <vt:lpstr>Times New Roman</vt:lpstr>
      <vt:lpstr>Wingdings 2</vt:lpstr>
      <vt:lpstr>Wingdings</vt:lpstr>
      <vt:lpstr>BatangChe</vt:lpstr>
      <vt:lpstr>Garamond</vt:lpstr>
      <vt:lpstr>Symbol</vt:lpstr>
      <vt:lpstr>SimHei</vt:lpstr>
      <vt:lpstr>Estrangelo Edessa</vt:lpstr>
      <vt:lpstr>FangSong</vt:lpstr>
      <vt:lpstr>Default Design</vt:lpstr>
      <vt:lpstr>PowerPoint Presentation</vt:lpstr>
      <vt:lpstr>PowerPoint Presentation</vt:lpstr>
      <vt:lpstr> Country Background</vt:lpstr>
      <vt:lpstr>…Background</vt:lpstr>
      <vt:lpstr>PowerPoint Presentation</vt:lpstr>
      <vt:lpstr>PowerPoint Presentation</vt:lpstr>
      <vt:lpstr>PowerPoint Presentation</vt:lpstr>
      <vt:lpstr>PowerPoint Presentation</vt:lpstr>
      <vt:lpstr>Bringing different procurement processes to 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Way Forward</vt:lpstr>
      <vt:lpstr>PowerPoint Presentation</vt:lpstr>
    </vt:vector>
  </TitlesOfParts>
  <Company>MSH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Su</dc:title>
  <dc:creator>Yeayene</dc:creator>
  <cp:lastModifiedBy>SAEAPKH001 Svc Acct Cambodia</cp:lastModifiedBy>
  <cp:revision>855</cp:revision>
  <dcterms:created xsi:type="dcterms:W3CDTF">2010-05-03T06:35:54Z</dcterms:created>
  <dcterms:modified xsi:type="dcterms:W3CDTF">2014-12-02T17:08:04Z</dcterms:modified>
</cp:coreProperties>
</file>