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9022-B751-4741-9DDE-9082246BC149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5DFA-2117-45DE-814A-79ACC3D6AE4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37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CE66-9884-4277-B4C6-812061553E52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42D4-0345-42D1-A8DD-CBFCB059F22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68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282E-0E58-4C19-A954-8150DCFE8E73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7EBB-F2F4-44F4-AA14-29642A2ED81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361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EC73-7B6C-4A4E-9368-D9A1ECA251E1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16CC-3FA1-4835-B192-3964D797C72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26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D31C-2664-46AF-9349-1E5649991029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3E48-BFC3-4F3E-8331-C0096D5CF67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69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C8AC-2143-4887-992B-3CA983500574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1BCC-B41C-435A-A024-D76C91061C3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407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005E-CB69-4BB1-8A22-CF5022F6B663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CEA8-DEF0-467C-9604-92FB10135E0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52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B047-B62B-429E-8EDA-C3B43C75A1CA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3B1D-323B-4991-9885-8116B35AD5C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435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83A88-979E-4755-901B-A3958D47C420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C12C-7015-4764-A8B7-DE64FDA3FDF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273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fr-F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D08D-4DDC-4ECB-865A-4C0BAEDBC9C3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EF64-9DBB-4A10-A209-D00FFD31794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99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fr-F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C0E5-7B20-49CE-8E07-0925783EBBA4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8658-A63A-43C9-95E4-38309949F9A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46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</a:t>
            </a:r>
            <a:endParaRPr lang="fr-FR" altLang="pt-PT" smtClean="0"/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  <a:endParaRPr lang="fr-FR" altLang="pt-PT" smtClean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5A943-0C3A-457A-ACBA-416564DCBDE7}" type="datetimeFigureOut">
              <a:rPr lang="fr-FR"/>
              <a:pPr>
                <a:defRPr/>
              </a:pPr>
              <a:t>04/12/2014</a:t>
            </a:fld>
            <a:endParaRPr lang="fr-FR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BF957B-0AE8-499E-A102-B816E322060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388" y="404813"/>
            <a:ext cx="8569325" cy="162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fr-FR" b="1" dirty="0" smtClean="0"/>
              <a:t>CINQUIEME REUNIO DE L’EQUIPE SANTE PAYS DE IHP+</a:t>
            </a:r>
            <a:br>
              <a:rPr lang="fr-FR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3" y="2133600"/>
            <a:ext cx="8208962" cy="3505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>SESSION 7c) Gestion des Achats et de STCK en Guinée-Bissau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> Situation actuel, priorités, possible rôles pour IHP+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313"/>
          </a:xfrm>
        </p:spPr>
        <p:txBody>
          <a:bodyPr/>
          <a:lstStyle/>
          <a:p>
            <a:pPr eaLnBrk="1" hangingPunct="1"/>
            <a:r>
              <a:rPr lang="fr-FR" altLang="pt-PT" sz="3200" b="1" smtClean="0"/>
              <a:t>ETAT DES LIEUX DE LA CHAINE D’APPRO &amp; ET DE</a:t>
            </a:r>
            <a:br>
              <a:rPr lang="fr-FR" altLang="pt-PT" sz="3200" b="1" smtClean="0"/>
            </a:br>
            <a:r>
              <a:rPr lang="fr-FR" altLang="pt-PT" sz="3200" b="1" smtClean="0"/>
              <a:t>DISTRIBUTION DES PROD. PHARMACEUTIQUES ET  NON PHARMACEUTIQUES</a:t>
            </a:r>
            <a:endParaRPr lang="fr-FR" altLang="pt-PT" sz="3200" smtClean="0"/>
          </a:p>
        </p:txBody>
      </p:sp>
      <p:sp>
        <p:nvSpPr>
          <p:cNvPr id="307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pt-PT" sz="2000" smtClean="0"/>
              <a:t>La chaine d’approvisionnement et de distribution du médicament présente quatre grands axes d’interventions stratégiques :</a:t>
            </a:r>
          </a:p>
          <a:p>
            <a:pPr eaLnBrk="1" hangingPunct="1">
              <a:buFont typeface="Arial" pitchFamily="34" charset="0"/>
              <a:buNone/>
            </a:pPr>
            <a:r>
              <a:rPr lang="fr-FR" altLang="pt-PT" sz="2000" smtClean="0"/>
              <a:t> </a:t>
            </a:r>
            <a:r>
              <a:rPr lang="fr-FR" altLang="pt-PT" sz="2000" b="1" smtClean="0"/>
              <a:t>► L’institutionnel </a:t>
            </a:r>
            <a:r>
              <a:rPr lang="fr-FR" altLang="pt-PT" sz="2000" smtClean="0"/>
              <a:t>avec la Direction de la Pharmacie, des Laboratoires et du Médicament (DIFARLM), le département de l’Inspection pharmaceutique dans l’Inspection Générale du MS et le laboratoire national de santé publique ;</a:t>
            </a:r>
          </a:p>
          <a:p>
            <a:pPr eaLnBrk="1" hangingPunct="1">
              <a:buFont typeface="Arial" pitchFamily="34" charset="0"/>
              <a:buNone/>
            </a:pPr>
            <a:r>
              <a:rPr lang="fr-FR" altLang="pt-PT" sz="2000" b="1" smtClean="0"/>
              <a:t>►</a:t>
            </a:r>
            <a:r>
              <a:rPr lang="fr-FR" altLang="pt-PT" b="1" smtClean="0"/>
              <a:t> </a:t>
            </a:r>
            <a:r>
              <a:rPr lang="fr-FR" altLang="pt-PT" sz="2000" b="1" smtClean="0"/>
              <a:t>L’opérationnel du circuit des médicaments</a:t>
            </a:r>
            <a:r>
              <a:rPr lang="fr-FR" altLang="pt-PT" sz="2000" smtClean="0"/>
              <a:t> avec l’ensemble de la chaîne pharmaceutique, CECOME central – CECOME régionales – formations sanitaires (hôpitaux, centres de santé, postes de santé) pour le secteur public ;</a:t>
            </a:r>
          </a:p>
          <a:p>
            <a:pPr eaLnBrk="1" hangingPunct="1">
              <a:buFont typeface="Arial" pitchFamily="34" charset="0"/>
              <a:buNone/>
            </a:pPr>
            <a:endParaRPr lang="fr-FR" altLang="pt-PT" sz="2000" b="1" smtClean="0"/>
          </a:p>
          <a:p>
            <a:pPr eaLnBrk="1" hangingPunct="1">
              <a:buFont typeface="Arial" pitchFamily="34" charset="0"/>
              <a:buNone/>
            </a:pPr>
            <a:r>
              <a:rPr lang="fr-FR" altLang="pt-PT" sz="2000" b="1" smtClean="0"/>
              <a:t>► Le financier : </a:t>
            </a:r>
            <a:r>
              <a:rPr lang="fr-FR" altLang="pt-PT" sz="2000" smtClean="0"/>
              <a:t>le système de recouvrement des couts 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1557338"/>
          </a:xfrm>
        </p:spPr>
        <p:txBody>
          <a:bodyPr/>
          <a:lstStyle/>
          <a:p>
            <a:pPr eaLnBrk="1" hangingPunct="1"/>
            <a:r>
              <a:rPr lang="fr-FR" altLang="pt-PT" sz="3200" b="1" smtClean="0"/>
              <a:t>ETAT DES LIEUX DE LA CHAINE D’APPRO &amp; ET DE</a:t>
            </a:r>
            <a:br>
              <a:rPr lang="fr-FR" altLang="pt-PT" sz="3200" b="1" smtClean="0"/>
            </a:br>
            <a:r>
              <a:rPr lang="fr-FR" altLang="pt-PT" sz="3200" b="1" smtClean="0"/>
              <a:t>DISTRIBUTION DES PROD. PHARMACEUTIQUES ET  NON PHARMACEUTIQUES</a:t>
            </a:r>
            <a:endParaRPr lang="fr-FR" altLang="pt-PT" sz="3200" smtClean="0"/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323850" y="1528763"/>
            <a:ext cx="8507413" cy="48529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Absence d’un système d’achat centralisé 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Processus de planification des achats inadéquat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Faiblesse dans le système de contrôle de qualité des médicaments avec les risques d’acquisition des médicaments de bas qualité;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Conditions de stockage inadéquates à tous les niveaux: Central, Régional et Local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Mauvaise gestion du stock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Faiblesse dans le système de distribution </a:t>
            </a:r>
          </a:p>
          <a:p>
            <a:pPr eaLnBrk="1" hangingPunct="1">
              <a:buFontTx/>
              <a:buChar char="•"/>
            </a:pPr>
            <a:r>
              <a:rPr lang="fr-FR" altLang="en-US" sz="2800" smtClean="0">
                <a:latin typeface="Myriad Pro"/>
                <a:ea typeface="MS PGothic" pitchFamily="34" charset="-128"/>
              </a:rPr>
              <a:t>Suivi des actifs insuffisant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b="1" smtClean="0">
                <a:latin typeface="Myriad Pro"/>
                <a:ea typeface="MS PGothic" pitchFamily="34" charset="-128"/>
              </a:rPr>
              <a:t>Problèmes récurrents (suit.)</a:t>
            </a:r>
            <a:endParaRPr lang="fr-FR" altLang="pt-PT" smtClean="0"/>
          </a:p>
        </p:txBody>
      </p:sp>
      <p:sp>
        <p:nvSpPr>
          <p:cNvPr id="512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Manque de coordination des activités de GAS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Dépendance  vis-à-vis des consultants expatries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Opinions et expectatives  différents sur le rôle  el la fonction de la Central d’achat des médicaments essentielles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Manque de procédures et outils formels (Procédures à suivre, bonne pratique de distributions, système informatique inadéquate etc.)</a:t>
            </a:r>
          </a:p>
          <a:p>
            <a:pPr eaLnBrk="1" hangingPunct="1">
              <a:lnSpc>
                <a:spcPct val="90000"/>
              </a:lnSpc>
            </a:pPr>
            <a:endParaRPr lang="fr-FR" altLang="en-US" smtClean="0">
              <a:latin typeface="Myriad Pro"/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fr-FR" altLang="en-US" smtClean="0">
              <a:latin typeface="Myriad Pro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b="1" smtClean="0">
                <a:latin typeface="Myriad Pro"/>
                <a:ea typeface="MS PGothic" pitchFamily="34" charset="-128"/>
              </a:rPr>
              <a:t>Problèmes récurrents (suit.)</a:t>
            </a:r>
            <a:endParaRPr lang="fr-FR" altLang="pt-PT" smtClean="0"/>
          </a:p>
        </p:txBody>
      </p:sp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La communication est très limite entre le niveau central et périphérique;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mtClean="0">
                <a:latin typeface="Myriad Pro"/>
                <a:ea typeface="MS PGothic" pitchFamily="34" charset="-128"/>
              </a:rPr>
              <a:t>Faible gestion de l’information sur les patients et l’inventaire (conséquence-rupture ou sur stockage des médicaments)</a:t>
            </a:r>
          </a:p>
          <a:p>
            <a:pPr eaLnBrk="1" hangingPunct="1"/>
            <a:endParaRPr lang="fr-FR" altLang="pt-PT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pt-PT" altLang="pt-PT" smtClean="0"/>
              <a:t>INTERVENTIONS DES PTF</a:t>
            </a:r>
            <a:endParaRPr lang="fr-FR" altLang="pt-PT" smtClean="0"/>
          </a:p>
        </p:txBody>
      </p:sp>
      <p:sp>
        <p:nvSpPr>
          <p:cNvPr id="7171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pt-PT" sz="2800" smtClean="0"/>
              <a:t>La</a:t>
            </a:r>
            <a:r>
              <a:rPr lang="pt-PT" altLang="pt-PT" sz="2800" smtClean="0"/>
              <a:t> </a:t>
            </a:r>
            <a:r>
              <a:rPr lang="fr-FR" altLang="pt-PT" sz="2800" smtClean="0"/>
              <a:t>Banque</a:t>
            </a:r>
            <a:r>
              <a:rPr lang="pt-PT" altLang="pt-PT" sz="2800" smtClean="0"/>
              <a:t> </a:t>
            </a:r>
            <a:r>
              <a:rPr lang="fr-FR" altLang="pt-PT" sz="2800" smtClean="0"/>
              <a:t>Mondiale a financé l’étude de la chaine d’approvisionnement</a:t>
            </a:r>
          </a:p>
          <a:p>
            <a:r>
              <a:rPr lang="fr-FR" altLang="pt-PT" sz="2800" smtClean="0"/>
              <a:t>L’OMS a donné l’appui technique et financier  dans l’élaboration et l’adoption de la Politique </a:t>
            </a:r>
            <a:r>
              <a:rPr lang="en-US" altLang="pt-PT" sz="2800" smtClean="0"/>
              <a:t>National de medicaments, </a:t>
            </a:r>
            <a:r>
              <a:rPr lang="fr-FR" altLang="pt-PT" sz="2800" smtClean="0"/>
              <a:t>la loi sur les médicaments, la mise à jour de la liste de médicaments essentiels </a:t>
            </a:r>
          </a:p>
          <a:p>
            <a:pPr eaLnBrk="1" hangingPunct="1"/>
            <a:r>
              <a:rPr lang="en-US" altLang="pt-PT" sz="2800" smtClean="0"/>
              <a:t>Le MISAP a </a:t>
            </a:r>
            <a:r>
              <a:rPr lang="fr-FR" altLang="pt-PT" sz="2800" smtClean="0"/>
              <a:t>créé la DIFARLM – registre </a:t>
            </a:r>
            <a:r>
              <a:rPr lang="en-US" altLang="pt-PT" sz="2800" smtClean="0"/>
              <a:t>et </a:t>
            </a:r>
            <a:r>
              <a:rPr lang="fr-FR" altLang="pt-PT" sz="2800" smtClean="0"/>
              <a:t>pharmacovigilance </a:t>
            </a:r>
          </a:p>
          <a:p>
            <a:pPr eaLnBrk="1" hangingPunct="1"/>
            <a:endParaRPr lang="fr-FR" altLang="pt-PT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PT" altLang="pt-PT" smtClean="0"/>
              <a:t>INTERVENTIONS DES PTF</a:t>
            </a:r>
            <a:endParaRPr lang="fr-FR" altLang="pt-PT" smtClean="0"/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eaLnBrk="1" hangingPunct="1"/>
            <a:r>
              <a:rPr lang="fr-FR" altLang="pt-PT" sz="2800" smtClean="0"/>
              <a:t>Le FM a financé l’assistance technique pour  le renforcement de la capacité technique et a appuyé la restructuration de CECOME</a:t>
            </a:r>
          </a:p>
          <a:p>
            <a:pPr eaLnBrk="1" hangingPunct="1"/>
            <a:r>
              <a:rPr lang="fr-FR" altLang="pt-PT" sz="2800" smtClean="0"/>
              <a:t>Sous  l’orientation et l’ implication des PTF (FM,OMS,UNICEF,PNUD et autres PTF, il a été créé un comite de quantification fonctionnel pour la quantification des produits pharmaceutiques et non pharmaceutiques</a:t>
            </a:r>
          </a:p>
          <a:p>
            <a:pPr eaLnBrk="1" hangingPunct="1"/>
            <a:r>
              <a:rPr lang="fr-FR" altLang="pt-PT" sz="2800" smtClean="0"/>
              <a:t>La CEDEAO et l’UEMOA se sont engagées pour renforcer la réglementation des pays membres en matière de médicaments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419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MS PGothic</vt:lpstr>
      <vt:lpstr>Tema do Office</vt:lpstr>
      <vt:lpstr>  CINQUIEME REUNIO DE L’EQUIPE SANTE PAYS DE IHP+  </vt:lpstr>
      <vt:lpstr>ETAT DES LIEUX DE LA CHAINE D’APPRO &amp; ET DE DISTRIBUTION DES PROD. PHARMACEUTIQUES ET  NON PHARMACEUTIQUES</vt:lpstr>
      <vt:lpstr>ETAT DES LIEUX DE LA CHAINE D’APPRO &amp; ET DE DISTRIBUTION DES PROD. PHARMACEUTIQUES ET  NON PHARMACEUTIQUES</vt:lpstr>
      <vt:lpstr>Problèmes récurrents (suit.)</vt:lpstr>
      <vt:lpstr>Problèmes récurrents (suit.)</vt:lpstr>
      <vt:lpstr>INTERVENTIONS DES PTF</vt:lpstr>
      <vt:lpstr>INTERVENTIONS DES PTF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CARLOS MARTINS</dc:creator>
  <cp:lastModifiedBy>SAEAPKH001 Svc Acct Cambodia</cp:lastModifiedBy>
  <cp:revision>41</cp:revision>
  <dcterms:created xsi:type="dcterms:W3CDTF">2014-11-17T13:00:11Z</dcterms:created>
  <dcterms:modified xsi:type="dcterms:W3CDTF">2014-12-04T00:13:58Z</dcterms:modified>
</cp:coreProperties>
</file>