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88" r:id="rId2"/>
    <p:sldId id="312" r:id="rId3"/>
    <p:sldId id="326" r:id="rId4"/>
    <p:sldId id="311" r:id="rId5"/>
    <p:sldId id="331" r:id="rId6"/>
    <p:sldId id="332" r:id="rId7"/>
    <p:sldId id="338" r:id="rId8"/>
  </p:sldIdLst>
  <p:sldSz cx="9144000" cy="6858000" type="screen4x3"/>
  <p:notesSz cx="6805613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E40"/>
    <a:srgbClr val="008A3E"/>
    <a:srgbClr val="0099FF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70" d="100"/>
          <a:sy n="70" d="100"/>
        </p:scale>
        <p:origin x="-2544" y="258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4D6CB3-4591-463B-BE3E-556ECCB7C6DC}" type="datetimeFigureOut">
              <a:rPr lang="en-GB" smtClean="0"/>
              <a:t>13/01/2014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025437-204F-4510-BF6E-CAF814E9E5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2257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587617-53B6-4418-BA1D-CE28F4AC5417}" type="datetimeFigureOut">
              <a:rPr lang="en-GB" smtClean="0"/>
              <a:t>13/01/2014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8E954E-2CBA-4518-BF52-19B350E94A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5989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45976-195E-4C6E-8492-F6C16BF32098}" type="datetimeFigureOut">
              <a:rPr lang="en-GB" smtClean="0"/>
              <a:t>13/01/2014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29AA-4647-4ADB-B24C-2C8C5E2D5A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21378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45976-195E-4C6E-8492-F6C16BF32098}" type="datetimeFigureOut">
              <a:rPr lang="en-GB" smtClean="0"/>
              <a:t>13/01/2014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29AA-4647-4ADB-B24C-2C8C5E2D5A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5017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45976-195E-4C6E-8492-F6C16BF32098}" type="datetimeFigureOut">
              <a:rPr lang="en-GB" smtClean="0"/>
              <a:t>13/01/2014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29AA-4647-4ADB-B24C-2C8C5E2D5A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708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45976-195E-4C6E-8492-F6C16BF32098}" type="datetimeFigureOut">
              <a:rPr lang="en-GB" smtClean="0"/>
              <a:t>13/01/2014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29AA-4647-4ADB-B24C-2C8C5E2D5A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6201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45976-195E-4C6E-8492-F6C16BF32098}" type="datetimeFigureOut">
              <a:rPr lang="en-GB" smtClean="0"/>
              <a:t>13/01/2014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29AA-4647-4ADB-B24C-2C8C5E2D5A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0467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45976-195E-4C6E-8492-F6C16BF32098}" type="datetimeFigureOut">
              <a:rPr lang="en-GB" smtClean="0"/>
              <a:t>13/01/2014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29AA-4647-4ADB-B24C-2C8C5E2D5A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2758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45976-195E-4C6E-8492-F6C16BF32098}" type="datetimeFigureOut">
              <a:rPr lang="en-GB" smtClean="0"/>
              <a:t>13/01/2014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29AA-4647-4ADB-B24C-2C8C5E2D5A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386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45976-195E-4C6E-8492-F6C16BF32098}" type="datetimeFigureOut">
              <a:rPr lang="en-GB" smtClean="0"/>
              <a:t>13/01/2014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29AA-4647-4ADB-B24C-2C8C5E2D5A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985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45976-195E-4C6E-8492-F6C16BF32098}" type="datetimeFigureOut">
              <a:rPr lang="en-GB" smtClean="0"/>
              <a:t>13/01/2014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29AA-4647-4ADB-B24C-2C8C5E2D5A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4163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45976-195E-4C6E-8492-F6C16BF32098}" type="datetimeFigureOut">
              <a:rPr lang="en-GB" smtClean="0"/>
              <a:t>13/01/2014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29AA-4647-4ADB-B24C-2C8C5E2D5A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2366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45976-195E-4C6E-8492-F6C16BF32098}" type="datetimeFigureOut">
              <a:rPr lang="en-GB" smtClean="0"/>
              <a:t>13/01/2014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29AA-4647-4ADB-B24C-2C8C5E2D5A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0806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78000" t="89000" r="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45976-195E-4C6E-8492-F6C16BF32098}" type="datetimeFigureOut">
              <a:rPr lang="en-GB" smtClean="0"/>
              <a:t>13/01/2014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529AA-4647-4ADB-B24C-2C8C5E2D5A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4507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/>
            </a:r>
            <a:br>
              <a:rPr lang="en-US" sz="3200" b="1" dirty="0" smtClean="0">
                <a:solidFill>
                  <a:srgbClr val="002060"/>
                </a:solidFill>
              </a:rPr>
            </a:br>
            <a:r>
              <a:rPr lang="en-US" sz="3200" b="1" dirty="0" smtClean="0">
                <a:solidFill>
                  <a:srgbClr val="002060"/>
                </a:solidFill>
              </a:rPr>
              <a:t>Intensified action on seven </a:t>
            </a:r>
            <a:r>
              <a:rPr lang="en-US" sz="3200" b="1" dirty="0" err="1" smtClean="0">
                <a:solidFill>
                  <a:srgbClr val="002060"/>
                </a:solidFill>
              </a:rPr>
              <a:t>behaviours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br>
              <a:rPr lang="en-US" sz="3200" b="1" dirty="0" smtClean="0">
                <a:solidFill>
                  <a:srgbClr val="002060"/>
                </a:solidFill>
              </a:rPr>
            </a:br>
            <a:r>
              <a:rPr lang="en-US" sz="3200" b="1" dirty="0" smtClean="0">
                <a:solidFill>
                  <a:srgbClr val="002060"/>
                </a:solidFill>
              </a:rPr>
              <a:t>by all development partners </a:t>
            </a:r>
            <a:br>
              <a:rPr lang="en-US" sz="3200" b="1" dirty="0" smtClean="0">
                <a:solidFill>
                  <a:srgbClr val="002060"/>
                </a:solidFill>
              </a:rPr>
            </a:br>
            <a:endParaRPr lang="en-GB" sz="32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352928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 smtClean="0">
              <a:solidFill>
                <a:srgbClr val="1F497D">
                  <a:lumMod val="75000"/>
                </a:srgbClr>
              </a:solidFill>
              <a:ea typeface="+mj-ea"/>
              <a:cs typeface="+mj-cs"/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1F497D">
                  <a:lumMod val="75000"/>
                </a:srgbClr>
              </a:solidFill>
              <a:ea typeface="+mj-ea"/>
              <a:cs typeface="+mj-cs"/>
            </a:endParaRPr>
          </a:p>
          <a:p>
            <a:pPr marL="0" indent="0">
              <a:buNone/>
            </a:pPr>
            <a:endParaRPr lang="en-US" sz="2000" dirty="0" smtClean="0">
              <a:solidFill>
                <a:srgbClr val="1F497D">
                  <a:lumMod val="75000"/>
                </a:srgbClr>
              </a:solidFill>
              <a:ea typeface="+mj-ea"/>
              <a:cs typeface="+mj-cs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1F497D">
                    <a:lumMod val="75000"/>
                  </a:srgbClr>
                </a:solidFill>
                <a:ea typeface="+mj-ea"/>
                <a:cs typeface="+mj-cs"/>
              </a:rPr>
              <a:t>Session objectives</a:t>
            </a:r>
            <a:endParaRPr lang="en-US" sz="2000" dirty="0" smtClean="0">
              <a:solidFill>
                <a:srgbClr val="1F497D">
                  <a:lumMod val="75000"/>
                </a:srgbClr>
              </a:solidFill>
              <a:ea typeface="+mj-ea"/>
              <a:cs typeface="+mj-cs"/>
            </a:endParaRPr>
          </a:p>
          <a:p>
            <a:pPr marL="457200" indent="-457200">
              <a:buFont typeface="+mj-lt"/>
              <a:buAutoNum type="arabicPeriod"/>
            </a:pPr>
            <a:endParaRPr lang="en-US" sz="2000" dirty="0" smtClean="0">
              <a:solidFill>
                <a:srgbClr val="1F497D">
                  <a:lumMod val="75000"/>
                </a:srgbClr>
              </a:solidFill>
              <a:ea typeface="+mj-ea"/>
              <a:cs typeface="+mj-cs"/>
            </a:endParaRPr>
          </a:p>
          <a:p>
            <a:pPr>
              <a:buFont typeface="+mj-lt"/>
              <a:buAutoNum type="arabicPeriod"/>
            </a:pPr>
            <a:r>
              <a:rPr lang="en-US" sz="2000" dirty="0" smtClean="0">
                <a:solidFill>
                  <a:srgbClr val="1F497D">
                    <a:lumMod val="75000"/>
                  </a:srgbClr>
                </a:solidFill>
                <a:ea typeface="+mj-ea"/>
                <a:cs typeface="+mj-cs"/>
              </a:rPr>
              <a:t>To review status of intensified </a:t>
            </a:r>
            <a:r>
              <a:rPr lang="en-US" sz="2000" dirty="0" smtClean="0">
                <a:solidFill>
                  <a:srgbClr val="1F497D">
                    <a:lumMod val="75000"/>
                  </a:srgbClr>
                </a:solidFill>
                <a:ea typeface="+mj-ea"/>
                <a:cs typeface="+mj-cs"/>
              </a:rPr>
              <a:t>action: </a:t>
            </a:r>
            <a:r>
              <a:rPr lang="en-US" sz="2000" dirty="0" smtClean="0">
                <a:solidFill>
                  <a:srgbClr val="1F497D">
                    <a:lumMod val="75000"/>
                  </a:srgbClr>
                </a:solidFill>
                <a:ea typeface="+mj-ea"/>
                <a:cs typeface="+mj-cs"/>
              </a:rPr>
              <a:t>progress, issues and challenges</a:t>
            </a:r>
          </a:p>
          <a:p>
            <a:pPr>
              <a:buFont typeface="+mj-lt"/>
              <a:buAutoNum type="arabicPeriod"/>
            </a:pPr>
            <a:endParaRPr lang="en-US" sz="2000" dirty="0">
              <a:solidFill>
                <a:srgbClr val="1F497D">
                  <a:lumMod val="75000"/>
                </a:srgbClr>
              </a:solidFill>
              <a:ea typeface="+mj-ea"/>
              <a:cs typeface="+mj-cs"/>
            </a:endParaRPr>
          </a:p>
          <a:p>
            <a:pPr>
              <a:buFont typeface="+mj-lt"/>
              <a:buAutoNum type="arabicPeriod"/>
            </a:pPr>
            <a:r>
              <a:rPr lang="en-US" sz="2000" dirty="0" smtClean="0">
                <a:solidFill>
                  <a:srgbClr val="1F497D">
                    <a:lumMod val="75000"/>
                  </a:srgbClr>
                </a:solidFill>
                <a:ea typeface="+mj-ea"/>
                <a:cs typeface="+mj-cs"/>
              </a:rPr>
              <a:t>To discuss </a:t>
            </a:r>
            <a:r>
              <a:rPr lang="en-US" sz="2000" dirty="0" smtClean="0">
                <a:solidFill>
                  <a:srgbClr val="1F497D">
                    <a:lumMod val="75000"/>
                  </a:srgbClr>
                </a:solidFill>
                <a:ea typeface="+mj-ea"/>
                <a:cs typeface="+mj-cs"/>
              </a:rPr>
              <a:t>possible </a:t>
            </a:r>
            <a:r>
              <a:rPr lang="en-US" sz="2000" dirty="0" smtClean="0">
                <a:solidFill>
                  <a:srgbClr val="1F497D">
                    <a:lumMod val="75000"/>
                  </a:srgbClr>
                </a:solidFill>
                <a:ea typeface="+mj-ea"/>
                <a:cs typeface="+mj-cs"/>
              </a:rPr>
              <a:t>modifications to the approach</a:t>
            </a:r>
          </a:p>
          <a:p>
            <a:pPr>
              <a:buFont typeface="+mj-lt"/>
              <a:buAutoNum type="arabicPeriod"/>
            </a:pPr>
            <a:endParaRPr lang="en-US" sz="2000" dirty="0">
              <a:solidFill>
                <a:srgbClr val="1F497D">
                  <a:lumMod val="75000"/>
                </a:srgbClr>
              </a:solidFill>
              <a:ea typeface="+mj-ea"/>
              <a:cs typeface="+mj-cs"/>
            </a:endParaRPr>
          </a:p>
          <a:p>
            <a:pPr>
              <a:buFont typeface="+mj-lt"/>
              <a:buAutoNum type="arabicPeriod"/>
            </a:pPr>
            <a:r>
              <a:rPr lang="en-US" sz="2000" dirty="0" smtClean="0">
                <a:solidFill>
                  <a:srgbClr val="1F497D">
                    <a:lumMod val="75000"/>
                  </a:srgbClr>
                </a:solidFill>
                <a:ea typeface="+mj-ea"/>
                <a:cs typeface="+mj-cs"/>
              </a:rPr>
              <a:t>To agree next steps </a:t>
            </a:r>
            <a:endParaRPr lang="en-US" sz="2000" dirty="0">
              <a:solidFill>
                <a:srgbClr val="1F497D">
                  <a:lumMod val="75000"/>
                </a:srgbClr>
              </a:solidFill>
              <a:ea typeface="+mj-ea"/>
              <a:cs typeface="+mj-cs"/>
            </a:endParaRPr>
          </a:p>
          <a:p>
            <a:pPr>
              <a:buFont typeface="+mj-lt"/>
              <a:buAutoNum type="arabicPeriod"/>
            </a:pPr>
            <a:endParaRPr lang="en-US" sz="2400" dirty="0" smtClean="0">
              <a:solidFill>
                <a:srgbClr val="1F497D">
                  <a:lumMod val="75000"/>
                </a:srgbClr>
              </a:solidFill>
              <a:ea typeface="+mj-ea"/>
              <a:cs typeface="+mj-cs"/>
            </a:endParaRPr>
          </a:p>
          <a:p>
            <a:pPr marL="0" indent="0">
              <a:buNone/>
            </a:pPr>
            <a:endParaRPr lang="en-US" sz="2000" dirty="0" smtClean="0">
              <a:solidFill>
                <a:srgbClr val="1F497D">
                  <a:lumMod val="75000"/>
                </a:srgbClr>
              </a:solidFill>
              <a:ea typeface="+mj-ea"/>
              <a:cs typeface="+mj-cs"/>
            </a:endParaRPr>
          </a:p>
          <a:p>
            <a:pPr marL="514350" indent="-514350">
              <a:buFont typeface="+mj-lt"/>
              <a:buAutoNum type="arabicPeriod"/>
            </a:pPr>
            <a:endParaRPr lang="en-US" sz="2000" dirty="0" smtClean="0">
              <a:solidFill>
                <a:srgbClr val="1F497D">
                  <a:lumMod val="75000"/>
                </a:srgbClr>
              </a:solidFill>
              <a:ea typeface="+mj-ea"/>
              <a:cs typeface="+mj-cs"/>
            </a:endParaRPr>
          </a:p>
          <a:p>
            <a:pPr marL="457200" indent="-457200">
              <a:buFont typeface="+mj-lt"/>
              <a:buAutoNum type="arabicPeriod"/>
            </a:pPr>
            <a:endParaRPr lang="en-US" sz="2000" dirty="0">
              <a:solidFill>
                <a:srgbClr val="1F497D">
                  <a:lumMod val="75000"/>
                </a:srgbClr>
              </a:solidFill>
              <a:ea typeface="+mj-ea"/>
              <a:cs typeface="+mj-cs"/>
            </a:endParaRPr>
          </a:p>
          <a:p>
            <a:pPr marL="0" indent="0">
              <a:buNone/>
            </a:pPr>
            <a:endParaRPr lang="en-US" sz="2000" dirty="0" smtClean="0">
              <a:solidFill>
                <a:srgbClr val="1F497D">
                  <a:lumMod val="75000"/>
                </a:srgbClr>
              </a:solidFill>
              <a:ea typeface="+mj-ea"/>
              <a:cs typeface="+mj-cs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1F497D">
                    <a:lumMod val="75000"/>
                  </a:srgbClr>
                </a:solidFill>
                <a:ea typeface="+mj-ea"/>
                <a:cs typeface="+mj-cs"/>
              </a:rPr>
              <a:t>   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04078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400" b="1" dirty="0" smtClean="0">
                <a:solidFill>
                  <a:srgbClr val="002060"/>
                </a:solidFill>
              </a:rPr>
              <a:t>background…</a:t>
            </a:r>
            <a:endParaRPr lang="en-GB" sz="24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00200"/>
            <a:ext cx="828092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December 2012 		IHP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+ Country 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Teams 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Meeting 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message to 				health 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leaders </a:t>
            </a:r>
          </a:p>
          <a:p>
            <a:pPr lvl="1"/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Is progress in putting agreed principles of effective aid/development cooperation into practice, but slower than expected</a:t>
            </a:r>
          </a:p>
          <a:p>
            <a:pPr lvl="1"/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Countries have moved further than development agencies</a:t>
            </a:r>
            <a:endParaRPr lang="en-US" sz="1600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Are some critical areas in which greater progress would lead to more rapid and sustained results. Become known as the 7 </a:t>
            </a:r>
            <a:r>
              <a:rPr lang="en-US" sz="1600" dirty="0" err="1" smtClean="0">
                <a:solidFill>
                  <a:schemeClr val="tx2">
                    <a:lumMod val="75000"/>
                  </a:schemeClr>
                </a:solidFill>
              </a:rPr>
              <a:t>behaviours</a:t>
            </a:r>
            <a:endParaRPr lang="en-US" sz="1600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endParaRPr lang="en-US" sz="18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April 2013		All IHP+ signatory countries invited to express 			interest in championing intensified action</a:t>
            </a:r>
            <a:endParaRPr lang="en-US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lvl="0" indent="0">
              <a:buNone/>
            </a:pPr>
            <a:r>
              <a:rPr lang="en-US" sz="2000" b="1" dirty="0" smtClean="0">
                <a:solidFill>
                  <a:srgbClr val="1F497D">
                    <a:lumMod val="75000"/>
                  </a:srgbClr>
                </a:solidFill>
              </a:rPr>
              <a:t>	</a:t>
            </a:r>
            <a:r>
              <a:rPr lang="en-US" sz="2000" b="1" dirty="0">
                <a:solidFill>
                  <a:srgbClr val="1F497D">
                    <a:lumMod val="75000"/>
                  </a:srgbClr>
                </a:solidFill>
              </a:rPr>
              <a:t>		</a:t>
            </a:r>
            <a:r>
              <a:rPr lang="en-US" sz="2000" b="1" dirty="0" smtClean="0">
                <a:solidFill>
                  <a:srgbClr val="1F497D">
                    <a:lumMod val="75000"/>
                  </a:srgbClr>
                </a:solidFill>
              </a:rPr>
              <a:t>Global </a:t>
            </a:r>
            <a:r>
              <a:rPr lang="en-US" sz="2000" b="1" dirty="0">
                <a:solidFill>
                  <a:srgbClr val="1F497D">
                    <a:lumMod val="75000"/>
                  </a:srgbClr>
                </a:solidFill>
              </a:rPr>
              <a:t>health </a:t>
            </a:r>
            <a:r>
              <a:rPr lang="en-US" sz="2000" b="1" dirty="0" smtClean="0">
                <a:solidFill>
                  <a:srgbClr val="1F497D">
                    <a:lumMod val="75000"/>
                  </a:srgbClr>
                </a:solidFill>
              </a:rPr>
              <a:t>leaders commit </a:t>
            </a:r>
            <a:r>
              <a:rPr lang="en-US" sz="2000" b="1" dirty="0">
                <a:solidFill>
                  <a:srgbClr val="1F497D">
                    <a:lumMod val="75000"/>
                  </a:srgbClr>
                </a:solidFill>
              </a:rPr>
              <a:t>to renewed action </a:t>
            </a:r>
            <a:r>
              <a:rPr lang="en-US" sz="2000" b="1" dirty="0" smtClean="0">
                <a:solidFill>
                  <a:srgbClr val="1F497D">
                    <a:lumMod val="75000"/>
                  </a:srgbClr>
                </a:solidFill>
              </a:rPr>
              <a:t>			on </a:t>
            </a:r>
            <a:r>
              <a:rPr lang="en-US" sz="2000" b="1" dirty="0">
                <a:solidFill>
                  <a:srgbClr val="1F497D">
                    <a:lumMod val="75000"/>
                  </a:srgbClr>
                </a:solidFill>
              </a:rPr>
              <a:t>7 </a:t>
            </a:r>
            <a:r>
              <a:rPr lang="en-US" sz="2000" b="1" dirty="0" err="1" smtClean="0">
                <a:solidFill>
                  <a:srgbClr val="1F497D">
                    <a:lumMod val="75000"/>
                  </a:srgbClr>
                </a:solidFill>
              </a:rPr>
              <a:t>behaviours</a:t>
            </a:r>
            <a:r>
              <a:rPr lang="en-US" sz="2000" b="1" dirty="0">
                <a:solidFill>
                  <a:srgbClr val="1F497D">
                    <a:lumMod val="75000"/>
                  </a:srgbClr>
                </a:solidFill>
              </a:rPr>
              <a:t>; support for </a:t>
            </a:r>
            <a:r>
              <a:rPr lang="en-US" sz="2000" b="1" dirty="0" smtClean="0">
                <a:solidFill>
                  <a:srgbClr val="1F497D">
                    <a:lumMod val="75000"/>
                  </a:srgbClr>
                </a:solidFill>
              </a:rPr>
              <a:t>'twin-track' approach</a:t>
            </a:r>
          </a:p>
          <a:p>
            <a:pPr marL="0" lvl="0" indent="0">
              <a:buNone/>
            </a:pPr>
            <a:r>
              <a:rPr lang="en-US" sz="1800" b="1" dirty="0" smtClean="0">
                <a:solidFill>
                  <a:srgbClr val="1F497D">
                    <a:lumMod val="75000"/>
                  </a:srgbClr>
                </a:solidFill>
              </a:rPr>
              <a:t> </a:t>
            </a:r>
            <a:endParaRPr lang="en-US" sz="1800" b="1" dirty="0">
              <a:solidFill>
                <a:srgbClr val="1F497D">
                  <a:lumMod val="75000"/>
                </a:srgbClr>
              </a:solidFill>
            </a:endParaRPr>
          </a:p>
          <a:p>
            <a:pPr marL="0" indent="0">
              <a:buNone/>
            </a:pPr>
            <a:r>
              <a:rPr lang="en-GB" sz="2000" b="1" dirty="0" smtClean="0">
                <a:solidFill>
                  <a:srgbClr val="002060"/>
                </a:solidFill>
              </a:rPr>
              <a:t>May 2013		IHP+ technical briefing at WHA discusses 7 				behaviours</a:t>
            </a:r>
            <a:endParaRPr lang="en-GB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55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lvl="0" indent="-342900" algn="l" defTabSz="4572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B2848"/>
                </a:solidFill>
                <a:ea typeface="ＭＳ Ｐゴシック" pitchFamily="34" charset="-128"/>
              </a:rPr>
              <a:t/>
            </a:r>
            <a:br>
              <a:rPr lang="en-US" sz="2400" b="1" dirty="0" smtClean="0">
                <a:solidFill>
                  <a:srgbClr val="0B2848"/>
                </a:solidFill>
                <a:ea typeface="ＭＳ Ｐゴシック" pitchFamily="34" charset="-128"/>
              </a:rPr>
            </a:br>
            <a:r>
              <a:rPr lang="en-US" sz="2400" b="1" dirty="0" smtClean="0">
                <a:solidFill>
                  <a:srgbClr val="0B2848"/>
                </a:solidFill>
                <a:ea typeface="ＭＳ Ｐゴシック" pitchFamily="34" charset="-128"/>
              </a:rPr>
              <a:t>The </a:t>
            </a:r>
            <a:r>
              <a:rPr lang="en-US" sz="2400" b="1" dirty="0">
                <a:solidFill>
                  <a:srgbClr val="0B2848"/>
                </a:solidFill>
                <a:ea typeface="ＭＳ Ｐゴシック" pitchFamily="34" charset="-128"/>
              </a:rPr>
              <a:t>7 </a:t>
            </a:r>
            <a:r>
              <a:rPr lang="en-US" sz="2400" b="1" dirty="0" err="1">
                <a:solidFill>
                  <a:srgbClr val="0B2848"/>
                </a:solidFill>
                <a:ea typeface="ＭＳ Ｐゴシック" pitchFamily="34" charset="-128"/>
              </a:rPr>
              <a:t>behaviours</a:t>
            </a:r>
            <a:r>
              <a:rPr lang="en-US" sz="2400" b="1" dirty="0">
                <a:solidFill>
                  <a:srgbClr val="0B2848"/>
                </a:solidFill>
                <a:ea typeface="ＭＳ Ｐゴシック" pitchFamily="34" charset="-128"/>
              </a:rPr>
              <a:t> – not new, but important</a:t>
            </a:r>
            <a:r>
              <a:rPr lang="en-US" sz="2400" dirty="0">
                <a:solidFill>
                  <a:srgbClr val="0B2848"/>
                </a:solidFill>
                <a:ea typeface="ＭＳ Ｐゴシック" pitchFamily="34" charset="-128"/>
              </a:rPr>
              <a:t/>
            </a:r>
            <a:br>
              <a:rPr lang="en-US" sz="2400" dirty="0">
                <a:solidFill>
                  <a:srgbClr val="0B2848"/>
                </a:solidFill>
                <a:ea typeface="ＭＳ Ｐゴシック" pitchFamily="34" charset="-128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457200" eaLnBrk="0" fontAlgn="base" hangingPunc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rgbClr val="0E3659"/>
              </a:buClr>
              <a:buFont typeface="Calibri" pitchFamily="34" charset="0"/>
              <a:buAutoNum type="arabicPeriod"/>
            </a:pPr>
            <a:r>
              <a:rPr lang="en-US" sz="1600" dirty="0">
                <a:solidFill>
                  <a:srgbClr val="17375E"/>
                </a:solidFill>
                <a:ea typeface="Calibri" pitchFamily="34" charset="0"/>
                <a:cs typeface="Times New Roman" pitchFamily="18" charset="0"/>
              </a:rPr>
              <a:t>Agreement on priorities that are reflected in a </a:t>
            </a:r>
            <a:r>
              <a:rPr lang="en-US" sz="1600" b="1" dirty="0">
                <a:solidFill>
                  <a:srgbClr val="4D9443"/>
                </a:solidFill>
                <a:ea typeface="Calibri" pitchFamily="34" charset="0"/>
                <a:cs typeface="Times New Roman" pitchFamily="18" charset="0"/>
              </a:rPr>
              <a:t>single national health strategy</a:t>
            </a:r>
            <a:r>
              <a:rPr lang="en-US" sz="1600" dirty="0">
                <a:solidFill>
                  <a:srgbClr val="17375E"/>
                </a:solidFill>
                <a:ea typeface="Calibri" pitchFamily="34" charset="0"/>
                <a:cs typeface="Times New Roman" pitchFamily="18" charset="0"/>
              </a:rPr>
              <a:t> and underpinning sub-sector strategies, through a process of inclusive development and joint assessment, and a reduction in separate exercises</a:t>
            </a:r>
            <a:r>
              <a:rPr lang="en-US" sz="1600" i="1" dirty="0">
                <a:solidFill>
                  <a:srgbClr val="17375E"/>
                </a:solidFill>
                <a:ea typeface="Calibri" pitchFamily="34" charset="0"/>
                <a:cs typeface="Times New Roman" pitchFamily="18" charset="0"/>
              </a:rPr>
              <a:t>.</a:t>
            </a:r>
          </a:p>
          <a:p>
            <a:pPr lvl="0" defTabSz="457200" eaLnBrk="0" fontAlgn="base" hangingPunc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rgbClr val="0E3659"/>
              </a:buClr>
              <a:buFont typeface="Calibri" pitchFamily="34" charset="0"/>
              <a:buAutoNum type="arabicPeriod"/>
            </a:pPr>
            <a:r>
              <a:rPr lang="en-GB" sz="1600" dirty="0">
                <a:solidFill>
                  <a:srgbClr val="17375E"/>
                </a:solidFill>
                <a:ea typeface="Calibri" pitchFamily="34" charset="0"/>
                <a:cs typeface="Times New Roman" pitchFamily="18" charset="0"/>
              </a:rPr>
              <a:t>Resource inputs are recorded </a:t>
            </a:r>
            <a:r>
              <a:rPr lang="en-GB" sz="1600" b="1" dirty="0">
                <a:solidFill>
                  <a:srgbClr val="4D9443"/>
                </a:solidFill>
                <a:ea typeface="Calibri" pitchFamily="34" charset="0"/>
                <a:cs typeface="Times New Roman" pitchFamily="18" charset="0"/>
              </a:rPr>
              <a:t>on budget</a:t>
            </a:r>
            <a:r>
              <a:rPr lang="en-GB" sz="1600" dirty="0">
                <a:solidFill>
                  <a:srgbClr val="4D9443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n-GB" sz="1600" dirty="0">
                <a:solidFill>
                  <a:srgbClr val="17375E"/>
                </a:solidFill>
                <a:ea typeface="Calibri" pitchFamily="34" charset="0"/>
                <a:cs typeface="Times New Roman" pitchFamily="18" charset="0"/>
              </a:rPr>
              <a:t>and in line with national priorities. </a:t>
            </a:r>
          </a:p>
          <a:p>
            <a:pPr lvl="0" defTabSz="457200" eaLnBrk="0" fontAlgn="base" hangingPunc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rgbClr val="0E3659"/>
              </a:buClr>
              <a:buFont typeface="Calibri" pitchFamily="34" charset="0"/>
              <a:buAutoNum type="arabicPeriod"/>
            </a:pPr>
            <a:r>
              <a:rPr lang="en-GB" sz="1600" b="1" dirty="0">
                <a:solidFill>
                  <a:srgbClr val="4D9443"/>
                </a:solidFill>
                <a:ea typeface="Calibri" pitchFamily="34" charset="0"/>
                <a:cs typeface="Times New Roman" pitchFamily="18" charset="0"/>
              </a:rPr>
              <a:t>Financial management systems</a:t>
            </a:r>
            <a:r>
              <a:rPr lang="en-GB" sz="1600" dirty="0">
                <a:solidFill>
                  <a:srgbClr val="17375E"/>
                </a:solidFill>
                <a:ea typeface="Calibri" pitchFamily="34" charset="0"/>
                <a:cs typeface="Times New Roman" pitchFamily="18" charset="0"/>
              </a:rPr>
              <a:t> are harmonized and aligned; requisite capacity building is being done or underway, and country systems strengthened and used.</a:t>
            </a:r>
          </a:p>
          <a:p>
            <a:pPr lvl="0" defTabSz="457200" eaLnBrk="0" fontAlgn="base" hangingPunc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rgbClr val="0E3659"/>
              </a:buClr>
              <a:buFont typeface="Calibri" pitchFamily="34" charset="0"/>
              <a:buAutoNum type="arabicPeriod" startAt="4"/>
            </a:pPr>
            <a:r>
              <a:rPr lang="en-GB" sz="1600" b="1" dirty="0">
                <a:solidFill>
                  <a:srgbClr val="4D9443"/>
                </a:solidFill>
                <a:ea typeface="Calibri" pitchFamily="34" charset="0"/>
                <a:cs typeface="Times New Roman" pitchFamily="18" charset="0"/>
              </a:rPr>
              <a:t>Procurement/supply systems</a:t>
            </a:r>
            <a:r>
              <a:rPr lang="en-GB" sz="1600" dirty="0">
                <a:solidFill>
                  <a:srgbClr val="17375E"/>
                </a:solidFill>
                <a:ea typeface="Calibri" pitchFamily="34" charset="0"/>
                <a:cs typeface="Times New Roman" pitchFamily="18" charset="0"/>
              </a:rPr>
              <a:t> are harmonized and aligned; parallel systems phased out; country systems strengthened and used, with a focus on best value for money.</a:t>
            </a:r>
          </a:p>
          <a:p>
            <a:pPr lvl="0" defTabSz="457200" eaLnBrk="0" fontAlgn="base" hangingPunc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rgbClr val="0E3659"/>
              </a:buClr>
              <a:buFont typeface="Calibri" pitchFamily="34" charset="0"/>
              <a:buAutoNum type="arabicPeriod" startAt="4"/>
            </a:pPr>
            <a:r>
              <a:rPr lang="en-GB" sz="1600" dirty="0">
                <a:solidFill>
                  <a:srgbClr val="17375E"/>
                </a:solidFill>
                <a:ea typeface="Calibri" pitchFamily="34" charset="0"/>
                <a:cs typeface="Times New Roman" pitchFamily="18" charset="0"/>
              </a:rPr>
              <a:t>Joint monitoring</a:t>
            </a:r>
            <a:r>
              <a:rPr lang="en-GB" sz="1600" b="1" dirty="0">
                <a:solidFill>
                  <a:srgbClr val="17375E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n-GB" sz="1600" dirty="0">
                <a:solidFill>
                  <a:srgbClr val="17375E"/>
                </a:solidFill>
                <a:ea typeface="Calibri" pitchFamily="34" charset="0"/>
                <a:cs typeface="Times New Roman" pitchFamily="18" charset="0"/>
              </a:rPr>
              <a:t>of process and results, based on </a:t>
            </a:r>
            <a:r>
              <a:rPr lang="en-GB" sz="1600" b="1" dirty="0">
                <a:solidFill>
                  <a:srgbClr val="4D9443"/>
                </a:solidFill>
                <a:ea typeface="Calibri" pitchFamily="34" charset="0"/>
                <a:cs typeface="Times New Roman" pitchFamily="18" charset="0"/>
              </a:rPr>
              <a:t>one information and accountability platform</a:t>
            </a:r>
            <a:r>
              <a:rPr lang="en-GB" sz="1600" dirty="0">
                <a:solidFill>
                  <a:srgbClr val="17375E"/>
                </a:solidFill>
                <a:ea typeface="Calibri" pitchFamily="34" charset="0"/>
                <a:cs typeface="Times New Roman" pitchFamily="18" charset="0"/>
              </a:rPr>
              <a:t>. </a:t>
            </a:r>
          </a:p>
          <a:p>
            <a:pPr lvl="0" defTabSz="457200" fontAlgn="base">
              <a:spcAft>
                <a:spcPct val="0"/>
              </a:spcAft>
              <a:buClr>
                <a:srgbClr val="0E3659"/>
              </a:buClr>
              <a:buFont typeface="Calibri" pitchFamily="34" charset="0"/>
              <a:buAutoNum type="arabicPeriod" startAt="4"/>
            </a:pPr>
            <a:r>
              <a:rPr lang="en-GB" sz="1600" dirty="0">
                <a:solidFill>
                  <a:srgbClr val="0B2848"/>
                </a:solidFill>
                <a:ea typeface="ＭＳ Ｐゴシック" pitchFamily="34" charset="-128"/>
                <a:cs typeface="Calibri" pitchFamily="34" charset="0"/>
              </a:rPr>
              <a:t>Opportunities for </a:t>
            </a:r>
            <a:r>
              <a:rPr lang="en-GB" sz="1600" dirty="0">
                <a:solidFill>
                  <a:srgbClr val="17375E"/>
                </a:solidFill>
                <a:ea typeface="ＭＳ Ｐゴシック" pitchFamily="34" charset="-128"/>
                <a:cs typeface="Calibri" pitchFamily="34" charset="0"/>
              </a:rPr>
              <a:t>systematic learning between countries a</a:t>
            </a:r>
            <a:r>
              <a:rPr lang="en-GB" sz="1600" dirty="0">
                <a:solidFill>
                  <a:srgbClr val="0B2848"/>
                </a:solidFill>
                <a:ea typeface="ＭＳ Ｐゴシック" pitchFamily="34" charset="-128"/>
                <a:cs typeface="Calibri" pitchFamily="34" charset="0"/>
              </a:rPr>
              <a:t>re developed and supported by agencies (</a:t>
            </a:r>
            <a:r>
              <a:rPr lang="en-GB" sz="1600" b="1" dirty="0">
                <a:solidFill>
                  <a:srgbClr val="4D9443"/>
                </a:solidFill>
                <a:ea typeface="ＭＳ Ｐゴシック" pitchFamily="34" charset="-128"/>
                <a:cs typeface="Calibri" pitchFamily="34" charset="0"/>
              </a:rPr>
              <a:t>south-south/triangular cooperation</a:t>
            </a:r>
            <a:r>
              <a:rPr lang="en-GB" sz="1600" dirty="0">
                <a:solidFill>
                  <a:srgbClr val="0B2848"/>
                </a:solidFill>
                <a:ea typeface="ＭＳ Ｐゴシック" pitchFamily="34" charset="-128"/>
                <a:cs typeface="Calibri" pitchFamily="34" charset="0"/>
              </a:rPr>
              <a:t>).</a:t>
            </a:r>
          </a:p>
          <a:p>
            <a:pPr lvl="0" defTabSz="457200" eaLnBrk="0" fontAlgn="base" hangingPunc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rgbClr val="0E3659"/>
              </a:buClr>
              <a:buFont typeface="Calibri" pitchFamily="34" charset="0"/>
              <a:buAutoNum type="arabicPeriod" startAt="4"/>
            </a:pPr>
            <a:r>
              <a:rPr lang="en-US" sz="1600" dirty="0">
                <a:solidFill>
                  <a:srgbClr val="0B2848"/>
                </a:solidFill>
                <a:ea typeface="ＭＳ Ｐゴシック" pitchFamily="34" charset="-128"/>
                <a:cs typeface="Calibri" pitchFamily="34" charset="0"/>
              </a:rPr>
              <a:t>Provision of strategically planned and well-coordinated </a:t>
            </a:r>
            <a:r>
              <a:rPr lang="en-US" sz="1600" b="1" dirty="0">
                <a:solidFill>
                  <a:srgbClr val="4D9443"/>
                </a:solidFill>
                <a:ea typeface="ＭＳ Ｐゴシック" pitchFamily="34" charset="-128"/>
                <a:cs typeface="Calibri" pitchFamily="34" charset="0"/>
              </a:rPr>
              <a:t>technical support.</a:t>
            </a:r>
            <a:endParaRPr lang="en-GB" sz="1600" b="1" dirty="0">
              <a:solidFill>
                <a:srgbClr val="4D9443"/>
              </a:solidFill>
              <a:ea typeface="ＭＳ Ｐゴシック" pitchFamily="34" charset="-128"/>
              <a:cs typeface="Calibri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441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Intensified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action by all development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partners</a:t>
            </a:r>
            <a:endParaRPr lang="en-GB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smtClean="0">
                <a:solidFill>
                  <a:srgbClr val="008A3E"/>
                </a:solidFill>
              </a:rPr>
              <a:t>Twin-track approach – to be mutually reinforcing</a:t>
            </a:r>
            <a:endParaRPr lang="en-US" sz="1800" b="1" dirty="0" smtClean="0">
              <a:solidFill>
                <a:srgbClr val="008A3E"/>
              </a:solidFill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B050"/>
                </a:solidFill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</a:rPr>
              <a:t>Country dialogue, review and action on the seven </a:t>
            </a:r>
            <a:r>
              <a:rPr lang="en-US" sz="1800" b="1" dirty="0" err="1" smtClean="0">
                <a:solidFill>
                  <a:schemeClr val="tx2">
                    <a:lumMod val="75000"/>
                  </a:schemeClr>
                </a:solidFill>
              </a:rPr>
              <a:t>behaviours</a:t>
            </a:r>
            <a:endParaRPr lang="en-US" sz="1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857250" lvl="1" indent="-457200"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Identify problems; underlying causes; priorities for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 action (government or development agency;</a:t>
            </a:r>
            <a:r>
              <a:rPr lang="en-US" sz="1800" dirty="0" smtClean="0">
                <a:solidFill>
                  <a:srgbClr val="1F497D">
                    <a:lumMod val="75000"/>
                  </a:srgbClr>
                </a:solidFill>
              </a:rPr>
              <a:t> </a:t>
            </a:r>
            <a:r>
              <a:rPr lang="en-US" sz="1800" dirty="0">
                <a:solidFill>
                  <a:srgbClr val="1F497D">
                    <a:lumMod val="75000"/>
                  </a:srgbClr>
                </a:solidFill>
              </a:rPr>
              <a:t>local or </a:t>
            </a:r>
            <a:r>
              <a:rPr lang="en-US" sz="1800" dirty="0" smtClean="0">
                <a:solidFill>
                  <a:srgbClr val="1F497D">
                    <a:lumMod val="75000"/>
                  </a:srgbClr>
                </a:solidFill>
              </a:rPr>
              <a:t>global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) </a:t>
            </a:r>
            <a:endParaRPr lang="en-US" sz="18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857250" lvl="1" indent="-457200"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Findings 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shared 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with 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agency 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HQs; any patterns identified</a:t>
            </a:r>
            <a:endParaRPr lang="en-US" sz="18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857250" lvl="1" indent="-457200">
              <a:buFont typeface="+mj-lt"/>
              <a:buAutoNum type="arabicPeriod"/>
            </a:pPr>
            <a:endParaRPr lang="en-US" sz="14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sz="18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</a:rPr>
              <a:t>International development agency </a:t>
            </a:r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</a:rPr>
              <a:t>review and </a:t>
            </a:r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</a:rPr>
              <a:t>action</a:t>
            </a:r>
          </a:p>
          <a:p>
            <a:pPr marL="857250" lvl="1" indent="-457200"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Self-review of performance 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on each of the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</a:rPr>
              <a:t>behaviours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 – not just what but why, and what can be done</a:t>
            </a:r>
            <a:endParaRPr lang="en-US" sz="18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857250" lvl="1" indent="-457200"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Take 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feedback across country rapid reviews into account 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as well </a:t>
            </a:r>
          </a:p>
          <a:p>
            <a:pPr marL="457200" indent="-457200">
              <a:buFont typeface="+mj-lt"/>
              <a:buAutoNum type="arabicPeriod"/>
            </a:pPr>
            <a:endParaRPr lang="en-US" sz="1800" dirty="0">
              <a:solidFill>
                <a:schemeClr val="tx2">
                  <a:lumMod val="75000"/>
                </a:schemeClr>
              </a:solidFill>
            </a:endParaRPr>
          </a:p>
          <a:p>
            <a:pPr marL="0" lvl="0" indent="0">
              <a:buNone/>
            </a:pPr>
            <a:endParaRPr lang="en-US" sz="2000" b="1" dirty="0" smtClean="0">
              <a:solidFill>
                <a:srgbClr val="1F497D">
                  <a:lumMod val="75000"/>
                </a:srgbClr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sz="18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69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>
            <a:normAutofit/>
          </a:bodyPr>
          <a:lstStyle/>
          <a:p>
            <a:pPr algn="l"/>
            <a:r>
              <a:rPr lang="en-GB" sz="2400" b="1" dirty="0" smtClean="0">
                <a:solidFill>
                  <a:srgbClr val="002060"/>
                </a:solidFill>
              </a:rPr>
              <a:t>Country rapid </a:t>
            </a:r>
            <a:r>
              <a:rPr lang="en-GB" sz="2400" b="1" dirty="0" smtClean="0">
                <a:solidFill>
                  <a:srgbClr val="002060"/>
                </a:solidFill>
              </a:rPr>
              <a:t>review and </a:t>
            </a:r>
            <a:r>
              <a:rPr lang="en-GB" sz="2400" b="1" dirty="0" smtClean="0">
                <a:solidFill>
                  <a:srgbClr val="002060"/>
                </a:solidFill>
              </a:rPr>
              <a:t>action</a:t>
            </a:r>
            <a:endParaRPr lang="en-GB" sz="24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000" b="1" dirty="0" smtClean="0">
              <a:solidFill>
                <a:srgbClr val="008A3E"/>
              </a:solidFill>
            </a:endParaRPr>
          </a:p>
          <a:p>
            <a:pPr marL="0" indent="0">
              <a:buNone/>
            </a:pPr>
            <a:r>
              <a:rPr lang="en-GB" sz="2000" b="1" dirty="0" smtClean="0">
                <a:solidFill>
                  <a:srgbClr val="008A3E"/>
                </a:solidFill>
              </a:rPr>
              <a:t>Status</a:t>
            </a:r>
          </a:p>
          <a:p>
            <a:r>
              <a:rPr lang="en-GB" sz="1800" dirty="0" smtClean="0">
                <a:solidFill>
                  <a:srgbClr val="002060"/>
                </a:solidFill>
              </a:rPr>
              <a:t>Seven </a:t>
            </a:r>
            <a:r>
              <a:rPr lang="en-GB" sz="1800" dirty="0" smtClean="0">
                <a:solidFill>
                  <a:srgbClr val="002060"/>
                </a:solidFill>
              </a:rPr>
              <a:t>behaviours </a:t>
            </a:r>
            <a:r>
              <a:rPr lang="en-GB" sz="1800" dirty="0" smtClean="0">
                <a:solidFill>
                  <a:srgbClr val="002060"/>
                </a:solidFill>
              </a:rPr>
              <a:t>a </a:t>
            </a:r>
            <a:r>
              <a:rPr lang="en-GB" sz="1800" dirty="0" smtClean="0">
                <a:solidFill>
                  <a:srgbClr val="002060"/>
                </a:solidFill>
              </a:rPr>
              <a:t>good framework for strategic discussion of current problems in development cooperation</a:t>
            </a:r>
          </a:p>
          <a:p>
            <a:r>
              <a:rPr lang="en-GB" sz="1800" dirty="0" smtClean="0">
                <a:solidFill>
                  <a:srgbClr val="002060"/>
                </a:solidFill>
              </a:rPr>
              <a:t>Priorities </a:t>
            </a:r>
            <a:r>
              <a:rPr lang="en-GB" sz="1800" dirty="0" smtClean="0">
                <a:solidFill>
                  <a:srgbClr val="002060"/>
                </a:solidFill>
              </a:rPr>
              <a:t>identified; next </a:t>
            </a:r>
            <a:r>
              <a:rPr lang="en-GB" sz="1800" dirty="0" smtClean="0">
                <a:solidFill>
                  <a:srgbClr val="002060"/>
                </a:solidFill>
              </a:rPr>
              <a:t>steps discussed locally; shared with agency HQs</a:t>
            </a:r>
          </a:p>
          <a:p>
            <a:pPr marL="0" indent="0">
              <a:buNone/>
            </a:pPr>
            <a:endParaRPr lang="en-GB" sz="2000" b="1" dirty="0" smtClean="0">
              <a:solidFill>
                <a:srgbClr val="008A3E"/>
              </a:solidFill>
            </a:endParaRPr>
          </a:p>
          <a:p>
            <a:pPr marL="0" indent="0">
              <a:buNone/>
            </a:pPr>
            <a:endParaRPr lang="en-GB" sz="2000" b="1" dirty="0">
              <a:solidFill>
                <a:srgbClr val="008A3E"/>
              </a:solidFill>
            </a:endParaRPr>
          </a:p>
          <a:p>
            <a:pPr marL="0" indent="0">
              <a:buNone/>
            </a:pPr>
            <a:r>
              <a:rPr lang="en-GB" sz="2000" b="1" dirty="0" smtClean="0">
                <a:solidFill>
                  <a:srgbClr val="008A3E"/>
                </a:solidFill>
              </a:rPr>
              <a:t>Issues</a:t>
            </a:r>
          </a:p>
          <a:p>
            <a:pPr lvl="0"/>
            <a:r>
              <a:rPr lang="en-GB" sz="1800" dirty="0">
                <a:solidFill>
                  <a:srgbClr val="002060"/>
                </a:solidFill>
              </a:rPr>
              <a:t>Follow-up: less evidence of intensified </a:t>
            </a:r>
            <a:r>
              <a:rPr lang="en-GB" sz="1800" dirty="0" smtClean="0">
                <a:solidFill>
                  <a:srgbClr val="002060"/>
                </a:solidFill>
              </a:rPr>
              <a:t>action to implement agreed country-based actions, partly because targets and timelines not explicit enough</a:t>
            </a:r>
          </a:p>
          <a:p>
            <a:pPr lvl="0"/>
            <a:r>
              <a:rPr lang="en-GB" sz="1800" dirty="0" smtClean="0">
                <a:solidFill>
                  <a:srgbClr val="002060"/>
                </a:solidFill>
              </a:rPr>
              <a:t>More attention needed to effect change in agency behaviour in response to country findings </a:t>
            </a:r>
            <a:endParaRPr lang="en-GB" sz="1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00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International development agency review and action</a:t>
            </a:r>
            <a:endParaRPr lang="en-GB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solidFill>
                  <a:srgbClr val="008A3E"/>
                </a:solidFill>
              </a:rPr>
              <a:t>Status</a:t>
            </a:r>
          </a:p>
          <a:p>
            <a:pPr lvl="1"/>
            <a:r>
              <a:rPr lang="en-US" sz="1800" dirty="0" smtClean="0">
                <a:solidFill>
                  <a:srgbClr val="002060"/>
                </a:solidFill>
              </a:rPr>
              <a:t>Some agencies have held internal discussions, but to date individual agency review of all 7 </a:t>
            </a:r>
            <a:r>
              <a:rPr lang="en-US" sz="1800" dirty="0" err="1" smtClean="0">
                <a:solidFill>
                  <a:srgbClr val="002060"/>
                </a:solidFill>
              </a:rPr>
              <a:t>behaviours</a:t>
            </a:r>
            <a:r>
              <a:rPr lang="en-US" sz="1800" dirty="0" smtClean="0">
                <a:solidFill>
                  <a:srgbClr val="002060"/>
                </a:solidFill>
              </a:rPr>
              <a:t> quite limited</a:t>
            </a:r>
          </a:p>
          <a:p>
            <a:pPr lvl="1"/>
            <a:r>
              <a:rPr lang="en-US" sz="1800" dirty="0" smtClean="0">
                <a:solidFill>
                  <a:srgbClr val="002060"/>
                </a:solidFill>
              </a:rPr>
              <a:t>Emergence of collective agency action focused on a single area: improving measurement of results by harmonizing and aligning agency reporting requirements </a:t>
            </a:r>
          </a:p>
          <a:p>
            <a:endParaRPr lang="en-US" sz="2000" b="1" dirty="0" smtClean="0">
              <a:solidFill>
                <a:srgbClr val="008A3E"/>
              </a:solidFill>
            </a:endParaRPr>
          </a:p>
          <a:p>
            <a:r>
              <a:rPr lang="en-US" sz="2000" b="1" dirty="0" smtClean="0">
                <a:solidFill>
                  <a:srgbClr val="008A3E"/>
                </a:solidFill>
              </a:rPr>
              <a:t>Issues</a:t>
            </a:r>
          </a:p>
          <a:p>
            <a:pPr lvl="1"/>
            <a:r>
              <a:rPr lang="en-US" sz="1800" dirty="0" smtClean="0">
                <a:solidFill>
                  <a:srgbClr val="002060"/>
                </a:solidFill>
              </a:rPr>
              <a:t>Time-limited focus on a single issue is attractive and works well where high-level political engagement needed</a:t>
            </a:r>
          </a:p>
          <a:p>
            <a:pPr lvl="1"/>
            <a:r>
              <a:rPr lang="en-US" sz="1800" dirty="0" smtClean="0">
                <a:solidFill>
                  <a:srgbClr val="002060"/>
                </a:solidFill>
              </a:rPr>
              <a:t>Focusing only on one issue at a time would mean that opportunities for responding to patterns of problems from country rapid reviews, that require change in a number of agency policies and procedures, could be neglected</a:t>
            </a:r>
          </a:p>
          <a:p>
            <a:endParaRPr lang="en-US" sz="22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15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400" b="1" dirty="0" smtClean="0">
                <a:solidFill>
                  <a:srgbClr val="002060"/>
                </a:solidFill>
              </a:rPr>
              <a:t>Steering Committee invited to comment and advise on proposed next steps in two areas</a:t>
            </a:r>
            <a:endParaRPr lang="en-GB" sz="24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en-GB" sz="2000" b="1" dirty="0" smtClean="0">
              <a:solidFill>
                <a:srgbClr val="008A3E"/>
              </a:solidFill>
            </a:endParaRPr>
          </a:p>
          <a:p>
            <a:pPr marL="0" lvl="0" indent="0">
              <a:buNone/>
            </a:pPr>
            <a:r>
              <a:rPr lang="en-GB" sz="2000" b="1" dirty="0" smtClean="0">
                <a:solidFill>
                  <a:srgbClr val="008A3E"/>
                </a:solidFill>
              </a:rPr>
              <a:t>1. Follow up on in-country action plans</a:t>
            </a:r>
            <a:endParaRPr lang="en-GB" sz="2000" b="1" dirty="0">
              <a:solidFill>
                <a:srgbClr val="008A3E"/>
              </a:solidFill>
            </a:endParaRPr>
          </a:p>
          <a:p>
            <a:pPr lvl="0"/>
            <a:r>
              <a:rPr lang="en-GB" sz="1800" dirty="0">
                <a:solidFill>
                  <a:srgbClr val="002060"/>
                </a:solidFill>
              </a:rPr>
              <a:t>Countries review responsibilities for achieving targets, adhering to timelines for actions agreed</a:t>
            </a:r>
          </a:p>
          <a:p>
            <a:pPr lvl="0"/>
            <a:r>
              <a:rPr lang="en-GB" sz="1800" dirty="0">
                <a:solidFill>
                  <a:srgbClr val="002060"/>
                </a:solidFill>
              </a:rPr>
              <a:t>Promote greater HQ staff engagement through informal teams consisting of members from key agencies in the country concerned; mandated to provide a link between follow-up at country level and HQs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b="1" dirty="0" smtClean="0">
                <a:solidFill>
                  <a:srgbClr val="008E40"/>
                </a:solidFill>
              </a:rPr>
              <a:t>2. Regaining momentum for comprehensive action within development agencies</a:t>
            </a:r>
          </a:p>
          <a:p>
            <a:r>
              <a:rPr lang="en-US" sz="1800" dirty="0">
                <a:solidFill>
                  <a:srgbClr val="002060"/>
                </a:solidFill>
              </a:rPr>
              <a:t>For greater long-term impact at country </a:t>
            </a:r>
            <a:r>
              <a:rPr lang="en-US" sz="1800" dirty="0" smtClean="0">
                <a:solidFill>
                  <a:srgbClr val="002060"/>
                </a:solidFill>
              </a:rPr>
              <a:t>level, the case for a more comprehensive internal review to inform agencies' own reform processes remains strong.</a:t>
            </a:r>
          </a:p>
          <a:p>
            <a:r>
              <a:rPr lang="en-US" sz="1800" dirty="0" smtClean="0">
                <a:solidFill>
                  <a:srgbClr val="002060"/>
                </a:solidFill>
              </a:rPr>
              <a:t>A combination of both approaches (collective single issue focus </a:t>
            </a:r>
            <a:r>
              <a:rPr lang="en-US" sz="1800" smtClean="0">
                <a:solidFill>
                  <a:srgbClr val="002060"/>
                </a:solidFill>
              </a:rPr>
              <a:t>plus individual internal review) </a:t>
            </a:r>
            <a:r>
              <a:rPr lang="en-US" sz="1800" dirty="0" smtClean="0">
                <a:solidFill>
                  <a:srgbClr val="002060"/>
                </a:solidFill>
              </a:rPr>
              <a:t>is most likely to achieve greater gains  </a:t>
            </a:r>
          </a:p>
          <a:p>
            <a:endParaRPr lang="en-US" sz="1800" dirty="0" smtClean="0">
              <a:solidFill>
                <a:srgbClr val="002060"/>
              </a:solidFill>
            </a:endParaRPr>
          </a:p>
          <a:p>
            <a:endParaRPr lang="en-US" sz="2000" dirty="0" smtClean="0">
              <a:solidFill>
                <a:srgbClr val="002060"/>
              </a:solidFill>
            </a:endParaRPr>
          </a:p>
          <a:p>
            <a:endParaRPr lang="en-US" sz="2000" dirty="0">
              <a:solidFill>
                <a:srgbClr val="002060"/>
              </a:solidFill>
            </a:endParaRPr>
          </a:p>
          <a:p>
            <a:endParaRPr lang="en-GB" sz="18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155228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2923</TotalTime>
  <Words>551</Words>
  <Application>Microsoft Office PowerPoint</Application>
  <PresentationFormat>On-screen Show (4:3)</PresentationFormat>
  <Paragraphs>77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Intensified action on seven behaviours  by all development partners  </vt:lpstr>
      <vt:lpstr>background…</vt:lpstr>
      <vt:lpstr> The 7 behaviours – not new, but important </vt:lpstr>
      <vt:lpstr>Intensified action by all development partners</vt:lpstr>
      <vt:lpstr>Country rapid review and action</vt:lpstr>
      <vt:lpstr>International development agency review and action</vt:lpstr>
      <vt:lpstr>Steering Committee invited to comment and advise on proposed next steps in two areas</vt:lpstr>
    </vt:vector>
  </TitlesOfParts>
  <Company>WHO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ALI, Kim</dc:creator>
  <cp:lastModifiedBy>TRAVIS, Phyllida</cp:lastModifiedBy>
  <cp:revision>325</cp:revision>
  <cp:lastPrinted>2014-01-13T14:54:23Z</cp:lastPrinted>
  <dcterms:created xsi:type="dcterms:W3CDTF">2013-02-18T15:24:37Z</dcterms:created>
  <dcterms:modified xsi:type="dcterms:W3CDTF">2014-01-13T15:07:57Z</dcterms:modified>
</cp:coreProperties>
</file>