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5176" r:id="rId2"/>
  </p:sldMasterIdLst>
  <p:notesMasterIdLst>
    <p:notesMasterId r:id="rId10"/>
  </p:notesMasterIdLst>
  <p:handoutMasterIdLst>
    <p:handoutMasterId r:id="rId11"/>
  </p:handoutMasterIdLst>
  <p:sldIdLst>
    <p:sldId id="296" r:id="rId3"/>
    <p:sldId id="327" r:id="rId4"/>
    <p:sldId id="328" r:id="rId5"/>
    <p:sldId id="331" r:id="rId6"/>
    <p:sldId id="332" r:id="rId7"/>
    <p:sldId id="333" r:id="rId8"/>
    <p:sldId id="334" r:id="rId9"/>
  </p:sldIdLst>
  <p:sldSz cx="9144000" cy="6858000" type="screen4x3"/>
  <p:notesSz cx="7023100" cy="9309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659"/>
    <a:srgbClr val="4D9443"/>
    <a:srgbClr val="7B7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-2520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351" y="1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5FB4F73C-3460-4D15-9224-D0F6F98F7792}" type="datetimeFigureOut">
              <a:rPr lang="en-US"/>
              <a:pPr>
                <a:defRPr/>
              </a:pPr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149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351" y="8842149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BC77DF33-5D9E-4258-A481-1C184AA6B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47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351" y="1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3829B973-C30D-4662-B77F-241F1945F679}" type="datetimeFigureOut">
              <a:rPr lang="en-US"/>
              <a:pPr>
                <a:defRPr/>
              </a:pPr>
              <a:t>6/19/2014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0088"/>
            <a:ext cx="4652962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75" tIns="45587" rIns="91175" bIns="45587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83" y="4422572"/>
            <a:ext cx="5619136" cy="4187598"/>
          </a:xfrm>
          <a:prstGeom prst="rect">
            <a:avLst/>
          </a:prstGeom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149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351" y="8842149"/>
            <a:ext cx="3044109" cy="465455"/>
          </a:xfrm>
          <a:prstGeom prst="rect">
            <a:avLst/>
          </a:prstGeom>
        </p:spPr>
        <p:txBody>
          <a:bodyPr vert="horz" wrap="square" lIns="91175" tIns="45587" rIns="91175" bIns="455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C773FE70-36E0-4EED-8288-6AAA39B51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343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73FE70-36E0-4EED-8288-6AAA39B519E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0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PPt_PageSet_Oct 2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14865" y="18917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5400">
                <a:solidFill>
                  <a:srgbClr val="0E365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1C325-AFE0-47B2-BEB3-87D8FDE3281F}" type="datetime1">
              <a:rPr lang="en-GB"/>
              <a:pPr>
                <a:defRPr/>
              </a:pPr>
              <a:t>19/06/2014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5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32" y="1500323"/>
            <a:ext cx="4008644" cy="43512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7295" y="1500323"/>
            <a:ext cx="4010002" cy="43512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1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2" y="1534879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2" y="2174172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04" y="1534879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04" y="2174172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85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64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1866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2" y="273572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08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72" y="1435530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980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77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77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0736" indent="0">
              <a:buNone/>
              <a:defRPr sz="2500"/>
            </a:lvl2pPr>
            <a:lvl3pPr marL="801472" indent="0">
              <a:buNone/>
              <a:defRPr sz="2100"/>
            </a:lvl3pPr>
            <a:lvl4pPr marL="1202207" indent="0">
              <a:buNone/>
              <a:defRPr sz="1800"/>
            </a:lvl4pPr>
            <a:lvl5pPr marL="1602943" indent="0">
              <a:buNone/>
              <a:defRPr sz="1800"/>
            </a:lvl5pPr>
            <a:lvl6pPr marL="2003679" indent="0">
              <a:buNone/>
              <a:defRPr sz="1800"/>
            </a:lvl6pPr>
            <a:lvl7pPr marL="2404415" indent="0">
              <a:buNone/>
              <a:defRPr sz="1800"/>
            </a:lvl7pPr>
            <a:lvl8pPr marL="2805151" indent="0">
              <a:buNone/>
              <a:defRPr sz="1800"/>
            </a:lvl8pPr>
            <a:lvl9pPr marL="3205886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77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6360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30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85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27682" cy="585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8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PPt_PageSet_Oct 27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06400" y="225425"/>
            <a:ext cx="6721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sz="4400" smtClean="0">
                <a:solidFill>
                  <a:srgbClr val="0E3659"/>
                </a:solidFill>
                <a:latin typeface="Calibri" pitchFamily="34" charset="0"/>
              </a:rPr>
              <a:t>Agenda/Content</a:t>
            </a:r>
            <a:endParaRPr lang="en-US" sz="3600" smtClean="0">
              <a:solidFill>
                <a:srgbClr val="0E3659"/>
              </a:solidFill>
              <a:latin typeface="Calibri" pitchFamily="34" charset="0"/>
            </a:endParaRP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06398" y="1096088"/>
            <a:ext cx="8229600" cy="36862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D8CD2-B179-48A9-9388-8B508E8776AC}" type="datetime1">
              <a:rPr lang="en-GB"/>
              <a:pPr>
                <a:defRPr/>
              </a:pPr>
              <a:t>19/06/2014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128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PageSet_Oct 27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06400" y="225425"/>
            <a:ext cx="6721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sz="3600" smtClean="0">
              <a:solidFill>
                <a:srgbClr val="0E3659"/>
              </a:solidFill>
              <a:latin typeface="Calibri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06398" y="1102293"/>
            <a:ext cx="8229600" cy="2279733"/>
          </a:xfrm>
          <a:prstGeom prst="rect">
            <a:avLst/>
          </a:prstGeom>
        </p:spPr>
        <p:txBody>
          <a:bodyPr/>
          <a:lstStyle>
            <a:lvl1pPr>
              <a:tabLst/>
              <a:defRPr>
                <a:solidFill>
                  <a:srgbClr val="0E3659"/>
                </a:solidFill>
              </a:defRPr>
            </a:lvl1pPr>
            <a:lvl2pPr>
              <a:defRPr>
                <a:solidFill>
                  <a:srgbClr val="0E3659"/>
                </a:solidFill>
              </a:defRPr>
            </a:lvl2pPr>
            <a:lvl3pPr>
              <a:defRPr>
                <a:solidFill>
                  <a:srgbClr val="4D9443"/>
                </a:solidFill>
              </a:defRPr>
            </a:lvl3pPr>
            <a:lvl4pPr>
              <a:defRPr>
                <a:solidFill>
                  <a:srgbClr val="7B7C7F"/>
                </a:solidFill>
              </a:defRPr>
            </a:lvl4pPr>
            <a:lvl5pPr>
              <a:defRPr>
                <a:solidFill>
                  <a:srgbClr val="7B7C7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406400" y="225425"/>
            <a:ext cx="6721475" cy="647700"/>
          </a:xfrm>
          <a:prstGeom prst="rect">
            <a:avLst/>
          </a:prstGeom>
        </p:spPr>
        <p:txBody>
          <a:bodyPr/>
          <a:lstStyle>
            <a:lvl1pPr>
              <a:buNone/>
              <a:defRPr sz="4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9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4FEA1-B6FD-4A21-84EF-3359DDBD881B}" type="datetime1">
              <a:rPr lang="en-GB"/>
              <a:pPr>
                <a:defRPr/>
              </a:pPr>
              <a:t>19/06/2014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3124200" y="649128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2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_PageSet_Oct 27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64638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4"/>
          <p:cNvSpPr txBox="1">
            <a:spLocks/>
          </p:cNvSpPr>
          <p:nvPr userDrawn="1"/>
        </p:nvSpPr>
        <p:spPr>
          <a:xfrm>
            <a:off x="363538" y="6508750"/>
            <a:ext cx="21336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3B89FE5B-885D-44C7-9CF7-D99FAEFCB5A1}" type="datetime1">
              <a:rPr lang="en-US" sz="1200" smtClean="0">
                <a:solidFill>
                  <a:srgbClr val="8A8D95"/>
                </a:solidFill>
                <a:latin typeface="Calibri" pitchFamily="34" charset="0"/>
              </a:rPr>
              <a:pPr eaLnBrk="1" hangingPunct="1">
                <a:defRPr/>
              </a:pPr>
              <a:t>6/19/2014</a:t>
            </a:fld>
            <a:endParaRPr lang="en-US" sz="1200" smtClean="0">
              <a:solidFill>
                <a:srgbClr val="8A8D95"/>
              </a:solidFill>
              <a:latin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64057" y="1754186"/>
            <a:ext cx="4038601" cy="452437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E3659"/>
                </a:solidFill>
              </a:defRPr>
            </a:lvl1pPr>
            <a:lvl2pPr>
              <a:defRPr sz="2400">
                <a:solidFill>
                  <a:srgbClr val="0E3659"/>
                </a:solidFill>
              </a:defRPr>
            </a:lvl2pPr>
            <a:lvl3pPr>
              <a:defRPr sz="2000">
                <a:solidFill>
                  <a:srgbClr val="4D9443"/>
                </a:solidFill>
              </a:defRPr>
            </a:lvl3pPr>
            <a:lvl4pPr>
              <a:defRPr sz="1800">
                <a:solidFill>
                  <a:srgbClr val="7B7C7F"/>
                </a:solidFill>
              </a:defRPr>
            </a:lvl4pPr>
            <a:lvl5pPr>
              <a:defRPr sz="1800">
                <a:solidFill>
                  <a:srgbClr val="7B7C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55057" y="1754186"/>
            <a:ext cx="4038601" cy="452437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E3659"/>
                </a:solidFill>
              </a:defRPr>
            </a:lvl1pPr>
            <a:lvl2pPr>
              <a:defRPr sz="2400">
                <a:solidFill>
                  <a:srgbClr val="0E3659"/>
                </a:solidFill>
              </a:defRPr>
            </a:lvl2pPr>
            <a:lvl3pPr>
              <a:defRPr sz="2000">
                <a:solidFill>
                  <a:srgbClr val="4D9443"/>
                </a:solidFill>
              </a:defRPr>
            </a:lvl3pPr>
            <a:lvl4pPr>
              <a:defRPr sz="1800">
                <a:solidFill>
                  <a:srgbClr val="7B7C7F"/>
                </a:solidFill>
              </a:defRPr>
            </a:lvl4pPr>
            <a:lvl5pPr>
              <a:defRPr sz="1800">
                <a:solidFill>
                  <a:srgbClr val="7B7C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63538" y="311520"/>
            <a:ext cx="6751637" cy="854075"/>
          </a:xfrm>
          <a:prstGeom prst="rect">
            <a:avLst/>
          </a:prstGeom>
        </p:spPr>
        <p:txBody>
          <a:bodyPr/>
          <a:lstStyle>
            <a:lvl1pPr>
              <a:buNone/>
              <a:defRPr sz="44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124200" y="6483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3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hibi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Pages_gudea_Oct 26_general page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457200" y="242366"/>
            <a:ext cx="6719888" cy="769937"/>
          </a:xfrm>
          <a:prstGeom prst="rect">
            <a:avLst/>
          </a:prstGeom>
        </p:spPr>
        <p:txBody>
          <a:bodyPr/>
          <a:lstStyle>
            <a:lvl1pPr>
              <a:buNone/>
              <a:defRPr sz="4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3"/>
          </p:nvPr>
        </p:nvSpPr>
        <p:spPr>
          <a:xfrm>
            <a:off x="457200" y="1941513"/>
            <a:ext cx="8335963" cy="409575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5008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75692-2C93-4EB1-BA53-41A335B38CD2}" type="datetime1">
              <a:rPr lang="en-GB"/>
              <a:pPr>
                <a:defRPr/>
              </a:pPr>
              <a:t>19/06/2014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500813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4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hibi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Pt_Pages_gudea_Oct 26_general pages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Chart 6"/>
          <p:cNvGraphicFramePr>
            <a:graphicFrameLocks/>
          </p:cNvGraphicFramePr>
          <p:nvPr/>
        </p:nvGraphicFramePr>
        <p:xfrm>
          <a:off x="342900" y="958850"/>
          <a:ext cx="8058150" cy="537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31" r:id="rId4" imgW="8059610" imgH="5377138" progId="Excel.Chart.8">
                  <p:embed/>
                </p:oleObj>
              </mc:Choice>
              <mc:Fallback>
                <p:oleObj r:id="rId4" imgW="8059610" imgH="537713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958850"/>
                        <a:ext cx="8058150" cy="537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228600"/>
            <a:ext cx="29273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400" smtClean="0">
                <a:solidFill>
                  <a:srgbClr val="0E3659"/>
                </a:solidFill>
                <a:latin typeface="Calibri" charset="0"/>
              </a:rPr>
              <a:t>Exhibit here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024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B27E3-CB6A-45BB-833B-8EC45BE1BB64}" type="datetime1">
              <a:rPr lang="en-GB"/>
              <a:pPr>
                <a:defRPr/>
              </a:pPr>
              <a:t>19/06/2014</a:t>
            </a:fld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505200" y="65151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F4FBB-AC5D-41F9-8C07-CAA61F7F7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4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29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4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1" y="4407378"/>
            <a:ext cx="7772943" cy="136209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1" y="2907056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736" indent="0">
              <a:buNone/>
              <a:defRPr sz="1600"/>
            </a:lvl2pPr>
            <a:lvl3pPr marL="801472" indent="0">
              <a:buNone/>
              <a:defRPr sz="1400"/>
            </a:lvl3pPr>
            <a:lvl4pPr marL="1202207" indent="0">
              <a:buNone/>
              <a:defRPr sz="1200"/>
            </a:lvl4pPr>
            <a:lvl5pPr marL="1602943" indent="0">
              <a:buNone/>
              <a:defRPr sz="1200"/>
            </a:lvl5pPr>
            <a:lvl6pPr marL="2003679" indent="0">
              <a:buNone/>
              <a:defRPr sz="1200"/>
            </a:lvl6pPr>
            <a:lvl7pPr marL="2404415" indent="0">
              <a:buNone/>
              <a:defRPr sz="1200"/>
            </a:lvl7pPr>
            <a:lvl8pPr marL="2805151" indent="0">
              <a:buNone/>
              <a:defRPr sz="1200"/>
            </a:lvl8pPr>
            <a:lvl9pPr marL="320588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858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5.emf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A8D95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F2465130-6395-4704-9FC5-6A1AE6E1443D}" type="datetime1">
              <a:rPr lang="en-GB"/>
              <a:pPr>
                <a:defRPr/>
              </a:pPr>
              <a:t>19/06/2014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505200" y="6369050"/>
            <a:ext cx="2133600" cy="244475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4F56AA83-EDCC-4E0B-AD1A-C8C4962C4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40" r:id="rId1"/>
    <p:sldLayoutId id="2147486341" r:id="rId2"/>
    <p:sldLayoutId id="2147486342" r:id="rId3"/>
    <p:sldLayoutId id="2147486343" r:id="rId4"/>
    <p:sldLayoutId id="2147486344" r:id="rId5"/>
    <p:sldLayoutId id="2147486345" r:id="rId6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00188"/>
            <a:ext cx="8148637" cy="435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0" y="1277938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0147" tIns="40074" rIns="80147" bIns="40074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588" y="6015038"/>
            <a:ext cx="9144000" cy="842962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47" tIns="40074" rIns="80147" bIns="40074" anchor="ctr"/>
          <a:lstStyle/>
          <a:p>
            <a:pPr defTabSz="914400" rtl="1"/>
            <a:endParaRPr lang="en-US" sz="3200" b="1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927100" y="6426200"/>
            <a:ext cx="4625975" cy="22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912813"/>
            <a:r>
              <a:rPr lang="en-GB" sz="1200" b="1">
                <a:solidFill>
                  <a:srgbClr val="96CCEE"/>
                </a:solidFill>
                <a:latin typeface="Arial Narrow" pitchFamily="34" charset="0"/>
              </a:rPr>
              <a:t>Contributions of nursing and midwifery to rapid scale up 2007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60363" y="6399213"/>
            <a:ext cx="355600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912813"/>
            <a:fld id="{9423EEF0-8A68-4073-AEAC-2904168C1E0E}" type="slidenum">
              <a:rPr lang="ar-SA" sz="1500" b="1">
                <a:solidFill>
                  <a:srgbClr val="72BBE8"/>
                </a:solidFill>
                <a:latin typeface="Arial Narrow" pitchFamily="34" charset="0"/>
              </a:rPr>
              <a:pPr algn="r" defTabSz="912813"/>
              <a:t>‹#›</a:t>
            </a:fld>
            <a:r>
              <a:rPr lang="en-GB" sz="1500" b="1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100" b="1" baseline="14000">
                <a:solidFill>
                  <a:srgbClr val="FFFFFF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10248" name="Picture 8" descr="WHO-EN-BW-H"/>
          <p:cNvPicPr>
            <a:picLocks noChangeAspect="1" noChangeArrowheads="1"/>
          </p:cNvPicPr>
          <p:nvPr/>
        </p:nvPicPr>
        <p:blipFill>
          <a:blip r:embed="rId13">
            <a:lum contrast="12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650" y="6015038"/>
            <a:ext cx="24098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443" r:id="rId1"/>
    <p:sldLayoutId id="2147486330" r:id="rId2"/>
    <p:sldLayoutId id="2147486331" r:id="rId3"/>
    <p:sldLayoutId id="2147486332" r:id="rId4"/>
    <p:sldLayoutId id="2147486333" r:id="rId5"/>
    <p:sldLayoutId id="2147486334" r:id="rId6"/>
    <p:sldLayoutId id="2147486335" r:id="rId7"/>
    <p:sldLayoutId id="2147486336" r:id="rId8"/>
    <p:sldLayoutId id="2147486337" r:id="rId9"/>
    <p:sldLayoutId id="2147486338" r:id="rId10"/>
    <p:sldLayoutId id="2147486339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00736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801472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202207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602943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500">
          <a:solidFill>
            <a:srgbClr val="000066"/>
          </a:solidFill>
          <a:latin typeface="+mn-lt"/>
          <a:ea typeface="+mn-ea"/>
          <a:cs typeface="+mn-cs"/>
        </a:defRPr>
      </a:lvl1pPr>
      <a:lvl2pPr marL="804863" indent="-280988" algn="l" defTabSz="912813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pitchFamily="34" charset="0"/>
        <a:buChar char="–"/>
        <a:defRPr sz="2100">
          <a:solidFill>
            <a:srgbClr val="000066"/>
          </a:solidFill>
          <a:latin typeface="+mn-lt"/>
          <a:cs typeface="+mn-cs"/>
        </a:defRPr>
      </a:lvl2pPr>
      <a:lvl3pPr marL="1255713" indent="-269875" algn="l" defTabSz="912813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Arial Narrow" pitchFamily="34" charset="0"/>
          <a:cs typeface="+mn-cs"/>
        </a:defRPr>
      </a:lvl3pPr>
      <a:lvl4pPr marL="1663700" indent="-225425" algn="l" defTabSz="912813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Arial Narrow" pitchFamily="34" charset="0"/>
          <a:cs typeface="+mn-cs"/>
        </a:defRPr>
      </a:lvl4pPr>
      <a:lvl5pPr marL="1987550" indent="-144463" algn="r" defTabSz="912813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389109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789845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190581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591317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398" y="1102293"/>
            <a:ext cx="8229600" cy="5025042"/>
          </a:xfrm>
        </p:spPr>
        <p:txBody>
          <a:bodyPr/>
          <a:lstStyle/>
          <a:p>
            <a:pPr marL="0" indent="0" algn="ctr">
              <a:buNone/>
            </a:pPr>
            <a:endParaRPr lang="en-US" b="1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4400" b="1" smtClean="0">
                <a:solidFill>
                  <a:schemeClr val="tx1"/>
                </a:solidFill>
              </a:rPr>
              <a:t>Supporting Southern CSO engagement in policy dialogue and performance monitoring:</a:t>
            </a:r>
          </a:p>
          <a:p>
            <a:pPr marL="0" indent="0" algn="ctr">
              <a:buNone/>
            </a:pPr>
            <a:r>
              <a:rPr lang="en-US" sz="4400" b="1" smtClean="0">
                <a:solidFill>
                  <a:schemeClr val="tx1"/>
                </a:solidFill>
              </a:rPr>
              <a:t>What should be the future role of IHP+ ?</a:t>
            </a:r>
            <a:r>
              <a:rPr lang="en-US" b="1" smtClean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endParaRPr lang="en-US" b="1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A5D4FEA1-B6FD-4A21-84EF-3359DDBD881B}" type="datetime1">
              <a:rPr lang="en-GB" smtClean="0"/>
              <a:pPr>
                <a:defRPr/>
              </a:pPr>
              <a:t>19/06/2014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5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398" y="1759287"/>
            <a:ext cx="8229600" cy="4164994"/>
          </a:xfrm>
        </p:spPr>
        <p:txBody>
          <a:bodyPr/>
          <a:lstStyle/>
          <a:p>
            <a:r>
              <a:rPr lang="en-GB" sz="3600" smtClean="0"/>
              <a:t>Established 2009</a:t>
            </a:r>
          </a:p>
          <a:p>
            <a:r>
              <a:rPr lang="en-GB" sz="3600" smtClean="0"/>
              <a:t>Managed by OXFAM (Germany)</a:t>
            </a:r>
          </a:p>
          <a:p>
            <a:r>
              <a:rPr lang="en-GB" sz="3600" smtClean="0"/>
              <a:t>Number of grantees: 23 in 13 countries</a:t>
            </a:r>
          </a:p>
          <a:p>
            <a:r>
              <a:rPr lang="en-GB" sz="3600" smtClean="0"/>
              <a:t>Individual grants around 30,000USD</a:t>
            </a:r>
          </a:p>
          <a:p>
            <a:r>
              <a:rPr lang="en-GB" sz="3600" smtClean="0"/>
              <a:t>Disbursement around 1 mill USD</a:t>
            </a:r>
          </a:p>
          <a:p>
            <a:r>
              <a:rPr lang="en-GB" sz="3600" smtClean="0"/>
              <a:t>Funding ending now</a:t>
            </a:r>
          </a:p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algn="ctr"/>
            <a:r>
              <a:rPr lang="en-GB" b="1" smtClean="0"/>
              <a:t>Health Policy Action Fund</a:t>
            </a:r>
            <a:endParaRPr lang="en-GB" b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A5D4FEA1-B6FD-4A21-84EF-3359DDBD881B}" type="datetime1">
              <a:rPr lang="en-GB" smtClean="0"/>
              <a:pPr>
                <a:defRPr/>
              </a:pPr>
              <a:t>19/06/2014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27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33358"/>
            <a:ext cx="8229600" cy="4319712"/>
          </a:xfrm>
        </p:spPr>
        <p:txBody>
          <a:bodyPr/>
          <a:lstStyle/>
          <a:p>
            <a:pPr marL="0" indent="0">
              <a:buNone/>
            </a:pPr>
            <a:r>
              <a:rPr lang="en-GB" sz="3600" u="sng" smtClean="0"/>
              <a:t>Achievements:</a:t>
            </a:r>
          </a:p>
          <a:p>
            <a:r>
              <a:rPr lang="en-GB" sz="3600" smtClean="0"/>
              <a:t>Played a unique and positive role in facilitating CSO engagement in national health policy dialogue and accountability processes</a:t>
            </a:r>
          </a:p>
          <a:p>
            <a:r>
              <a:rPr lang="en-GB" sz="3600" smtClean="0"/>
              <a:t>Very few alternative sources for this broad type of support</a:t>
            </a:r>
          </a:p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algn="ctr"/>
            <a:r>
              <a:rPr lang="en-GB" b="1" smtClean="0"/>
              <a:t>Findings of HPAF Review</a:t>
            </a:r>
            <a:endParaRPr lang="en-GB" b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A5D4FEA1-B6FD-4A21-84EF-3359DDBD881B}" type="datetime1">
              <a:rPr lang="en-GB" smtClean="0"/>
              <a:pPr>
                <a:defRPr/>
              </a:pPr>
              <a:t>19/06/2014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0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33358"/>
            <a:ext cx="8229600" cy="2279733"/>
          </a:xfrm>
        </p:spPr>
        <p:txBody>
          <a:bodyPr/>
          <a:lstStyle/>
          <a:p>
            <a:pPr marL="0" indent="0">
              <a:buNone/>
            </a:pPr>
            <a:r>
              <a:rPr lang="en-GB" sz="3600" u="sng" smtClean="0"/>
              <a:t>Areas for improvement:</a:t>
            </a:r>
          </a:p>
          <a:p>
            <a:r>
              <a:rPr lang="en-GB" sz="3600" smtClean="0"/>
              <a:t>More emphasis on capacity building</a:t>
            </a:r>
          </a:p>
          <a:p>
            <a:r>
              <a:rPr lang="en-GB" sz="3600" smtClean="0"/>
              <a:t>Longer grant time-frame</a:t>
            </a:r>
          </a:p>
          <a:p>
            <a:r>
              <a:rPr lang="en-GB" sz="3600" smtClean="0"/>
              <a:t>Few grantees understood aid effectiveness well</a:t>
            </a:r>
          </a:p>
          <a:p>
            <a:endParaRPr lang="en-GB" smtClean="0"/>
          </a:p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algn="ctr"/>
            <a:r>
              <a:rPr lang="en-GB" b="1" smtClean="0"/>
              <a:t>Findings of HPAF Review</a:t>
            </a:r>
          </a:p>
          <a:p>
            <a:r>
              <a:rPr lang="en-GB" sz="2800" b="1"/>
              <a:t> </a:t>
            </a:r>
            <a:r>
              <a:rPr lang="en-GB" sz="2800" b="1" smtClean="0"/>
              <a:t>     contnd.</a:t>
            </a:r>
            <a:endParaRPr lang="en-GB" sz="2800" b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A5D4FEA1-B6FD-4A21-84EF-3359DDBD881B}" type="datetime1">
              <a:rPr lang="en-GB" smtClean="0"/>
              <a:pPr>
                <a:defRPr/>
              </a:pPr>
              <a:t>19/06/2014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8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71978"/>
            <a:ext cx="8229600" cy="4816698"/>
          </a:xfrm>
        </p:spPr>
        <p:txBody>
          <a:bodyPr/>
          <a:lstStyle/>
          <a:p>
            <a:r>
              <a:rPr lang="en-GB" smtClean="0"/>
              <a:t>Review recommend continuing support</a:t>
            </a:r>
          </a:p>
          <a:p>
            <a:r>
              <a:rPr lang="en-GB" smtClean="0"/>
              <a:t>Of the four models proposed two are favored by stakeholders (C and D):</a:t>
            </a:r>
          </a:p>
          <a:p>
            <a:pPr lvl="1"/>
            <a:r>
              <a:rPr lang="en-GB" sz="3200" smtClean="0"/>
              <a:t>Model C: A variation of the HPAF model with more focus on national CSO coalitions and on capacity building</a:t>
            </a:r>
          </a:p>
          <a:p>
            <a:pPr lvl="1"/>
            <a:r>
              <a:rPr lang="en-GB" sz="3200" smtClean="0"/>
              <a:t>Model D: Scaling up the approach: more countries and grantees and longer grant period. Possibly de-linked from IHP+</a:t>
            </a:r>
          </a:p>
          <a:p>
            <a:endParaRPr lang="en-GB" smtClean="0"/>
          </a:p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algn="ctr"/>
            <a:r>
              <a:rPr lang="en-GB" b="1" smtClean="0"/>
              <a:t>Future CSO support options</a:t>
            </a:r>
            <a:endParaRPr lang="en-GB" b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A5D4FEA1-B6FD-4A21-84EF-3359DDBD881B}" type="datetime1">
              <a:rPr lang="en-GB" smtClean="0"/>
              <a:pPr>
                <a:defRPr/>
              </a:pPr>
              <a:t>19/06/2014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81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71978"/>
            <a:ext cx="8229600" cy="4816698"/>
          </a:xfrm>
        </p:spPr>
        <p:txBody>
          <a:bodyPr/>
          <a:lstStyle/>
          <a:p>
            <a:pPr marL="0" indent="0">
              <a:buNone/>
            </a:pPr>
            <a:endParaRPr lang="en-GB" smtClean="0"/>
          </a:p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algn="ctr"/>
            <a:r>
              <a:rPr lang="en-GB" b="1" smtClean="0"/>
              <a:t>Main pros et cons</a:t>
            </a:r>
            <a:endParaRPr lang="en-GB" b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A5D4FEA1-B6FD-4A21-84EF-3359DDBD881B}" type="datetime1">
              <a:rPr lang="en-GB" smtClean="0"/>
              <a:pPr>
                <a:defRPr/>
              </a:pPr>
              <a:t>19/06/2014</a:t>
            </a:fld>
            <a:endParaRPr lang="en-US"/>
          </a:p>
        </p:txBody>
      </p:sp>
      <p:pic>
        <p:nvPicPr>
          <p:cNvPr id="279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5017"/>
            <a:ext cx="9053848" cy="4093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9181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99256"/>
            <a:ext cx="8229600" cy="3889420"/>
          </a:xfrm>
        </p:spPr>
        <p:txBody>
          <a:bodyPr/>
          <a:lstStyle/>
          <a:p>
            <a:r>
              <a:rPr lang="en-GB" sz="3600" dirty="0" smtClean="0"/>
              <a:t>Should IHP+ CSO support continue?</a:t>
            </a:r>
          </a:p>
          <a:p>
            <a:r>
              <a:rPr lang="en-GB" sz="3600" dirty="0" smtClean="0"/>
              <a:t>If yes, which model is preferred:</a:t>
            </a:r>
          </a:p>
          <a:p>
            <a:pPr lvl="1"/>
            <a:r>
              <a:rPr lang="en-GB" sz="3600" dirty="0" smtClean="0"/>
              <a:t>Model C: Continue adapted HPAF model</a:t>
            </a:r>
          </a:p>
          <a:p>
            <a:pPr lvl="1"/>
            <a:r>
              <a:rPr lang="en-GB" sz="3600" dirty="0" smtClean="0"/>
              <a:t>Model D: Scaling up the </a:t>
            </a:r>
            <a:r>
              <a:rPr lang="en-GB" sz="3600" dirty="0" smtClean="0"/>
              <a:t>approach</a:t>
            </a:r>
          </a:p>
          <a:p>
            <a:pPr lvl="1"/>
            <a:r>
              <a:rPr lang="en-GB" sz="3600" smtClean="0"/>
              <a:t>Some combination </a:t>
            </a:r>
            <a:endParaRPr lang="en-GB" sz="360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algn="ctr"/>
            <a:r>
              <a:rPr lang="en-GB" b="1" smtClean="0"/>
              <a:t>Questions for SC</a:t>
            </a:r>
            <a:endParaRPr lang="en-GB" b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A5D4FEA1-B6FD-4A21-84EF-3359DDBD881B}" type="datetime1">
              <a:rPr lang="en-GB" smtClean="0"/>
              <a:pPr>
                <a:defRPr/>
              </a:pPr>
              <a:t>19/06/2014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55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HP test">
      <a:dk1>
        <a:srgbClr val="0B2848"/>
      </a:dk1>
      <a:lt1>
        <a:sysClr val="window" lastClr="FFFFFF"/>
      </a:lt1>
      <a:dk2>
        <a:srgbClr val="1F497D"/>
      </a:dk2>
      <a:lt2>
        <a:srgbClr val="EEECE1"/>
      </a:lt2>
      <a:accent1>
        <a:srgbClr val="0E3659"/>
      </a:accent1>
      <a:accent2>
        <a:srgbClr val="4D9443"/>
      </a:accent2>
      <a:accent3>
        <a:srgbClr val="7B7C7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VisID">
  <a:themeElements>
    <a:clrScheme name="VisID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VisI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 Narrow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 Narrow" pitchFamily="34" charset="0"/>
            <a:cs typeface="Arial" pitchFamily="34" charset="0"/>
          </a:defRPr>
        </a:defPPr>
      </a:lstStyle>
    </a:lnDef>
  </a:objectDefaults>
  <a:extraClrSchemeLst>
    <a:extraClrScheme>
      <a:clrScheme name="VisI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8991</TotalTime>
  <Words>223</Words>
  <Application>Microsoft Office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VisID</vt:lpstr>
      <vt:lpstr>Microsoft Excel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Spicegrove Creative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Dehaney</dc:creator>
  <cp:lastModifiedBy>TRAVIS, Phyllida</cp:lastModifiedBy>
  <cp:revision>176</cp:revision>
  <cp:lastPrinted>2014-05-01T12:47:38Z</cp:lastPrinted>
  <dcterms:created xsi:type="dcterms:W3CDTF">2012-10-26T19:46:34Z</dcterms:created>
  <dcterms:modified xsi:type="dcterms:W3CDTF">2014-06-19T15:29:39Z</dcterms:modified>
</cp:coreProperties>
</file>