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769" r:id="rId2"/>
    <p:sldMasterId id="2147483781" r:id="rId3"/>
    <p:sldMasterId id="2147483793" r:id="rId4"/>
  </p:sldMasterIdLst>
  <p:notesMasterIdLst>
    <p:notesMasterId r:id="rId18"/>
  </p:notesMasterIdLst>
  <p:handoutMasterIdLst>
    <p:handoutMasterId r:id="rId19"/>
  </p:handoutMasterIdLst>
  <p:sldIdLst>
    <p:sldId id="367" r:id="rId5"/>
    <p:sldId id="531" r:id="rId6"/>
    <p:sldId id="520" r:id="rId7"/>
    <p:sldId id="524" r:id="rId8"/>
    <p:sldId id="525" r:id="rId9"/>
    <p:sldId id="547" r:id="rId10"/>
    <p:sldId id="540" r:id="rId11"/>
    <p:sldId id="543" r:id="rId12"/>
    <p:sldId id="544" r:id="rId13"/>
    <p:sldId id="545" r:id="rId14"/>
    <p:sldId id="546" r:id="rId15"/>
    <p:sldId id="552" r:id="rId16"/>
    <p:sldId id="553" r:id="rId17"/>
  </p:sldIdLst>
  <p:sldSz cx="10693400" cy="7561263"/>
  <p:notesSz cx="6808788" cy="9940925"/>
  <p:defaultTextStyle>
    <a:defPPr>
      <a:defRPr lang="en-GB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5907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1813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67731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3642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79555" algn="l" defTabSz="911813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35467" algn="l" defTabSz="911813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191376" algn="l" defTabSz="911813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47288" algn="l" defTabSz="911813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TTERJI, Somnath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CEE"/>
    <a:srgbClr val="1E7FB8"/>
    <a:srgbClr val="C7F1CB"/>
    <a:srgbClr val="000066"/>
    <a:srgbClr val="4189DD"/>
    <a:srgbClr val="007434"/>
    <a:srgbClr val="C4DAF4"/>
    <a:srgbClr val="FFFFCC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92998" autoAdjust="0"/>
  </p:normalViewPr>
  <p:slideViewPr>
    <p:cSldViewPr snapToGrid="0">
      <p:cViewPr varScale="1">
        <p:scale>
          <a:sx n="45" d="100"/>
          <a:sy n="45" d="100"/>
        </p:scale>
        <p:origin x="-1330" y="-8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04" y="2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E2B9D9C-95B6-4FFE-A27C-4FA4B6B1B4F8}" type="datetime3">
              <a:rPr lang="en-GB"/>
              <a:pPr/>
              <a:t>18 November, 2015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1796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04" y="9441796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B1C08E0-F9A9-466B-A3C4-8F14E48C25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4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04" y="2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3F2B90E-C8A6-45B7-A9DD-41364039A65F}" type="datetime3">
              <a:rPr lang="en-GB"/>
              <a:pPr/>
              <a:t>18 November, 2015</a:t>
            </a:fld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89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66" y="4721700"/>
            <a:ext cx="5446056" cy="44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1796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04" y="9441796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9" rIns="92837" bIns="464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6D414E2-4218-41C1-AF99-BC4FF2E098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4106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907" algn="r" rtl="1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813" algn="r" rtl="1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7731" algn="r" rtl="1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3642" algn="r" rtl="1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555" algn="l" defTabSz="9118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5467" algn="l" defTabSz="9118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1376" algn="l" defTabSz="9118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7288" algn="l" defTabSz="9118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C412C6-2300-4E02-BE4B-993B89BEB85F}" type="datetime3">
              <a:rPr lang="en-GB"/>
              <a:pPr/>
              <a:t>18 November,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5B600-6455-473C-8614-28746B49384E}" type="slidenum">
              <a:rPr lang="en-GB"/>
              <a:pPr/>
              <a:t>1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6125"/>
            <a:ext cx="5268912" cy="3727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C412C6-2300-4E02-BE4B-993B89BEB85F}" type="datetime3">
              <a:rPr lang="en-GB"/>
              <a:pPr/>
              <a:t>18 November,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5B600-6455-473C-8614-28746B49384E}" type="slidenum">
              <a:rPr lang="en-GB"/>
              <a:pPr/>
              <a:t>6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6125"/>
            <a:ext cx="5268912" cy="3727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3113" y="746125"/>
            <a:ext cx="5264150" cy="372427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829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09CCBA-E8DB-4825-BEEB-8686FE770C1E}" type="datetime3">
              <a:rPr lang="en-US" sz="1200" b="0">
                <a:solidFill>
                  <a:prstClr val="black"/>
                </a:solidFill>
              </a:rPr>
              <a:pPr eaLnBrk="1" hangingPunct="1"/>
              <a:t>18 November 2015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2F726C-D49F-45B5-B645-8723FCB3E415}" type="slidenum">
              <a:rPr lang="en-US" sz="1200" b="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56608" indent="-291003" defTabSz="9279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64010" indent="-232802" defTabSz="9279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29616" indent="-232802" defTabSz="9279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95220" indent="-232802" defTabSz="9279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60824" indent="-232802" defTabSz="9279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3026429" indent="-232802" defTabSz="9279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92033" indent="-232802" defTabSz="9279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957638" indent="-232802" defTabSz="9279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63E657-86F8-47CA-9E4B-AACC85D7EB25}" type="slidenum">
              <a:rPr lang="en-US" sz="1200" b="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3113" y="746125"/>
            <a:ext cx="5264150" cy="3724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3113" y="746125"/>
            <a:ext cx="5264150" cy="372427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829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09CCBA-E8DB-4825-BEEB-8686FE770C1E}" type="datetime3">
              <a:rPr lang="en-US" sz="1200" b="0">
                <a:solidFill>
                  <a:prstClr val="black"/>
                </a:solidFill>
              </a:rPr>
              <a:pPr eaLnBrk="1" hangingPunct="1"/>
              <a:t>18 November 2015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563" indent="-290986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3943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520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097" indent="-232789" defTabSz="927921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67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251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1827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404" indent="-232789" defTabSz="92792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2F726C-D49F-45B5-B645-8723FCB3E415}" type="slidenum">
              <a:rPr lang="en-US" sz="1200" b="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8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1"/>
            <a:ext cx="2673350" cy="66071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7867650" cy="66071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9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59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1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69" y="4859356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69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907" indent="0">
              <a:buNone/>
              <a:defRPr sz="1800"/>
            </a:lvl2pPr>
            <a:lvl3pPr marL="911813" indent="0">
              <a:buNone/>
              <a:defRPr sz="1600"/>
            </a:lvl3pPr>
            <a:lvl4pPr marL="1367731" indent="0">
              <a:buNone/>
              <a:defRPr sz="1400"/>
            </a:lvl4pPr>
            <a:lvl5pPr marL="1823642" indent="0">
              <a:buNone/>
              <a:defRPr sz="1400"/>
            </a:lvl5pPr>
            <a:lvl6pPr marL="2279555" indent="0">
              <a:buNone/>
              <a:defRPr sz="1400"/>
            </a:lvl6pPr>
            <a:lvl7pPr marL="2735467" indent="0">
              <a:buNone/>
              <a:defRPr sz="1400"/>
            </a:lvl7pPr>
            <a:lvl8pPr marL="3191376" indent="0">
              <a:buNone/>
              <a:defRPr sz="1400"/>
            </a:lvl8pPr>
            <a:lvl9pPr marL="36472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9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9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7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7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9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006" y="1582755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76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82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9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19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5907" indent="0">
              <a:buNone/>
              <a:defRPr sz="2900"/>
            </a:lvl2pPr>
            <a:lvl3pPr marL="911813" indent="0">
              <a:buNone/>
              <a:defRPr sz="2400"/>
            </a:lvl3pPr>
            <a:lvl4pPr marL="1367731" indent="0">
              <a:buNone/>
              <a:defRPr sz="2100"/>
            </a:lvl4pPr>
            <a:lvl5pPr marL="1823642" indent="0">
              <a:buNone/>
              <a:defRPr sz="2100"/>
            </a:lvl5pPr>
            <a:lvl6pPr marL="2279555" indent="0">
              <a:buNone/>
              <a:defRPr sz="2100"/>
            </a:lvl6pPr>
            <a:lvl7pPr marL="2735467" indent="0">
              <a:buNone/>
              <a:defRPr sz="2100"/>
            </a:lvl7pPr>
            <a:lvl8pPr marL="3191376" indent="0">
              <a:buNone/>
              <a:defRPr sz="2100"/>
            </a:lvl8pPr>
            <a:lvl9pPr marL="3647288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19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9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2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1"/>
            <a:ext cx="2673350" cy="66071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7867650" cy="66071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8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6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16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69" y="4859356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69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907" indent="0">
              <a:buNone/>
              <a:defRPr sz="1800"/>
            </a:lvl2pPr>
            <a:lvl3pPr marL="911813" indent="0">
              <a:buNone/>
              <a:defRPr sz="1600"/>
            </a:lvl3pPr>
            <a:lvl4pPr marL="1367731" indent="0">
              <a:buNone/>
              <a:defRPr sz="1400"/>
            </a:lvl4pPr>
            <a:lvl5pPr marL="1823642" indent="0">
              <a:buNone/>
              <a:defRPr sz="1400"/>
            </a:lvl5pPr>
            <a:lvl6pPr marL="2279555" indent="0">
              <a:buNone/>
              <a:defRPr sz="1400"/>
            </a:lvl6pPr>
            <a:lvl7pPr marL="2735467" indent="0">
              <a:buNone/>
              <a:defRPr sz="1400"/>
            </a:lvl7pPr>
            <a:lvl8pPr marL="3191376" indent="0">
              <a:buNone/>
              <a:defRPr sz="1400"/>
            </a:lvl8pPr>
            <a:lvl9pPr marL="36472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9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8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9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69" y="4859356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69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907" indent="0">
              <a:buNone/>
              <a:defRPr sz="1800"/>
            </a:lvl2pPr>
            <a:lvl3pPr marL="911813" indent="0">
              <a:buNone/>
              <a:defRPr sz="1600"/>
            </a:lvl3pPr>
            <a:lvl4pPr marL="1367731" indent="0">
              <a:buNone/>
              <a:defRPr sz="1400"/>
            </a:lvl4pPr>
            <a:lvl5pPr marL="1823642" indent="0">
              <a:buNone/>
              <a:defRPr sz="1400"/>
            </a:lvl5pPr>
            <a:lvl6pPr marL="2279555" indent="0">
              <a:buNone/>
              <a:defRPr sz="1400"/>
            </a:lvl6pPr>
            <a:lvl7pPr marL="2735467" indent="0">
              <a:buNone/>
              <a:defRPr sz="1400"/>
            </a:lvl7pPr>
            <a:lvl8pPr marL="3191376" indent="0">
              <a:buNone/>
              <a:defRPr sz="1400"/>
            </a:lvl8pPr>
            <a:lvl9pPr marL="36472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32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006" y="1582755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57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9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19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5907" indent="0">
              <a:buNone/>
              <a:defRPr sz="2900"/>
            </a:lvl2pPr>
            <a:lvl3pPr marL="911813" indent="0">
              <a:buNone/>
              <a:defRPr sz="2400"/>
            </a:lvl3pPr>
            <a:lvl4pPr marL="1367731" indent="0">
              <a:buNone/>
              <a:defRPr sz="2100"/>
            </a:lvl4pPr>
            <a:lvl5pPr marL="1823642" indent="0">
              <a:buNone/>
              <a:defRPr sz="2100"/>
            </a:lvl5pPr>
            <a:lvl6pPr marL="2279555" indent="0">
              <a:buNone/>
              <a:defRPr sz="2100"/>
            </a:lvl6pPr>
            <a:lvl7pPr marL="2735467" indent="0">
              <a:buNone/>
              <a:defRPr sz="2100"/>
            </a:lvl7pPr>
            <a:lvl8pPr marL="3191376" indent="0">
              <a:buNone/>
              <a:defRPr sz="2100"/>
            </a:lvl8pPr>
            <a:lvl9pPr marL="3647288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19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2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0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1"/>
            <a:ext cx="2673350" cy="66071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7867650" cy="66071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2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5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05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3" y="4859341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3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960" indent="0">
              <a:buNone/>
              <a:defRPr sz="1800"/>
            </a:lvl2pPr>
            <a:lvl3pPr marL="913915" indent="0">
              <a:buNone/>
              <a:defRPr sz="1600"/>
            </a:lvl3pPr>
            <a:lvl4pPr marL="1370874" indent="0">
              <a:buNone/>
              <a:defRPr sz="1400"/>
            </a:lvl4pPr>
            <a:lvl5pPr marL="1827831" indent="0">
              <a:buNone/>
              <a:defRPr sz="1400"/>
            </a:lvl5pPr>
            <a:lvl6pPr marL="2284791" indent="0">
              <a:buNone/>
              <a:defRPr sz="1400"/>
            </a:lvl6pPr>
            <a:lvl7pPr marL="2741749" indent="0">
              <a:buNone/>
              <a:defRPr sz="1400"/>
            </a:lvl7pPr>
            <a:lvl8pPr marL="3198706" indent="0">
              <a:buNone/>
              <a:defRPr sz="1400"/>
            </a:lvl8pPr>
            <a:lvl9pPr marL="36556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17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9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1" y="303216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8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8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9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9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1" y="301628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8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91" y="1582741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960" indent="0">
              <a:buNone/>
              <a:defRPr sz="1300"/>
            </a:lvl2pPr>
            <a:lvl3pPr marL="913915" indent="0">
              <a:buNone/>
              <a:defRPr sz="1000"/>
            </a:lvl3pPr>
            <a:lvl4pPr marL="1370874" indent="0">
              <a:buNone/>
              <a:defRPr sz="900"/>
            </a:lvl4pPr>
            <a:lvl5pPr marL="1827831" indent="0">
              <a:buNone/>
              <a:defRPr sz="900"/>
            </a:lvl5pPr>
            <a:lvl6pPr marL="2284791" indent="0">
              <a:buNone/>
              <a:defRPr sz="900"/>
            </a:lvl6pPr>
            <a:lvl7pPr marL="2741749" indent="0">
              <a:buNone/>
              <a:defRPr sz="900"/>
            </a:lvl7pPr>
            <a:lvl8pPr marL="3198706" indent="0">
              <a:buNone/>
              <a:defRPr sz="900"/>
            </a:lvl8pPr>
            <a:lvl9pPr marL="36556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21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4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4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960" indent="0">
              <a:buNone/>
              <a:defRPr sz="2900"/>
            </a:lvl2pPr>
            <a:lvl3pPr marL="913915" indent="0">
              <a:buNone/>
              <a:defRPr sz="2400"/>
            </a:lvl3pPr>
            <a:lvl4pPr marL="1370874" indent="0">
              <a:buNone/>
              <a:defRPr sz="2100"/>
            </a:lvl4pPr>
            <a:lvl5pPr marL="1827831" indent="0">
              <a:buNone/>
              <a:defRPr sz="2100"/>
            </a:lvl5pPr>
            <a:lvl6pPr marL="2284791" indent="0">
              <a:buNone/>
              <a:defRPr sz="2100"/>
            </a:lvl6pPr>
            <a:lvl7pPr marL="2741749" indent="0">
              <a:buNone/>
              <a:defRPr sz="2100"/>
            </a:lvl7pPr>
            <a:lvl8pPr marL="3198706" indent="0">
              <a:buNone/>
              <a:defRPr sz="2100"/>
            </a:lvl8pPr>
            <a:lvl9pPr marL="3655664" indent="0">
              <a:buNone/>
              <a:defRPr sz="21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4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960" indent="0">
              <a:buNone/>
              <a:defRPr sz="1300"/>
            </a:lvl2pPr>
            <a:lvl3pPr marL="913915" indent="0">
              <a:buNone/>
              <a:defRPr sz="1000"/>
            </a:lvl3pPr>
            <a:lvl4pPr marL="1370874" indent="0">
              <a:buNone/>
              <a:defRPr sz="900"/>
            </a:lvl4pPr>
            <a:lvl5pPr marL="1827831" indent="0">
              <a:buNone/>
              <a:defRPr sz="900"/>
            </a:lvl5pPr>
            <a:lvl6pPr marL="2284791" indent="0">
              <a:buNone/>
              <a:defRPr sz="900"/>
            </a:lvl6pPr>
            <a:lvl7pPr marL="2741749" indent="0">
              <a:buNone/>
              <a:defRPr sz="900"/>
            </a:lvl7pPr>
            <a:lvl8pPr marL="3198706" indent="0">
              <a:buNone/>
              <a:defRPr sz="900"/>
            </a:lvl8pPr>
            <a:lvl9pPr marL="36556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227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3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1"/>
            <a:ext cx="2673350" cy="66071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7867650" cy="66071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9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7529" y="1522413"/>
            <a:ext cx="4772024" cy="5084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872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7" indent="0">
              <a:buNone/>
              <a:defRPr sz="2100" b="1"/>
            </a:lvl2pPr>
            <a:lvl3pPr marL="911813" indent="0">
              <a:buNone/>
              <a:defRPr sz="1800" b="1"/>
            </a:lvl3pPr>
            <a:lvl4pPr marL="1367731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55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6" indent="0">
              <a:buNone/>
              <a:defRPr sz="1600" b="1"/>
            </a:lvl8pPr>
            <a:lvl9pPr marL="36472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0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9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6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006" y="1582755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84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9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19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5907" indent="0">
              <a:buNone/>
              <a:defRPr sz="2900"/>
            </a:lvl2pPr>
            <a:lvl3pPr marL="911813" indent="0">
              <a:buNone/>
              <a:defRPr sz="2400"/>
            </a:lvl3pPr>
            <a:lvl4pPr marL="1367731" indent="0">
              <a:buNone/>
              <a:defRPr sz="2100"/>
            </a:lvl4pPr>
            <a:lvl5pPr marL="1823642" indent="0">
              <a:buNone/>
              <a:defRPr sz="2100"/>
            </a:lvl5pPr>
            <a:lvl6pPr marL="2279555" indent="0">
              <a:buNone/>
              <a:defRPr sz="2100"/>
            </a:lvl6pPr>
            <a:lvl7pPr marL="2735467" indent="0">
              <a:buNone/>
              <a:defRPr sz="2100"/>
            </a:lvl7pPr>
            <a:lvl8pPr marL="3191376" indent="0">
              <a:buNone/>
              <a:defRPr sz="2100"/>
            </a:lvl8pPr>
            <a:lvl9pPr marL="3647288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19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5907" indent="0">
              <a:buNone/>
              <a:defRPr sz="1300"/>
            </a:lvl2pPr>
            <a:lvl3pPr marL="911813" indent="0">
              <a:buNone/>
              <a:defRPr sz="1000"/>
            </a:lvl3pPr>
            <a:lvl4pPr marL="1367731" indent="0">
              <a:buNone/>
              <a:defRPr sz="900"/>
            </a:lvl4pPr>
            <a:lvl5pPr marL="1823642" indent="0">
              <a:buNone/>
              <a:defRPr sz="900"/>
            </a:lvl5pPr>
            <a:lvl6pPr marL="2279555" indent="0">
              <a:buNone/>
              <a:defRPr sz="900"/>
            </a:lvl6pPr>
            <a:lvl7pPr marL="2735467" indent="0">
              <a:buNone/>
              <a:defRPr sz="900"/>
            </a:lvl7pPr>
            <a:lvl8pPr marL="3191376" indent="0">
              <a:buNone/>
              <a:defRPr sz="900"/>
            </a:lvl8pPr>
            <a:lvl9pPr marL="36472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8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4" y="1522413"/>
            <a:ext cx="9708414" cy="534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160766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84" tIns="45593" rIns="91184" bIns="45593"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7054849"/>
            <a:ext cx="10693400" cy="506413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4" tIns="45593" rIns="91184" bIns="45593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81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0048" rtl="0"/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91" y="7054850"/>
            <a:ext cx="415925" cy="3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0048" rtl="0"/>
            <a:fld id="{FCB857D3-725E-4B7A-A7F6-68B5FC7588E9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0048" rtl="0"/>
              <a:t>‹#›</a:t>
            </a:fld>
            <a:r>
              <a:rPr lang="en-GB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29" y="7096284"/>
            <a:ext cx="1442427" cy="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1040048" rtl="0" fontAlgn="base">
        <a:spcBef>
          <a:spcPct val="0"/>
        </a:spcBef>
        <a:spcAft>
          <a:spcPct val="0"/>
        </a:spcAft>
        <a:defRPr sz="37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5907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1813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67731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3642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9421" indent="-389421" algn="l" defTabSz="104004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6571" indent="-321356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429472" indent="-307105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893296" indent="-258033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262142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18054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7396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2987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85790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3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1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2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55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76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88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4" y="1522413"/>
            <a:ext cx="9708414" cy="534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84" tIns="45593" rIns="91184" bIns="45593"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7054849"/>
            <a:ext cx="10693400" cy="506413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4" tIns="45593" rIns="91184" bIns="45593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81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0048" rtl="0"/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91" y="7054850"/>
            <a:ext cx="415925" cy="3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0048" rtl="0"/>
            <a:fld id="{FCB857D3-725E-4B7A-A7F6-68B5FC7588E9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0048" rtl="0"/>
              <a:t>‹#›</a:t>
            </a:fld>
            <a:r>
              <a:rPr lang="en-GB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29" y="7096284"/>
            <a:ext cx="1442427" cy="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ctr" defTabSz="1040048" rtl="0" fontAlgn="base">
        <a:spcBef>
          <a:spcPct val="0"/>
        </a:spcBef>
        <a:spcAft>
          <a:spcPct val="0"/>
        </a:spcAft>
        <a:defRPr sz="37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5907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1813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67731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3642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9421" indent="-389421" algn="l" defTabSz="104004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6571" indent="-321356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429472" indent="-307105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893296" indent="-258033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262142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18054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7396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2987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85790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3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1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2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55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76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88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4" y="1522413"/>
            <a:ext cx="9708414" cy="534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84" tIns="45593" rIns="91184" bIns="45593"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7054849"/>
            <a:ext cx="10693400" cy="506413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4" tIns="45593" rIns="91184" bIns="45593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81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0048" rtl="0"/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91" y="7054850"/>
            <a:ext cx="415925" cy="3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0048" rtl="0"/>
            <a:fld id="{FCB857D3-725E-4B7A-A7F6-68B5FC7588E9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0048" rtl="0"/>
              <a:t>‹#›</a:t>
            </a:fld>
            <a:r>
              <a:rPr lang="en-GB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29" y="7096284"/>
            <a:ext cx="1442427" cy="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9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ctr" defTabSz="1040048" rtl="0" fontAlgn="base">
        <a:spcBef>
          <a:spcPct val="0"/>
        </a:spcBef>
        <a:spcAft>
          <a:spcPct val="0"/>
        </a:spcAft>
        <a:defRPr sz="37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5907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1813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67731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3642" algn="ctr" defTabSz="104004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9421" indent="-389421" algn="l" defTabSz="104004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6571" indent="-321356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429472" indent="-307105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893296" indent="-258033" algn="l" defTabSz="104004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262142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18054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7396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29875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85790" indent="-164634" algn="r" defTabSz="104004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3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1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2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55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7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76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88" algn="l" defTabSz="911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2" tIns="45696" rIns="91392" bIns="45696" anchor="ctr"/>
          <a:lstStyle/>
          <a:p>
            <a:endParaRPr lang="fr-FR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1069976" y="6824665"/>
            <a:ext cx="3255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1032" rtl="0"/>
            <a:r>
              <a:rPr lang="en-GB" sz="1400" dirty="0" smtClean="0">
                <a:solidFill>
                  <a:srgbClr val="96CCEE"/>
                </a:solidFill>
                <a:latin typeface="Arial Narrow" pitchFamily="34" charset="0"/>
              </a:rPr>
              <a:t>HSS, security, resilience and UHC</a:t>
            </a:r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  <a:p>
            <a:pPr defTabSz="1041032" rtl="0"/>
            <a:r>
              <a:rPr lang="en-GB" sz="1400" dirty="0" smtClean="0">
                <a:solidFill>
                  <a:srgbClr val="96CCEE"/>
                </a:solidFill>
                <a:latin typeface="Arial Narrow" pitchFamily="34" charset="0"/>
              </a:rPr>
              <a:t>WHO, 5 November 2015</a:t>
            </a:r>
            <a:endParaRPr lang="en-US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420690" y="7054850"/>
            <a:ext cx="415925" cy="3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1032" rtl="0"/>
            <a:fld id="{FE2983A6-1EBE-40D4-8CF5-D9087ACE8852}" type="slidenum">
              <a:rPr lang="x-none" sz="1700">
                <a:solidFill>
                  <a:srgbClr val="72BBE8"/>
                </a:solidFill>
                <a:latin typeface="Arial Narrow" pitchFamily="34" charset="0"/>
              </a:rPr>
              <a:pPr algn="r" defTabSz="1041032" rtl="0"/>
              <a:t>‹#›</a:t>
            </a:fld>
            <a:r>
              <a:rPr lang="en-US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5"/>
            <a:ext cx="2581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41032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1032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1032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1032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1032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6960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3915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0874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7831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8801" indent="-388801" algn="l" defTabSz="1041032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7251" indent="-320563" algn="l" defTabSz="104103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420" indent="-306280" algn="l" defTabSz="104103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" charset="0"/>
          <a:cs typeface="+mn-cs"/>
        </a:defRPr>
      </a:lvl3pPr>
      <a:lvl4pPr marL="1896394" indent="-257084" algn="l" defTabSz="104103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Arial" charset="0"/>
          <a:cs typeface="+mn-cs"/>
        </a:defRPr>
      </a:lvl4pPr>
      <a:lvl5pPr marL="2266150" indent="-163455" algn="r" defTabSz="1041032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4295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1254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8212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5169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01" y="284830"/>
            <a:ext cx="3267035" cy="10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1000611" y="3393772"/>
            <a:ext cx="9134474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0048" rtl="0"/>
            <a:endParaRPr lang="fr-CH" sz="5400" dirty="0">
              <a:solidFill>
                <a:schemeClr val="bg1"/>
              </a:solidFill>
            </a:endParaRPr>
          </a:p>
          <a:p>
            <a:pPr algn="ctr" defTabSz="1040048" rtl="0"/>
            <a:endParaRPr lang="fr-CH" sz="5400" dirty="0">
              <a:solidFill>
                <a:schemeClr val="bg1"/>
              </a:solidFill>
            </a:endParaRPr>
          </a:p>
          <a:p>
            <a:pPr algn="ctr" defTabSz="1040048" rtl="0"/>
            <a:r>
              <a:rPr lang="en-GB" sz="4000" i="1" dirty="0">
                <a:solidFill>
                  <a:srgbClr val="FFFF00"/>
                </a:solidFill>
              </a:rPr>
              <a:t>Health system </a:t>
            </a:r>
            <a:r>
              <a:rPr lang="en-GB" sz="4000" i="1" dirty="0" smtClean="0">
                <a:solidFill>
                  <a:srgbClr val="FFFF00"/>
                </a:solidFill>
              </a:rPr>
              <a:t>strengthening</a:t>
            </a:r>
          </a:p>
          <a:p>
            <a:pPr algn="ctr" defTabSz="1040048" rtl="0"/>
            <a:r>
              <a:rPr lang="en-GB" sz="2800" i="1" dirty="0" smtClean="0">
                <a:solidFill>
                  <a:srgbClr val="FFFF00"/>
                </a:solidFill>
              </a:rPr>
              <a:t>for</a:t>
            </a:r>
            <a:endParaRPr lang="en-GB" sz="2800" i="1" dirty="0">
              <a:solidFill>
                <a:srgbClr val="FFFF00"/>
              </a:solidFill>
            </a:endParaRPr>
          </a:p>
          <a:p>
            <a:pPr algn="ctr" defTabSz="1040048" rtl="0"/>
            <a:r>
              <a:rPr lang="en-GB" sz="4000" i="1" dirty="0" smtClean="0">
                <a:solidFill>
                  <a:srgbClr val="FFFF00"/>
                </a:solidFill>
              </a:rPr>
              <a:t>Universal Health Coverage</a:t>
            </a:r>
          </a:p>
          <a:p>
            <a:pPr algn="ctr" defTabSz="1040048" rtl="0"/>
            <a:r>
              <a:rPr lang="en-GB" sz="2800" i="1" dirty="0" smtClean="0">
                <a:solidFill>
                  <a:srgbClr val="FFFF00"/>
                </a:solidFill>
              </a:rPr>
              <a:t>and</a:t>
            </a:r>
          </a:p>
          <a:p>
            <a:pPr algn="ctr" defTabSz="1040048" rtl="0"/>
            <a:r>
              <a:rPr lang="en-GB" sz="4000" i="1" dirty="0" smtClean="0">
                <a:solidFill>
                  <a:srgbClr val="FFFF00"/>
                </a:solidFill>
              </a:rPr>
              <a:t>Health systems resilience</a:t>
            </a:r>
            <a:endParaRPr lang="en-GB" sz="4000" i="1" dirty="0">
              <a:solidFill>
                <a:srgbClr val="FFFF00"/>
              </a:solidFill>
            </a:endParaRPr>
          </a:p>
          <a:p>
            <a:pPr algn="ctr" defTabSz="1040048" rtl="0"/>
            <a:endParaRPr lang="en-GB" sz="4000" i="1" dirty="0">
              <a:solidFill>
                <a:srgbClr val="FFFF00"/>
              </a:solidFill>
            </a:endParaRPr>
          </a:p>
          <a:p>
            <a:pPr algn="ctr" defTabSz="1040048" rtl="0"/>
            <a:endParaRPr lang="en-GB" sz="4000" i="1" dirty="0">
              <a:solidFill>
                <a:srgbClr val="FFFF00"/>
              </a:solidFill>
            </a:endParaRPr>
          </a:p>
          <a:p>
            <a:pPr algn="ctr" defTabSz="1040048" rtl="0"/>
            <a:endParaRPr lang="fr-CH" sz="5400" i="1" dirty="0">
              <a:solidFill>
                <a:srgbClr val="FFFF00"/>
              </a:solidFill>
            </a:endParaRPr>
          </a:p>
          <a:p>
            <a:pPr algn="ctr"/>
            <a:endParaRPr lang="fr-CH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Emerging messages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278633" y="1634933"/>
            <a:ext cx="9613641" cy="508476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financial gap is large but not huge; filling it will be primarily a job for domestic financing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domestic government health spending from 2% to 3% of GDP would address most of the gap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Addis Ababa Action Agenda messages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strengthening tax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and reducing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illicit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flows are absolutely critical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gap is health systems, but the existing international architecture is not addressing this yet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to channel resources in a way that provides better leverage to influence the level and use of domestic resources, and to align accountability with national priorities rather than those of external funders</a:t>
            </a:r>
          </a:p>
        </p:txBody>
      </p:sp>
    </p:spTree>
    <p:extLst>
      <p:ext uri="{BB962C8B-B14F-4D97-AF65-F5344CB8AC3E}">
        <p14:creationId xmlns:p14="http://schemas.microsoft.com/office/powerpoint/2010/main" val="19714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HSS is key for progress on shared goals of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UHC, health security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resilience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16209" y="1865172"/>
            <a:ext cx="9334500" cy="4336522"/>
          </a:xfrm>
        </p:spPr>
        <p:txBody>
          <a:bodyPr>
            <a:normAutofit/>
          </a:bodyPr>
          <a:lstStyle/>
          <a:p>
            <a:r>
              <a:rPr lang="en-GB" sz="2400" dirty="0"/>
              <a:t>SDGs are about country systems</a:t>
            </a:r>
          </a:p>
          <a:p>
            <a:r>
              <a:rPr lang="en-GB" sz="2400" dirty="0"/>
              <a:t>HSS needs are formidable</a:t>
            </a:r>
          </a:p>
          <a:p>
            <a:r>
              <a:rPr lang="en-GB" sz="2400" dirty="0"/>
              <a:t>Domestic financing can be mobilized</a:t>
            </a:r>
          </a:p>
          <a:p>
            <a:r>
              <a:rPr lang="en-GB" sz="2400" dirty="0"/>
              <a:t>Not about piling bricks, but about the </a:t>
            </a:r>
            <a:r>
              <a:rPr lang="en-GB" sz="2400" dirty="0" smtClean="0"/>
              <a:t>cement</a:t>
            </a:r>
            <a:endParaRPr lang="en-GB" sz="2400" dirty="0"/>
          </a:p>
          <a:p>
            <a:r>
              <a:rPr lang="en-GB" sz="2400" dirty="0"/>
              <a:t>C</a:t>
            </a:r>
            <a:r>
              <a:rPr lang="en-GB" sz="2400" dirty="0" smtClean="0"/>
              <a:t>ement </a:t>
            </a:r>
            <a:r>
              <a:rPr lang="en-GB" sz="2400" dirty="0"/>
              <a:t>will be different in different contexts: Fragile States, Transition and MIC</a:t>
            </a:r>
          </a:p>
          <a:p>
            <a:r>
              <a:rPr lang="en-GB" sz="2400" dirty="0"/>
              <a:t>Shift in focus of aid is needed</a:t>
            </a:r>
          </a:p>
        </p:txBody>
      </p:sp>
    </p:spTree>
    <p:extLst>
      <p:ext uri="{BB962C8B-B14F-4D97-AF65-F5344CB8AC3E}">
        <p14:creationId xmlns:p14="http://schemas.microsoft.com/office/powerpoint/2010/main" val="21403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1024"/>
          <p:cNvSpPr txBox="1"/>
          <p:nvPr/>
        </p:nvSpPr>
        <p:spPr>
          <a:xfrm>
            <a:off x="473336" y="6374423"/>
            <a:ext cx="10058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political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opportunity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to include systems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thinking into UHC 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19">
            <a:off x="4535383" y="3225697"/>
            <a:ext cx="6797612" cy="244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major G7 Initiatives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209">
            <a:off x="181934" y="2003335"/>
            <a:ext cx="5747807" cy="407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365760" y="1506071"/>
            <a:ext cx="3119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Japan</a:t>
            </a:r>
            <a:endParaRPr lang="en-GB" dirty="0"/>
          </a:p>
        </p:txBody>
      </p:sp>
      <p:sp>
        <p:nvSpPr>
          <p:cNvPr id="224" name="TextBox 223"/>
          <p:cNvSpPr txBox="1"/>
          <p:nvPr/>
        </p:nvSpPr>
        <p:spPr>
          <a:xfrm>
            <a:off x="6854415" y="1563656"/>
            <a:ext cx="3119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505"/>
            <a:ext cx="80772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Using</a:t>
            </a:r>
            <a:r>
              <a:rPr lang="fr-CH" dirty="0" smtClean="0"/>
              <a:t> the network of IHP+ </a:t>
            </a:r>
            <a:r>
              <a:rPr lang="fr-CH" dirty="0" err="1" smtClean="0"/>
              <a:t>partners</a:t>
            </a:r>
            <a:r>
              <a:rPr lang="fr-CH" dirty="0" smtClean="0"/>
              <a:t> as a </a:t>
            </a:r>
            <a:r>
              <a:rPr lang="fr-CH" dirty="0" err="1" smtClean="0"/>
              <a:t>platform</a:t>
            </a:r>
            <a:r>
              <a:rPr lang="fr-CH" dirty="0" smtClean="0"/>
              <a:t>?</a:t>
            </a:r>
            <a:endParaRPr lang="en-GB" dirty="0"/>
          </a:p>
        </p:txBody>
      </p:sp>
      <p:pic>
        <p:nvPicPr>
          <p:cNvPr id="1030" name="Picture 6" descr="http://www.unaids.org/sites/default/files/20141219_Cambodia_statement_89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16080" r="7236" b="35205"/>
          <a:stretch/>
        </p:blipFill>
        <p:spPr bwMode="auto">
          <a:xfrm>
            <a:off x="1554575" y="5145802"/>
            <a:ext cx="2301240" cy="5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.one.un.org/content/dam/unct/bih/agencies/bunice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33" y="5818965"/>
            <a:ext cx="2146665" cy="6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tribune.com.pk/wp-content/uploads/2014/04/697080-UNDP-1397809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815" y="5278454"/>
            <a:ext cx="612518" cy="12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1/14/UNFPA_logo.svg/2000px-UNFPA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665" y="5053997"/>
            <a:ext cx="1480667" cy="6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ungift.org/images/knowledgehub/logos/usaid-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272" y="5145802"/>
            <a:ext cx="1896550" cy="5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who.int/about/Logo-WH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6070" r="10447" b="19373"/>
          <a:stretch/>
        </p:blipFill>
        <p:spPr bwMode="auto">
          <a:xfrm>
            <a:off x="2127944" y="5831204"/>
            <a:ext cx="1691265" cy="5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ocialprogressimperative.org/system/images/W1siZiIsIjIwMTUvMDMvMTgvMTgvMDYvMzIvMjE5L1RoZV9Xb3JsZF9CYW5rX2xvZ28ucG5nIl1d/The-World-Bank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036" y="5002297"/>
            <a:ext cx="1595350" cy="7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afdb.org/assets/afdb/img/logo_pri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97" y="2022457"/>
            <a:ext cx="1490338" cy="7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c.europa.eu/research/social-sciences/images/ec_for_fb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14266"/>
          <a:stretch/>
        </p:blipFill>
        <p:spPr bwMode="auto">
          <a:xfrm>
            <a:off x="8963531" y="3766242"/>
            <a:ext cx="1356360" cy="9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avi.org/images/GAVI_ALLIANCE_Logo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0"/>
          <a:stretch/>
        </p:blipFill>
        <p:spPr bwMode="auto">
          <a:xfrm>
            <a:off x="8695697" y="2823797"/>
            <a:ext cx="1624194" cy="8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upload.wikimedia.org/wikipedia/en/2/2b/The_Global_Fund_to_Fight_AIDS,_Tuberculosis_and_Malaria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33" y="1427688"/>
            <a:ext cx="2505067" cy="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icfj.org/sites/default/files/Gates-transparent.png?136311179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47" y="6068794"/>
            <a:ext cx="2261893" cy="4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upload.wikimedia.org/wikipedia/en/e/ea/ILO_English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65" y="5818965"/>
            <a:ext cx="716975" cy="7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861" y="6463293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+ civil society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4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Overview &amp; main messages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448621"/>
            <a:ext cx="9486900" cy="534438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SDG</a:t>
            </a:r>
          </a:p>
          <a:p>
            <a:pPr lvl="1"/>
            <a:r>
              <a:rPr lang="en-GB" sz="2000" dirty="0" smtClean="0"/>
              <a:t>Health is well placed. UHC is the </a:t>
            </a:r>
            <a:r>
              <a:rPr lang="en-GB" sz="2000" dirty="0"/>
              <a:t>underpinning target </a:t>
            </a:r>
            <a:r>
              <a:rPr lang="en-GB" sz="2000" dirty="0" smtClean="0"/>
              <a:t>and is essential to the achievement of all health targets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Health systems strengthening (HSS),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UHC, health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system resilience</a:t>
            </a:r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HSS is the means to achieve the goals of UHC and resilience</a:t>
            </a:r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The improved definition of UHC is explicit about including protection from health threats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Guiding principles for UHC</a:t>
            </a:r>
          </a:p>
          <a:p>
            <a:pPr lvl="1"/>
            <a:r>
              <a:rPr lang="en-GB" sz="2000" dirty="0" smtClean="0"/>
              <a:t>It is possible to identify a set of core principles, in line with the SDG, that all stakeholders should adhere to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Addressing the HSS gap</a:t>
            </a:r>
          </a:p>
          <a:p>
            <a:pPr lvl="1"/>
            <a:r>
              <a:rPr lang="en-GB" sz="1900" dirty="0" smtClean="0">
                <a:solidFill>
                  <a:srgbClr val="002060"/>
                </a:solidFill>
              </a:rPr>
              <a:t>New ways are needed to address the gap in HSS, leveraging domestic funding and changing the focus of development assistance for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Health and the Sustainable Development Goals</a:t>
            </a:r>
            <a:br>
              <a:rPr lang="en-GB" sz="3200" dirty="0"/>
            </a:b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Health &amp; UHC are 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in a central place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Health is one of 17 goals and also prominent with in many other goals</a:t>
            </a:r>
          </a:p>
          <a:p>
            <a:pPr lvl="1"/>
            <a:r>
              <a:rPr lang="en-GB" sz="2200" i="1" dirty="0"/>
              <a:t>"Ensure healthy lives and promote well-being for all at all ages"</a:t>
            </a:r>
          </a:p>
          <a:p>
            <a:pPr lvl="1"/>
            <a:r>
              <a:rPr lang="en-GB" sz="2200" dirty="0"/>
              <a:t>The SDG are: "</a:t>
            </a:r>
            <a:r>
              <a:rPr lang="en-GB" sz="2200" i="1" dirty="0"/>
              <a:t>Integrated and indivisible</a:t>
            </a:r>
            <a:r>
              <a:rPr lang="en-GB" sz="2200" dirty="0"/>
              <a:t>": progress in one area is dependent on progress in many </a:t>
            </a:r>
            <a:r>
              <a:rPr lang="en-GB" sz="2200" dirty="0" smtClean="0"/>
              <a:t>others</a:t>
            </a:r>
          </a:p>
          <a:p>
            <a:pPr lvl="1"/>
            <a:r>
              <a:rPr lang="en-GB" sz="2000" dirty="0" smtClean="0"/>
              <a:t>Health </a:t>
            </a:r>
            <a:r>
              <a:rPr lang="en-GB" sz="2000" dirty="0"/>
              <a:t>contributes to the achievements of many other goals and </a:t>
            </a:r>
            <a:r>
              <a:rPr lang="en-GB" sz="2000" dirty="0" smtClean="0"/>
              <a:t>targets and vice versa </a:t>
            </a:r>
            <a:endParaRPr lang="en-GB" sz="2000" dirty="0"/>
          </a:p>
          <a:p>
            <a:r>
              <a:rPr lang="en-GB" sz="2400" dirty="0" smtClean="0"/>
              <a:t>SDG </a:t>
            </a:r>
            <a:r>
              <a:rPr lang="en-GB" sz="2400" dirty="0"/>
              <a:t>text on the new agenda </a:t>
            </a:r>
            <a:r>
              <a:rPr lang="en-GB" sz="2000" dirty="0"/>
              <a:t>(point 26 of declaration):</a:t>
            </a: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“To promote physical and mental health and well-being and to extend life expectancy for all, we must achieve universal health coverage and access to quality health care. No one must be left behind. We commit to…” .</a:t>
            </a:r>
            <a:r>
              <a:rPr lang="en-GB" sz="2000" i="1" dirty="0"/>
              <a:t>(</a:t>
            </a:r>
            <a:r>
              <a:rPr lang="en-GB" sz="2000" dirty="0"/>
              <a:t>thereafter follows a brief summary of health targets</a:t>
            </a:r>
            <a:r>
              <a:rPr lang="en-GB" sz="2000" i="1" dirty="0" smtClean="0"/>
              <a:t>).</a:t>
            </a:r>
          </a:p>
          <a:p>
            <a:pPr marL="0" indent="0" algn="ctr">
              <a:buNone/>
            </a:pPr>
            <a:r>
              <a:rPr lang="en-GB" sz="2400" i="1" dirty="0"/>
              <a:t>	</a:t>
            </a:r>
            <a:r>
              <a:rPr lang="en-GB" sz="2400" dirty="0" smtClean="0"/>
              <a:t>This places </a:t>
            </a:r>
            <a:r>
              <a:rPr lang="en-GB" sz="2400" b="1" dirty="0"/>
              <a:t>UHC</a:t>
            </a:r>
            <a:r>
              <a:rPr lang="en-GB" sz="2400" dirty="0"/>
              <a:t> as the target that underpins and is key to achievement to all the other health targets.</a:t>
            </a: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515157" y="6495321"/>
            <a:ext cx="710214" cy="3195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are the links between </a:t>
            </a:r>
            <a:r>
              <a:rPr lang="en-GB" sz="3200" dirty="0" smtClean="0"/>
              <a:t>UHC and </a:t>
            </a:r>
            <a:br>
              <a:rPr lang="en-GB" sz="3200" dirty="0" smtClean="0"/>
            </a:br>
            <a:r>
              <a:rPr lang="en-GB" sz="3200" dirty="0" smtClean="0"/>
              <a:t>health system resilience?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4" y="2267465"/>
            <a:ext cx="9708414" cy="2914120"/>
          </a:xfrm>
        </p:spPr>
        <p:txBody>
          <a:bodyPr/>
          <a:lstStyle/>
          <a:p>
            <a:r>
              <a:rPr lang="en-GB" sz="3600" dirty="0" smtClean="0"/>
              <a:t>Both are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goals </a:t>
            </a:r>
            <a:r>
              <a:rPr lang="en-GB" sz="3600" dirty="0" smtClean="0"/>
              <a:t>of health systems strengthening</a:t>
            </a:r>
          </a:p>
          <a:p>
            <a:r>
              <a:rPr lang="en-GB" sz="3600" dirty="0" smtClean="0"/>
              <a:t>Both require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capacities </a:t>
            </a:r>
            <a:r>
              <a:rPr lang="en-GB" sz="3600" dirty="0" smtClean="0"/>
              <a:t>for good governance, financing, health workforce, data, medical products, health infrastructure /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0841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an improved definition of UHC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1522413"/>
            <a:ext cx="9462458" cy="5344380"/>
          </a:xfrm>
        </p:spPr>
        <p:txBody>
          <a:bodyPr/>
          <a:lstStyle/>
          <a:p>
            <a:pPr marL="595215" lvl="1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3200" b="1" dirty="0" smtClean="0"/>
              <a:t>UHC redefined</a:t>
            </a:r>
            <a:r>
              <a:rPr lang="en-GB" sz="3200" dirty="0"/>
              <a:t>?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All people and communities receive the quality services they need, and are protected from health threats, without financial hardship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01" y="284830"/>
            <a:ext cx="3267035" cy="10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1000611" y="3393772"/>
            <a:ext cx="9134474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0048" rtl="0"/>
            <a:r>
              <a:rPr lang="en-GB" sz="4000" i="1" dirty="0" smtClean="0">
                <a:solidFill>
                  <a:srgbClr val="FFFF00"/>
                </a:solidFill>
              </a:rPr>
              <a:t>Key considerations in addressing the HSS gap for UHC and resilience</a:t>
            </a:r>
            <a:endParaRPr lang="fr-CH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is the “HSS gap”?*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40" y="1598215"/>
            <a:ext cx="9696450" cy="5084762"/>
          </a:xfrm>
        </p:spPr>
        <p:txBody>
          <a:bodyPr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$55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minimum estimate of additional annual resources needed globally for low- and lower-middle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ncome countries to attain the SDG health targets by 2030</a:t>
            </a: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$35-$40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is the amount needed for health systems strengthening investments, as part of the $55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bln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$2.3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current annual external funding for HSS in these countries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for health systems, even in most low income countries and fragile states, comes predominantly from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domestic sources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57699" y="6159757"/>
            <a:ext cx="604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*Based 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on our work as part of the Lancet Commission Global Health 2035, and </a:t>
            </a:r>
            <a:endParaRPr lang="en-GB" sz="1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analyses 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prepared for the 3</a:t>
            </a:r>
            <a:r>
              <a:rPr lang="en-GB" sz="14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 Financing for Development Conference</a:t>
            </a:r>
          </a:p>
        </p:txBody>
      </p:sp>
    </p:spTree>
    <p:extLst>
      <p:ext uri="{BB962C8B-B14F-4D97-AF65-F5344CB8AC3E}">
        <p14:creationId xmlns:p14="http://schemas.microsoft.com/office/powerpoint/2010/main" val="17629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the numbers tell us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905" y="1614336"/>
            <a:ext cx="9728200" cy="5257271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sources of external funding are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bilaterals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GFATM and GAVI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WHO provides less than 1% of external funding for health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in aid-dependent low income and fragile states, domestic resources are typically 75% of total health spending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external funding is for specific diseases; very little (under 10%) is for health systems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External funding is important but working at the margins. 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“big game” is domestic financing for domestic health systems.  Currently international support does not effectively leverage this, but instead promotes disease-specific accountability.  Change needed if we are serious.</a:t>
            </a:r>
          </a:p>
        </p:txBody>
      </p:sp>
    </p:spTree>
    <p:extLst>
      <p:ext uri="{BB962C8B-B14F-4D97-AF65-F5344CB8AC3E}">
        <p14:creationId xmlns:p14="http://schemas.microsoft.com/office/powerpoint/2010/main" val="29797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Need to re-orient international support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focus on domestic health systems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90251" y="1673138"/>
            <a:ext cx="9641826" cy="5084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really a question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simply investing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fill an “HSS gap” (though may be relevant in some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absolute shortfalls of health workers and other key inputs)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Mainly an issue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strategically supporting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domestic financing and overall health policy processes to leverage better results from “the 75%” (i.e. domestic resources)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in-country capacity for policy support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Aligning accountability with overall national goals (security, UHC, resilience) and not narrowly for a multitude of silos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Enforcing IHP core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principles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domestic health systems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well-positioned to support governments on this agenda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12267</TotalTime>
  <Words>877</Words>
  <Application>Microsoft Office PowerPoint</Application>
  <PresentationFormat>Custom</PresentationFormat>
  <Paragraphs>88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master</vt:lpstr>
      <vt:lpstr>1_master</vt:lpstr>
      <vt:lpstr>2_master</vt:lpstr>
      <vt:lpstr>default</vt:lpstr>
      <vt:lpstr>PowerPoint Presentation</vt:lpstr>
      <vt:lpstr>Overview &amp; main messages</vt:lpstr>
      <vt:lpstr>Health and the Sustainable Development Goals Health &amp; UHC are in a central place</vt:lpstr>
      <vt:lpstr>What are the links between UHC and  health system resilience?</vt:lpstr>
      <vt:lpstr>Towards an improved definition of UHC</vt:lpstr>
      <vt:lpstr>PowerPoint Presentation</vt:lpstr>
      <vt:lpstr>What is the “HSS gap”?*</vt:lpstr>
      <vt:lpstr>What the numbers tell us</vt:lpstr>
      <vt:lpstr>Need to re-orient international support  to focus on domestic health systems</vt:lpstr>
      <vt:lpstr>Emerging messages</vt:lpstr>
      <vt:lpstr>HSS is key for progress on shared goals of  UHC, health security and resilience</vt:lpstr>
      <vt:lpstr>Two major G7 Initiatives</vt:lpstr>
      <vt:lpstr>Using the network of IHP+ partners as a platform?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DYRHAUGE, Jane Stella</cp:lastModifiedBy>
  <cp:revision>181</cp:revision>
  <cp:lastPrinted>2015-11-17T16:09:56Z</cp:lastPrinted>
  <dcterms:created xsi:type="dcterms:W3CDTF">2005-03-01T08:26:43Z</dcterms:created>
  <dcterms:modified xsi:type="dcterms:W3CDTF">2015-11-18T08:19:18Z</dcterms:modified>
  <cp:category>Guidelines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