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7" r:id="rId3"/>
  </p:sldMasterIdLst>
  <p:notesMasterIdLst>
    <p:notesMasterId r:id="rId12"/>
  </p:notesMasterIdLst>
  <p:sldIdLst>
    <p:sldId id="287" r:id="rId4"/>
    <p:sldId id="289" r:id="rId5"/>
    <p:sldId id="290" r:id="rId6"/>
    <p:sldId id="291" r:id="rId7"/>
    <p:sldId id="292" r:id="rId8"/>
    <p:sldId id="352" r:id="rId9"/>
    <p:sldId id="354" r:id="rId10"/>
    <p:sldId id="356" r:id="rId11"/>
  </p:sldIdLst>
  <p:sldSz cx="9144000" cy="6858000" type="screen4x3"/>
  <p:notesSz cx="6858000" cy="9144000"/>
  <p:defaultTextStyle>
    <a:defPPr>
      <a:defRPr lang="en-US"/>
    </a:defPPr>
    <a:lvl1pPr marL="0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99CCFF"/>
    <a:srgbClr val="66CCFF"/>
    <a:srgbClr val="33CC33"/>
    <a:srgbClr val="BA240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677" autoAdjust="0"/>
  </p:normalViewPr>
  <p:slideViewPr>
    <p:cSldViewPr>
      <p:cViewPr>
        <p:scale>
          <a:sx n="89" d="100"/>
          <a:sy n="89" d="100"/>
        </p:scale>
        <p:origin x="23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7A225-712C-46A9-8B09-474F21054F97}" type="datetimeFigureOut">
              <a:rPr lang="en-GB" smtClean="0"/>
              <a:t>22/06/2016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98ACA-7191-4029-A787-2F293F31299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633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6175" y="685800"/>
            <a:ext cx="4567238" cy="3425825"/>
          </a:xfrm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l"/>
            <a:r>
              <a:rPr lang="en-GB"/>
              <a:t>The Sustainable Development Goals (SDGs) emphasize Universal Health Coverage (UHC) as one of its key target (Target 3.8). </a:t>
            </a:r>
            <a:r>
              <a:rPr lang="en-US"/>
              <a:t> </a:t>
            </a:r>
            <a:endParaRPr lang="en-GB"/>
          </a:p>
          <a:p>
            <a:pPr algn="l"/>
            <a:r>
              <a:rPr lang="en-US"/>
              <a:t>Universal Health Coverage (UHC) will only be achieved by 2030 if consistent and comprehensive health system strengthening (HSS) efforts take place immediately. </a:t>
            </a:r>
          </a:p>
          <a:p>
            <a:pPr algn="l"/>
            <a:r>
              <a:rPr lang="en-US"/>
              <a:t>Strong health systems are also essential to ensure both individual and global public health security. </a:t>
            </a:r>
          </a:p>
        </p:txBody>
      </p:sp>
      <p:sp>
        <p:nvSpPr>
          <p:cNvPr id="7680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27995" eaLnBrk="0" hangingPunct="0">
              <a:defRPr sz="4000" b="1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56623" indent="-291009" defTabSz="927995" eaLnBrk="0" hangingPunct="0">
              <a:defRPr sz="40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64036" indent="-232808" defTabSz="927995" eaLnBrk="0" hangingPunct="0">
              <a:defRPr sz="40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29650" indent="-232808" defTabSz="927995" eaLnBrk="0" hangingPunct="0">
              <a:defRPr sz="40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95264" indent="-232808" defTabSz="927995" eaLnBrk="0" hangingPunct="0">
              <a:defRPr sz="40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60878" indent="-232808" defTabSz="927995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3026492" indent="-232808" defTabSz="927995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92106" indent="-232808" defTabSz="927995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957720" indent="-232808" defTabSz="927995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0">
                <a:solidFill>
                  <a:schemeClr val="tx1"/>
                </a:solidFill>
              </a:rPr>
              <a:t>World Health Organization</a:t>
            </a:r>
          </a:p>
        </p:txBody>
      </p:sp>
      <p:sp>
        <p:nvSpPr>
          <p:cNvPr id="7680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27995" eaLnBrk="0" hangingPunct="0">
              <a:defRPr sz="4000" b="1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56623" indent="-291009" defTabSz="927995" eaLnBrk="0" hangingPunct="0">
              <a:defRPr sz="40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64036" indent="-232808" defTabSz="927995" eaLnBrk="0" hangingPunct="0">
              <a:defRPr sz="40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29650" indent="-232808" defTabSz="927995" eaLnBrk="0" hangingPunct="0">
              <a:defRPr sz="40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95264" indent="-232808" defTabSz="927995" eaLnBrk="0" hangingPunct="0">
              <a:defRPr sz="40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60878" indent="-232808" defTabSz="927995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3026492" indent="-232808" defTabSz="927995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92106" indent="-232808" defTabSz="927995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957720" indent="-232808" defTabSz="927995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81BC219-E08F-4E5B-9901-324518AAAA56}" type="datetime3">
              <a:rPr lang="en-US" sz="1200" b="0">
                <a:solidFill>
                  <a:schemeClr val="tx1"/>
                </a:solidFill>
              </a:rPr>
              <a:pPr eaLnBrk="1" hangingPunct="1"/>
              <a:t>22 June 2016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76806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995" eaLnBrk="0" hangingPunct="0">
              <a:defRPr sz="4000" b="1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56623" indent="-291009" defTabSz="927995" eaLnBrk="0" hangingPunct="0">
              <a:defRPr sz="40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64036" indent="-232808" defTabSz="927995" eaLnBrk="0" hangingPunct="0">
              <a:defRPr sz="40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29650" indent="-232808" defTabSz="927995" eaLnBrk="0" hangingPunct="0">
              <a:defRPr sz="40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95264" indent="-232808" defTabSz="927995" eaLnBrk="0" hangingPunct="0">
              <a:defRPr sz="40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60878" indent="-232808" defTabSz="927995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3026492" indent="-232808" defTabSz="927995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92106" indent="-232808" defTabSz="927995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957720" indent="-232808" defTabSz="927995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163DB48-C7C2-4B6F-A090-1C0F6335E97A}" type="slidenum">
              <a:rPr lang="en-US" sz="1200" b="0">
                <a:solidFill>
                  <a:schemeClr val="tx1"/>
                </a:solidFill>
              </a:rPr>
              <a:pPr eaLnBrk="1" hangingPunct="1"/>
              <a:t>2</a:t>
            </a:fld>
            <a:endParaRPr lang="en-US" sz="12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81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/>
            <a:r>
              <a:rPr lang="en-GB" sz="13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The </a:t>
            </a:r>
            <a:r>
              <a:rPr lang="en-GB" sz="1300" b="1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global HSS gap (US$ 40 Billion/year)</a:t>
            </a:r>
            <a:r>
              <a:rPr lang="en-GB" sz="13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demands additional resources and optimisation of existing resources</a:t>
            </a:r>
          </a:p>
          <a:p>
            <a:pPr lvl="0" algn="l"/>
            <a:r>
              <a:rPr lang="en-GB" sz="13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This is particularly pressing at the domestic level: even in fragile states and the least developed countries, </a:t>
            </a:r>
            <a:r>
              <a:rPr lang="en-GB" sz="1300" b="1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domestic sources contribute to about 75% of total health spending</a:t>
            </a:r>
            <a:r>
              <a:rPr lang="en-GB" sz="1300" b="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.</a:t>
            </a:r>
            <a:r>
              <a:rPr lang="en-GB" sz="1300" b="0" kern="1200" baseline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</a:t>
            </a:r>
            <a:r>
              <a:rPr lang="en-GB" sz="13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While the call to mobilize and reallocate domestic sources to finance HSS is strong, </a:t>
            </a:r>
            <a:r>
              <a:rPr lang="en-GB" sz="1300" b="1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there remains a prominent role for external assistance </a:t>
            </a:r>
            <a:r>
              <a:rPr lang="en-GB" sz="13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in supporting countries to better manage and efficiently use current and future domestic resources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World Health Organization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3F2B90E-C8A6-45B7-A9DD-41364039A65F}" type="datetime3">
              <a:rPr lang="en-GB" smtClean="0"/>
              <a:pPr/>
              <a:t>22 June, 2016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414E2-4218-41C1-AF99-BC4FF2E09888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274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/>
            <a:endParaRPr lang="en-GB" sz="1300" kern="120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World Health Organization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3F2B90E-C8A6-45B7-A9DD-41364039A65F}" type="datetime3">
              <a:rPr lang="en-GB" smtClean="0"/>
              <a:pPr/>
              <a:t>22 June, 2016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414E2-4218-41C1-AF99-BC4FF2E09888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274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i="1">
                <a:solidFill>
                  <a:schemeClr val="accent2">
                    <a:lumMod val="75000"/>
                  </a:schemeClr>
                </a:solidFill>
              </a:rPr>
              <a:t>Please</a:t>
            </a:r>
            <a:r>
              <a:rPr lang="en-GB" i="1" baseline="0">
                <a:solidFill>
                  <a:schemeClr val="accent2">
                    <a:lumMod val="75000"/>
                  </a:schemeClr>
                </a:solidFill>
              </a:rPr>
              <a:t> note that f</a:t>
            </a:r>
            <a:r>
              <a:rPr lang="en-GB" i="1">
                <a:solidFill>
                  <a:schemeClr val="accent2">
                    <a:lumMod val="75000"/>
                  </a:schemeClr>
                </a:solidFill>
              </a:rPr>
              <a:t>ocus of this presentation</a:t>
            </a:r>
            <a:r>
              <a:rPr lang="en-GB" i="1" baseline="0">
                <a:solidFill>
                  <a:schemeClr val="accent2">
                    <a:lumMod val="75000"/>
                  </a:schemeClr>
                </a:solidFill>
              </a:rPr>
              <a:t> is strategy 1 and 2</a:t>
            </a:r>
            <a:endParaRPr lang="en-GB" i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World Health Organization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3F2B90E-C8A6-45B7-A9DD-41364039A65F}" type="datetime3">
              <a:rPr lang="en-GB" smtClean="0"/>
              <a:pPr/>
              <a:t>22 June, 2016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414E2-4218-41C1-AF99-BC4FF2E09888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52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>
              <a:spcBef>
                <a:spcPts val="600"/>
              </a:spcBef>
            </a:pPr>
            <a:r>
              <a:rPr lang="en-GB" sz="1400" dirty="0"/>
              <a:t>Supporting the Alliance Steering Committee</a:t>
            </a:r>
          </a:p>
          <a:p>
            <a:pPr lvl="0" algn="l">
              <a:spcBef>
                <a:spcPts val="600"/>
              </a:spcBef>
            </a:pPr>
            <a:r>
              <a:rPr lang="en-GB" sz="1400" dirty="0"/>
              <a:t>Communication and information sharing with Alliance signatories, related initiatives and the broader public</a:t>
            </a:r>
          </a:p>
          <a:p>
            <a:pPr lvl="0" algn="l">
              <a:spcBef>
                <a:spcPts val="600"/>
              </a:spcBef>
            </a:pPr>
            <a:r>
              <a:rPr lang="en-GB" sz="1400" dirty="0"/>
              <a:t>Implementing the UHC 2030 Alliance Work Programme, which would include the current IHP+ Work Programme (2016-2017). A strong element of this would be catalysing coordinated and aligned support in countries</a:t>
            </a:r>
          </a:p>
          <a:p>
            <a:pPr lvl="0" algn="l">
              <a:spcBef>
                <a:spcPts val="600"/>
              </a:spcBef>
            </a:pPr>
            <a:r>
              <a:rPr lang="en-GB" sz="1400" dirty="0"/>
              <a:t>Facilitating a global accountability framework for UHC  based on a monitoring mechanism through the global Health Data Collaborative (HDC), including a CSO engagement mechanism and linked to an independent review mechanism (for SDG3) </a:t>
            </a:r>
          </a:p>
          <a:p>
            <a:pPr lvl="0" algn="l">
              <a:spcBef>
                <a:spcPts val="600"/>
              </a:spcBef>
            </a:pPr>
            <a:r>
              <a:rPr lang="en-GB" sz="1400" dirty="0"/>
              <a:t>Facilitate a similar accountability mechanism at country level</a:t>
            </a:r>
          </a:p>
          <a:p>
            <a:pPr lvl="0" algn="l">
              <a:spcBef>
                <a:spcPts val="600"/>
              </a:spcBef>
            </a:pPr>
            <a:r>
              <a:rPr lang="en-GB" sz="1400" dirty="0"/>
              <a:t>Convening an annual forum on UHC </a:t>
            </a:r>
          </a:p>
          <a:p>
            <a:pPr lvl="0" algn="l">
              <a:spcBef>
                <a:spcPts val="600"/>
              </a:spcBef>
            </a:pPr>
            <a:r>
              <a:rPr lang="en-GB" sz="1400" dirty="0"/>
              <a:t>Based on further mapping of initiatives, partnerships, and networks active in HSS and in health security, to establish specific linkages with related initiatives, including P4H, the Health Data Collaborative </a:t>
            </a:r>
            <a:r>
              <a:rPr lang="en-GB" sz="1400" dirty="0" err="1"/>
              <a:t>etc</a:t>
            </a:r>
            <a:r>
              <a:rPr lang="en-GB" sz="1400" dirty="0"/>
              <a:t>, as well as those active in relation to the SDG3 </a:t>
            </a:r>
            <a:r>
              <a:rPr lang="en-US" sz="1400" dirty="0"/>
              <a:t>(e.g. PMNCH, NCDA), </a:t>
            </a:r>
            <a:r>
              <a:rPr lang="en-GB" sz="1400" dirty="0"/>
              <a:t>and mapping what each initiative, partnership, or network is doing in relation to HSS as well as UHC and health security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World Health Organization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3F2B90E-C8A6-45B7-A9DD-41364039A65F}" type="datetime3">
              <a:rPr lang="en-GB" smtClean="0"/>
              <a:pPr/>
              <a:t>22 June, 2016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414E2-4218-41C1-AF99-BC4FF2E09888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443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1E7F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4008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94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"/>
            <a:ext cx="2286000" cy="5992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"/>
            <a:ext cx="6727682" cy="5992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014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rgbClr val="1E7F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4196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>
            <a:lvl1pPr algn="ctr" defTabSz="1039865" rtl="0" fontAlgn="base">
              <a:spcBef>
                <a:spcPct val="0"/>
              </a:spcBef>
              <a:spcAft>
                <a:spcPct val="0"/>
              </a:spcAft>
              <a:defRPr lang="fr-FR" sz="3600" b="1">
                <a:solidFill>
                  <a:srgbClr val="0000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0" y="1066800"/>
            <a:ext cx="9144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43242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182" y="4407379"/>
            <a:ext cx="7772943" cy="1362097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182" y="2907057"/>
            <a:ext cx="7772943" cy="1500322"/>
          </a:xfrm>
        </p:spPr>
        <p:txBody>
          <a:bodyPr anchor="b"/>
          <a:lstStyle>
            <a:lvl1pPr marL="0" indent="0">
              <a:buNone/>
              <a:defRPr sz="1800"/>
            </a:lvl1pPr>
            <a:lvl2pPr marL="400666" indent="0">
              <a:buNone/>
              <a:defRPr sz="1600"/>
            </a:lvl2pPr>
            <a:lvl3pPr marL="801330" indent="0">
              <a:buNone/>
              <a:defRPr sz="1400"/>
            </a:lvl3pPr>
            <a:lvl4pPr marL="1201995" indent="0">
              <a:buNone/>
              <a:defRPr sz="1200"/>
            </a:lvl4pPr>
            <a:lvl5pPr marL="1602660" indent="0">
              <a:buNone/>
              <a:defRPr sz="1200"/>
            </a:lvl5pPr>
            <a:lvl6pPr marL="2003326" indent="0">
              <a:buNone/>
              <a:defRPr sz="1200"/>
            </a:lvl6pPr>
            <a:lvl7pPr marL="2403991" indent="0">
              <a:buNone/>
              <a:defRPr sz="1200"/>
            </a:lvl7pPr>
            <a:lvl8pPr marL="2804656" indent="0">
              <a:buNone/>
              <a:defRPr sz="1200"/>
            </a:lvl8pPr>
            <a:lvl9pPr marL="320532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0918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42541" y="1542080"/>
            <a:ext cx="4080591" cy="430946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3450" y="1542080"/>
            <a:ext cx="4080591" cy="430946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919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473" y="275013"/>
            <a:ext cx="8229057" cy="114324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473" y="1534880"/>
            <a:ext cx="4039867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666" indent="0">
              <a:buNone/>
              <a:defRPr sz="1800" b="1"/>
            </a:lvl2pPr>
            <a:lvl3pPr marL="801330" indent="0">
              <a:buNone/>
              <a:defRPr sz="1600" b="1"/>
            </a:lvl3pPr>
            <a:lvl4pPr marL="1201995" indent="0">
              <a:buNone/>
              <a:defRPr sz="1400" b="1"/>
            </a:lvl4pPr>
            <a:lvl5pPr marL="1602660" indent="0">
              <a:buNone/>
              <a:defRPr sz="1400" b="1"/>
            </a:lvl5pPr>
            <a:lvl6pPr marL="2003326" indent="0">
              <a:buNone/>
              <a:defRPr sz="1400" b="1"/>
            </a:lvl6pPr>
            <a:lvl7pPr marL="2403991" indent="0">
              <a:buNone/>
              <a:defRPr sz="1400" b="1"/>
            </a:lvl7pPr>
            <a:lvl8pPr marL="2804656" indent="0">
              <a:buNone/>
              <a:defRPr sz="1400" b="1"/>
            </a:lvl8pPr>
            <a:lvl9pPr marL="3205320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473" y="2174173"/>
            <a:ext cx="4039867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305" y="1534880"/>
            <a:ext cx="4041225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666" indent="0">
              <a:buNone/>
              <a:defRPr sz="1800" b="1"/>
            </a:lvl2pPr>
            <a:lvl3pPr marL="801330" indent="0">
              <a:buNone/>
              <a:defRPr sz="1600" b="1"/>
            </a:lvl3pPr>
            <a:lvl4pPr marL="1201995" indent="0">
              <a:buNone/>
              <a:defRPr sz="1400" b="1"/>
            </a:lvl4pPr>
            <a:lvl5pPr marL="1602660" indent="0">
              <a:buNone/>
              <a:defRPr sz="1400" b="1"/>
            </a:lvl5pPr>
            <a:lvl6pPr marL="2003326" indent="0">
              <a:buNone/>
              <a:defRPr sz="1400" b="1"/>
            </a:lvl6pPr>
            <a:lvl7pPr marL="2403991" indent="0">
              <a:buNone/>
              <a:defRPr sz="1400" b="1"/>
            </a:lvl7pPr>
            <a:lvl8pPr marL="2804656" indent="0">
              <a:buNone/>
              <a:defRPr sz="1400" b="1"/>
            </a:lvl8pPr>
            <a:lvl9pPr marL="3205320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305" y="2174173"/>
            <a:ext cx="4041225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449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4891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03985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473" y="273573"/>
            <a:ext cx="3008181" cy="116195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609" y="273571"/>
            <a:ext cx="5110921" cy="5852986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473" y="1435531"/>
            <a:ext cx="3008181" cy="4691027"/>
          </a:xfrm>
        </p:spPr>
        <p:txBody>
          <a:bodyPr/>
          <a:lstStyle>
            <a:lvl1pPr marL="0" indent="0">
              <a:buNone/>
              <a:defRPr sz="1200"/>
            </a:lvl1pPr>
            <a:lvl2pPr marL="400666" indent="0">
              <a:buNone/>
              <a:defRPr sz="1100"/>
            </a:lvl2pPr>
            <a:lvl3pPr marL="801330" indent="0">
              <a:buNone/>
              <a:defRPr sz="900"/>
            </a:lvl3pPr>
            <a:lvl4pPr marL="1201995" indent="0">
              <a:buNone/>
              <a:defRPr sz="800"/>
            </a:lvl4pPr>
            <a:lvl5pPr marL="1602660" indent="0">
              <a:buNone/>
              <a:defRPr sz="800"/>
            </a:lvl5pPr>
            <a:lvl6pPr marL="2003326" indent="0">
              <a:buNone/>
              <a:defRPr sz="800"/>
            </a:lvl6pPr>
            <a:lvl7pPr marL="2403991" indent="0">
              <a:buNone/>
              <a:defRPr sz="800"/>
            </a:lvl7pPr>
            <a:lvl8pPr marL="2804656" indent="0">
              <a:buNone/>
              <a:defRPr sz="800"/>
            </a:lvl8pPr>
            <a:lvl9pPr marL="320532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689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619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1878" y="4800456"/>
            <a:ext cx="5486943" cy="5673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1878" y="613376"/>
            <a:ext cx="5486943" cy="4113648"/>
          </a:xfrm>
        </p:spPr>
        <p:txBody>
          <a:bodyPr/>
          <a:lstStyle>
            <a:lvl1pPr marL="0" indent="0">
              <a:buNone/>
              <a:defRPr sz="2800"/>
            </a:lvl1pPr>
            <a:lvl2pPr marL="400666" indent="0">
              <a:buNone/>
              <a:defRPr sz="2500"/>
            </a:lvl2pPr>
            <a:lvl3pPr marL="801330" indent="0">
              <a:buNone/>
              <a:defRPr sz="2100"/>
            </a:lvl3pPr>
            <a:lvl4pPr marL="1201995" indent="0">
              <a:buNone/>
              <a:defRPr sz="1800"/>
            </a:lvl4pPr>
            <a:lvl5pPr marL="1602660" indent="0">
              <a:buNone/>
              <a:defRPr sz="1800"/>
            </a:lvl5pPr>
            <a:lvl6pPr marL="2003326" indent="0">
              <a:buNone/>
              <a:defRPr sz="1800"/>
            </a:lvl6pPr>
            <a:lvl7pPr marL="2403991" indent="0">
              <a:buNone/>
              <a:defRPr sz="1800"/>
            </a:lvl7pPr>
            <a:lvl8pPr marL="2804656" indent="0">
              <a:buNone/>
              <a:defRPr sz="1800"/>
            </a:lvl8pPr>
            <a:lvl9pPr marL="3205320" indent="0">
              <a:buNone/>
              <a:defRPr sz="1800"/>
            </a:lvl9pPr>
          </a:lstStyle>
          <a:p>
            <a:pPr lvl="0"/>
            <a:r>
              <a:rPr lang="en-US" noProof="0"/>
              <a:t>Click icon to add picture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1878" y="5367757"/>
            <a:ext cx="5486943" cy="804876"/>
          </a:xfrm>
        </p:spPr>
        <p:txBody>
          <a:bodyPr/>
          <a:lstStyle>
            <a:lvl1pPr marL="0" indent="0">
              <a:buNone/>
              <a:defRPr sz="1200"/>
            </a:lvl1pPr>
            <a:lvl2pPr marL="400666" indent="0">
              <a:buNone/>
              <a:defRPr sz="1100"/>
            </a:lvl2pPr>
            <a:lvl3pPr marL="801330" indent="0">
              <a:buNone/>
              <a:defRPr sz="900"/>
            </a:lvl3pPr>
            <a:lvl4pPr marL="1201995" indent="0">
              <a:buNone/>
              <a:defRPr sz="800"/>
            </a:lvl4pPr>
            <a:lvl5pPr marL="1602660" indent="0">
              <a:buNone/>
              <a:defRPr sz="800"/>
            </a:lvl5pPr>
            <a:lvl6pPr marL="2003326" indent="0">
              <a:buNone/>
              <a:defRPr sz="800"/>
            </a:lvl6pPr>
            <a:lvl7pPr marL="2403991" indent="0">
              <a:buNone/>
              <a:defRPr sz="800"/>
            </a:lvl7pPr>
            <a:lvl8pPr marL="2804656" indent="0">
              <a:buNone/>
              <a:defRPr sz="800"/>
            </a:lvl8pPr>
            <a:lvl9pPr marL="320532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46967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71614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8515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27682" cy="585154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13093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3827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42539" y="1542080"/>
            <a:ext cx="8291501" cy="4309467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5447429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472" y="6356934"/>
            <a:ext cx="2133962" cy="364281"/>
          </a:xfrm>
          <a:prstGeom prst="rect">
            <a:avLst/>
          </a:prstGeom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3568" y="6356934"/>
            <a:ext cx="2896867" cy="364281"/>
          </a:xfrm>
          <a:prstGeom prst="rect">
            <a:avLst/>
          </a:prstGeom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2567" y="6356934"/>
            <a:ext cx="2133962" cy="364281"/>
          </a:xfrm>
          <a:prstGeom prst="rect">
            <a:avLst/>
          </a:prstGeom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213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3827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42542" y="1380815"/>
            <a:ext cx="4080591" cy="46118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3450" y="1380815"/>
            <a:ext cx="4080591" cy="46118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44213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1E7F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74886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9873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97" y="4407394"/>
            <a:ext cx="7772943" cy="1362097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97" y="2907058"/>
            <a:ext cx="7772943" cy="1500322"/>
          </a:xfrm>
        </p:spPr>
        <p:txBody>
          <a:bodyPr anchor="b"/>
          <a:lstStyle>
            <a:lvl1pPr marL="0" indent="0">
              <a:buNone/>
              <a:defRPr sz="1800"/>
            </a:lvl1pPr>
            <a:lvl2pPr marL="399602" indent="0">
              <a:buNone/>
              <a:defRPr sz="1600"/>
            </a:lvl2pPr>
            <a:lvl3pPr marL="799204" indent="0">
              <a:buNone/>
              <a:defRPr sz="1400"/>
            </a:lvl3pPr>
            <a:lvl4pPr marL="1198816" indent="0">
              <a:buNone/>
              <a:defRPr sz="1200"/>
            </a:lvl4pPr>
            <a:lvl5pPr marL="1598422" indent="0">
              <a:buNone/>
              <a:defRPr sz="1200"/>
            </a:lvl5pPr>
            <a:lvl6pPr marL="1998030" indent="0">
              <a:buNone/>
              <a:defRPr sz="1200"/>
            </a:lvl6pPr>
            <a:lvl7pPr marL="2397637" indent="0">
              <a:buNone/>
              <a:defRPr sz="1200"/>
            </a:lvl7pPr>
            <a:lvl8pPr marL="2797241" indent="0">
              <a:buNone/>
              <a:defRPr sz="1200"/>
            </a:lvl8pPr>
            <a:lvl9pPr marL="319684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26097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542" y="1380815"/>
            <a:ext cx="4080591" cy="461183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3450" y="1380815"/>
            <a:ext cx="4080591" cy="461183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974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2" y="4407379"/>
            <a:ext cx="7772943" cy="1362097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2" y="2907057"/>
            <a:ext cx="7772943" cy="1500322"/>
          </a:xfrm>
        </p:spPr>
        <p:txBody>
          <a:bodyPr anchor="b"/>
          <a:lstStyle>
            <a:lvl1pPr marL="0" indent="0">
              <a:buNone/>
              <a:defRPr sz="1800"/>
            </a:lvl1pPr>
            <a:lvl2pPr marL="400666" indent="0">
              <a:buNone/>
              <a:defRPr sz="1600"/>
            </a:lvl2pPr>
            <a:lvl3pPr marL="801330" indent="0">
              <a:buNone/>
              <a:defRPr sz="1400"/>
            </a:lvl3pPr>
            <a:lvl4pPr marL="1201995" indent="0">
              <a:buNone/>
              <a:defRPr sz="1200"/>
            </a:lvl4pPr>
            <a:lvl5pPr marL="1602660" indent="0">
              <a:buNone/>
              <a:defRPr sz="1200"/>
            </a:lvl5pPr>
            <a:lvl6pPr marL="2003326" indent="0">
              <a:buNone/>
              <a:defRPr sz="1200"/>
            </a:lvl6pPr>
            <a:lvl7pPr marL="2403991" indent="0">
              <a:buNone/>
              <a:defRPr sz="1200"/>
            </a:lvl7pPr>
            <a:lvl8pPr marL="2804656" indent="0">
              <a:buNone/>
              <a:defRPr sz="1200"/>
            </a:lvl8pPr>
            <a:lvl9pPr marL="320532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82790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88" y="275017"/>
            <a:ext cx="8229057" cy="114324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74" y="1534880"/>
            <a:ext cx="4039867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9602" indent="0">
              <a:buNone/>
              <a:defRPr sz="1800" b="1"/>
            </a:lvl2pPr>
            <a:lvl3pPr marL="799204" indent="0">
              <a:buNone/>
              <a:defRPr sz="1600" b="1"/>
            </a:lvl3pPr>
            <a:lvl4pPr marL="1198816" indent="0">
              <a:buNone/>
              <a:defRPr sz="1400" b="1"/>
            </a:lvl4pPr>
            <a:lvl5pPr marL="1598422" indent="0">
              <a:buNone/>
              <a:defRPr sz="1400" b="1"/>
            </a:lvl5pPr>
            <a:lvl6pPr marL="1998030" indent="0">
              <a:buNone/>
              <a:defRPr sz="1400" b="1"/>
            </a:lvl6pPr>
            <a:lvl7pPr marL="2397637" indent="0">
              <a:buNone/>
              <a:defRPr sz="1400" b="1"/>
            </a:lvl7pPr>
            <a:lvl8pPr marL="2797241" indent="0">
              <a:buNone/>
              <a:defRPr sz="1400" b="1"/>
            </a:lvl8pPr>
            <a:lvl9pPr marL="3196848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74" y="2174174"/>
            <a:ext cx="4039867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307" y="1534880"/>
            <a:ext cx="4041225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9602" indent="0">
              <a:buNone/>
              <a:defRPr sz="1800" b="1"/>
            </a:lvl2pPr>
            <a:lvl3pPr marL="799204" indent="0">
              <a:buNone/>
              <a:defRPr sz="1600" b="1"/>
            </a:lvl3pPr>
            <a:lvl4pPr marL="1198816" indent="0">
              <a:buNone/>
              <a:defRPr sz="1400" b="1"/>
            </a:lvl4pPr>
            <a:lvl5pPr marL="1598422" indent="0">
              <a:buNone/>
              <a:defRPr sz="1400" b="1"/>
            </a:lvl5pPr>
            <a:lvl6pPr marL="1998030" indent="0">
              <a:buNone/>
              <a:defRPr sz="1400" b="1"/>
            </a:lvl6pPr>
            <a:lvl7pPr marL="2397637" indent="0">
              <a:buNone/>
              <a:defRPr sz="1400" b="1"/>
            </a:lvl7pPr>
            <a:lvl8pPr marL="2797241" indent="0">
              <a:buNone/>
              <a:defRPr sz="1400" b="1"/>
            </a:lvl8pPr>
            <a:lvl9pPr marL="3196848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307" y="2174174"/>
            <a:ext cx="4041225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3456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5144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17329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88" y="273576"/>
            <a:ext cx="3008181" cy="116195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611" y="273571"/>
            <a:ext cx="5110921" cy="5852986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488" y="1435546"/>
            <a:ext cx="3008181" cy="4691027"/>
          </a:xfrm>
        </p:spPr>
        <p:txBody>
          <a:bodyPr/>
          <a:lstStyle>
            <a:lvl1pPr marL="0" indent="0">
              <a:buNone/>
              <a:defRPr sz="1200"/>
            </a:lvl1pPr>
            <a:lvl2pPr marL="399602" indent="0">
              <a:buNone/>
              <a:defRPr sz="1100"/>
            </a:lvl2pPr>
            <a:lvl3pPr marL="799204" indent="0">
              <a:buNone/>
              <a:defRPr sz="900"/>
            </a:lvl3pPr>
            <a:lvl4pPr marL="1198816" indent="0">
              <a:buNone/>
              <a:defRPr sz="800"/>
            </a:lvl4pPr>
            <a:lvl5pPr marL="1598422" indent="0">
              <a:buNone/>
              <a:defRPr sz="800"/>
            </a:lvl5pPr>
            <a:lvl6pPr marL="1998030" indent="0">
              <a:buNone/>
              <a:defRPr sz="800"/>
            </a:lvl6pPr>
            <a:lvl7pPr marL="2397637" indent="0">
              <a:buNone/>
              <a:defRPr sz="800"/>
            </a:lvl7pPr>
            <a:lvl8pPr marL="2797241" indent="0">
              <a:buNone/>
              <a:defRPr sz="800"/>
            </a:lvl8pPr>
            <a:lvl9pPr marL="3196848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66477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893" y="4800456"/>
            <a:ext cx="5486943" cy="5673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893" y="613376"/>
            <a:ext cx="5486943" cy="4113648"/>
          </a:xfrm>
        </p:spPr>
        <p:txBody>
          <a:bodyPr/>
          <a:lstStyle>
            <a:lvl1pPr marL="0" indent="0">
              <a:buNone/>
              <a:defRPr sz="2800"/>
            </a:lvl1pPr>
            <a:lvl2pPr marL="399602" indent="0">
              <a:buNone/>
              <a:defRPr sz="2500"/>
            </a:lvl2pPr>
            <a:lvl3pPr marL="799204" indent="0">
              <a:buNone/>
              <a:defRPr sz="2100"/>
            </a:lvl3pPr>
            <a:lvl4pPr marL="1198816" indent="0">
              <a:buNone/>
              <a:defRPr sz="1800"/>
            </a:lvl4pPr>
            <a:lvl5pPr marL="1598422" indent="0">
              <a:buNone/>
              <a:defRPr sz="1800"/>
            </a:lvl5pPr>
            <a:lvl6pPr marL="1998030" indent="0">
              <a:buNone/>
              <a:defRPr sz="1800"/>
            </a:lvl6pPr>
            <a:lvl7pPr marL="2397637" indent="0">
              <a:buNone/>
              <a:defRPr sz="1800"/>
            </a:lvl7pPr>
            <a:lvl8pPr marL="2797241" indent="0">
              <a:buNone/>
              <a:defRPr sz="1800"/>
            </a:lvl8pPr>
            <a:lvl9pPr marL="3196848" indent="0">
              <a:buNone/>
              <a:defRPr sz="1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893" y="5367757"/>
            <a:ext cx="5486943" cy="804876"/>
          </a:xfrm>
        </p:spPr>
        <p:txBody>
          <a:bodyPr/>
          <a:lstStyle>
            <a:lvl1pPr marL="0" indent="0">
              <a:buNone/>
              <a:defRPr sz="1200"/>
            </a:lvl1pPr>
            <a:lvl2pPr marL="399602" indent="0">
              <a:buNone/>
              <a:defRPr sz="1100"/>
            </a:lvl2pPr>
            <a:lvl3pPr marL="799204" indent="0">
              <a:buNone/>
              <a:defRPr sz="900"/>
            </a:lvl3pPr>
            <a:lvl4pPr marL="1198816" indent="0">
              <a:buNone/>
              <a:defRPr sz="800"/>
            </a:lvl4pPr>
            <a:lvl5pPr marL="1598422" indent="0">
              <a:buNone/>
              <a:defRPr sz="800"/>
            </a:lvl5pPr>
            <a:lvl6pPr marL="1998030" indent="0">
              <a:buNone/>
              <a:defRPr sz="800"/>
            </a:lvl6pPr>
            <a:lvl7pPr marL="2397637" indent="0">
              <a:buNone/>
              <a:defRPr sz="800"/>
            </a:lvl7pPr>
            <a:lvl8pPr marL="2797241" indent="0">
              <a:buNone/>
              <a:defRPr sz="800"/>
            </a:lvl8pPr>
            <a:lvl9pPr marL="3196848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08201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3200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"/>
            <a:ext cx="2286000" cy="5992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"/>
            <a:ext cx="6727682" cy="5992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16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541" y="1380815"/>
            <a:ext cx="4080591" cy="461183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3450" y="1380815"/>
            <a:ext cx="4080591" cy="461183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873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73" y="275013"/>
            <a:ext cx="8229057" cy="114324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73" y="1534880"/>
            <a:ext cx="4039867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666" indent="0">
              <a:buNone/>
              <a:defRPr sz="1800" b="1"/>
            </a:lvl2pPr>
            <a:lvl3pPr marL="801330" indent="0">
              <a:buNone/>
              <a:defRPr sz="1600" b="1"/>
            </a:lvl3pPr>
            <a:lvl4pPr marL="1201995" indent="0">
              <a:buNone/>
              <a:defRPr sz="1400" b="1"/>
            </a:lvl4pPr>
            <a:lvl5pPr marL="1602660" indent="0">
              <a:buNone/>
              <a:defRPr sz="1400" b="1"/>
            </a:lvl5pPr>
            <a:lvl6pPr marL="2003326" indent="0">
              <a:buNone/>
              <a:defRPr sz="1400" b="1"/>
            </a:lvl6pPr>
            <a:lvl7pPr marL="2403991" indent="0">
              <a:buNone/>
              <a:defRPr sz="1400" b="1"/>
            </a:lvl7pPr>
            <a:lvl8pPr marL="2804656" indent="0">
              <a:buNone/>
              <a:defRPr sz="1400" b="1"/>
            </a:lvl8pPr>
            <a:lvl9pPr marL="3205320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73" y="2174173"/>
            <a:ext cx="4039867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305" y="1534880"/>
            <a:ext cx="4041225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666" indent="0">
              <a:buNone/>
              <a:defRPr sz="1800" b="1"/>
            </a:lvl2pPr>
            <a:lvl3pPr marL="801330" indent="0">
              <a:buNone/>
              <a:defRPr sz="1600" b="1"/>
            </a:lvl3pPr>
            <a:lvl4pPr marL="1201995" indent="0">
              <a:buNone/>
              <a:defRPr sz="1400" b="1"/>
            </a:lvl4pPr>
            <a:lvl5pPr marL="1602660" indent="0">
              <a:buNone/>
              <a:defRPr sz="1400" b="1"/>
            </a:lvl5pPr>
            <a:lvl6pPr marL="2003326" indent="0">
              <a:buNone/>
              <a:defRPr sz="1400" b="1"/>
            </a:lvl6pPr>
            <a:lvl7pPr marL="2403991" indent="0">
              <a:buNone/>
              <a:defRPr sz="1400" b="1"/>
            </a:lvl7pPr>
            <a:lvl8pPr marL="2804656" indent="0">
              <a:buNone/>
              <a:defRPr sz="1400" b="1"/>
            </a:lvl8pPr>
            <a:lvl9pPr marL="3205320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305" y="2174173"/>
            <a:ext cx="4041225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614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161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0144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73" y="273573"/>
            <a:ext cx="3008181" cy="116195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609" y="273571"/>
            <a:ext cx="5110921" cy="5852986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473" y="1435531"/>
            <a:ext cx="3008181" cy="4691027"/>
          </a:xfrm>
        </p:spPr>
        <p:txBody>
          <a:bodyPr/>
          <a:lstStyle>
            <a:lvl1pPr marL="0" indent="0">
              <a:buNone/>
              <a:defRPr sz="1200"/>
            </a:lvl1pPr>
            <a:lvl2pPr marL="400666" indent="0">
              <a:buNone/>
              <a:defRPr sz="1100"/>
            </a:lvl2pPr>
            <a:lvl3pPr marL="801330" indent="0">
              <a:buNone/>
              <a:defRPr sz="900"/>
            </a:lvl3pPr>
            <a:lvl4pPr marL="1201995" indent="0">
              <a:buNone/>
              <a:defRPr sz="800"/>
            </a:lvl4pPr>
            <a:lvl5pPr marL="1602660" indent="0">
              <a:buNone/>
              <a:defRPr sz="800"/>
            </a:lvl5pPr>
            <a:lvl6pPr marL="2003326" indent="0">
              <a:buNone/>
              <a:defRPr sz="800"/>
            </a:lvl6pPr>
            <a:lvl7pPr marL="2403991" indent="0">
              <a:buNone/>
              <a:defRPr sz="800"/>
            </a:lvl7pPr>
            <a:lvl8pPr marL="2804656" indent="0">
              <a:buNone/>
              <a:defRPr sz="800"/>
            </a:lvl8pPr>
            <a:lvl9pPr marL="320532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320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878" y="4800456"/>
            <a:ext cx="5486943" cy="5673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878" y="613376"/>
            <a:ext cx="5486943" cy="4113648"/>
          </a:xfrm>
        </p:spPr>
        <p:txBody>
          <a:bodyPr/>
          <a:lstStyle>
            <a:lvl1pPr marL="0" indent="0">
              <a:buNone/>
              <a:defRPr sz="2800"/>
            </a:lvl1pPr>
            <a:lvl2pPr marL="400666" indent="0">
              <a:buNone/>
              <a:defRPr sz="2500"/>
            </a:lvl2pPr>
            <a:lvl3pPr marL="801330" indent="0">
              <a:buNone/>
              <a:defRPr sz="2100"/>
            </a:lvl3pPr>
            <a:lvl4pPr marL="1201995" indent="0">
              <a:buNone/>
              <a:defRPr sz="1800"/>
            </a:lvl4pPr>
            <a:lvl5pPr marL="1602660" indent="0">
              <a:buNone/>
              <a:defRPr sz="1800"/>
            </a:lvl5pPr>
            <a:lvl6pPr marL="2003326" indent="0">
              <a:buNone/>
              <a:defRPr sz="1800"/>
            </a:lvl6pPr>
            <a:lvl7pPr marL="2403991" indent="0">
              <a:buNone/>
              <a:defRPr sz="1800"/>
            </a:lvl7pPr>
            <a:lvl8pPr marL="2804656" indent="0">
              <a:buNone/>
              <a:defRPr sz="1800"/>
            </a:lvl8pPr>
            <a:lvl9pPr marL="3205320" indent="0">
              <a:buNone/>
              <a:defRPr sz="1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878" y="5367757"/>
            <a:ext cx="5486943" cy="804876"/>
          </a:xfrm>
        </p:spPr>
        <p:txBody>
          <a:bodyPr/>
          <a:lstStyle>
            <a:lvl1pPr marL="0" indent="0">
              <a:buNone/>
              <a:defRPr sz="1200"/>
            </a:lvl1pPr>
            <a:lvl2pPr marL="400666" indent="0">
              <a:buNone/>
              <a:defRPr sz="1100"/>
            </a:lvl2pPr>
            <a:lvl3pPr marL="801330" indent="0">
              <a:buNone/>
              <a:defRPr sz="900"/>
            </a:lvl3pPr>
            <a:lvl4pPr marL="1201995" indent="0">
              <a:buNone/>
              <a:defRPr sz="800"/>
            </a:lvl4pPr>
            <a:lvl5pPr marL="1602660" indent="0">
              <a:buNone/>
              <a:defRPr sz="800"/>
            </a:lvl5pPr>
            <a:lvl6pPr marL="2003326" indent="0">
              <a:buNone/>
              <a:defRPr sz="800"/>
            </a:lvl6pPr>
            <a:lvl7pPr marL="2403991" indent="0">
              <a:buNone/>
              <a:defRPr sz="800"/>
            </a:lvl7pPr>
            <a:lvl8pPr marL="2804656" indent="0">
              <a:buNone/>
              <a:defRPr sz="800"/>
            </a:lvl8pPr>
            <a:lvl9pPr marL="320532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8600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3827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CCEE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2539" y="1380815"/>
            <a:ext cx="8291501" cy="4611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0" y="1246909"/>
            <a:ext cx="9144000" cy="0"/>
          </a:xfrm>
          <a:prstGeom prst="line">
            <a:avLst/>
          </a:prstGeom>
          <a:noFill/>
          <a:ln w="38100">
            <a:solidFill>
              <a:srgbClr val="1E7FB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33" tIns="40067" rIns="80133" bIns="40067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GB" sz="3400" b="1">
              <a:solidFill>
                <a:srgbClr val="000066"/>
              </a:solidFill>
            </a:endParaRP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1358" y="6015688"/>
            <a:ext cx="9144000" cy="842312"/>
          </a:xfrm>
          <a:prstGeom prst="rect">
            <a:avLst/>
          </a:prstGeom>
          <a:solidFill>
            <a:srgbClr val="1E7F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3" tIns="40067" rIns="80133" bIns="40067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GB" sz="3400" b="1">
              <a:solidFill>
                <a:srgbClr val="000066"/>
              </a:solidFill>
            </a:endParaRP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927161" y="6426045"/>
            <a:ext cx="5393276" cy="431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914018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FFFFFF">
                    <a:lumMod val="85000"/>
                  </a:srgbClr>
                </a:solidFill>
                <a:latin typeface="Arial Narrow" pitchFamily="34" charset="0"/>
              </a:rPr>
              <a:t>HSS and Ebola outbreak: Brainstorming meeting on resilience approach</a:t>
            </a:r>
            <a:r>
              <a:rPr lang="en-GB" sz="1200" dirty="0">
                <a:solidFill>
                  <a:srgbClr val="FFFFFF">
                    <a:lumMod val="85000"/>
                  </a:srgbClr>
                </a:solidFill>
                <a:latin typeface="Arial Narrow" pitchFamily="34" charset="0"/>
              </a:rPr>
              <a:t>   </a:t>
            </a:r>
          </a:p>
          <a:p>
            <a:pPr defTabSz="914018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rgbClr val="FFFFFF">
                    <a:lumMod val="85000"/>
                  </a:srgbClr>
                </a:solidFill>
                <a:latin typeface="Arial Narrow" pitchFamily="34" charset="0"/>
              </a:rPr>
              <a:t>15 September 2014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359735" y="6398688"/>
            <a:ext cx="355660" cy="332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 defTabSz="914018" fontAlgn="base">
              <a:spcBef>
                <a:spcPct val="0"/>
              </a:spcBef>
              <a:spcAft>
                <a:spcPct val="0"/>
              </a:spcAft>
            </a:pPr>
            <a:fld id="{65268617-3689-4586-9791-71306FFB98D6}" type="slidenum">
              <a:rPr lang="ar-SA" sz="1200">
                <a:solidFill>
                  <a:srgbClr val="72BBE8"/>
                </a:solidFill>
                <a:latin typeface="Arial Narrow" pitchFamily="34" charset="0"/>
              </a:rPr>
              <a:pPr algn="r" defTabSz="914018"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r>
              <a:rPr lang="en-GB" sz="1500" b="1" dirty="0">
                <a:solidFill>
                  <a:srgbClr val="72BBE8"/>
                </a:solidFill>
                <a:latin typeface="Arial Narrow" pitchFamily="34" charset="0"/>
              </a:rPr>
              <a:t> </a:t>
            </a:r>
            <a:r>
              <a:rPr lang="en-US" sz="2100" b="1" baseline="14000" dirty="0">
                <a:solidFill>
                  <a:srgbClr val="FFFFFF"/>
                </a:solidFill>
                <a:latin typeface="Arial Narrow" pitchFamily="34" charset="0"/>
              </a:rPr>
              <a:t>|</a:t>
            </a:r>
          </a:p>
        </p:txBody>
      </p:sp>
      <p:pic>
        <p:nvPicPr>
          <p:cNvPr id="7185" name="Picture 17" descr="WHO-EN-white-H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751" y="6040167"/>
            <a:ext cx="2207266" cy="717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1383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018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+mj-lt"/>
          <a:ea typeface="+mj-ea"/>
          <a:cs typeface="+mj-cs"/>
        </a:defRPr>
      </a:lvl1pPr>
      <a:lvl2pPr algn="ctr" defTabSz="914018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2pPr>
      <a:lvl3pPr algn="ctr" defTabSz="914018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3pPr>
      <a:lvl4pPr algn="ctr" defTabSz="914018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4pPr>
      <a:lvl5pPr algn="ctr" defTabSz="914018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5pPr>
      <a:lvl6pPr marL="400666" algn="ctr" defTabSz="914018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6pPr>
      <a:lvl7pPr marL="801330" algn="ctr" defTabSz="914018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7pPr>
      <a:lvl8pPr marL="1201995" algn="ctr" defTabSz="914018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8pPr>
      <a:lvl9pPr marL="1602660" algn="ctr" defTabSz="914018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42235" indent="-342235" algn="l" defTabSz="914018" rtl="0" fontAlgn="base">
        <a:spcBef>
          <a:spcPct val="80000"/>
        </a:spcBef>
        <a:spcAft>
          <a:spcPct val="0"/>
        </a:spcAft>
        <a:buClr>
          <a:srgbClr val="1E7FB8"/>
        </a:buClr>
        <a:buFont typeface="Wingdings" pitchFamily="2" charset="2"/>
        <a:buChar char="l"/>
        <a:defRPr sz="2500">
          <a:solidFill>
            <a:srgbClr val="000066"/>
          </a:solidFill>
          <a:latin typeface="+mn-lt"/>
          <a:ea typeface="+mn-ea"/>
          <a:cs typeface="+mn-cs"/>
        </a:defRPr>
      </a:lvl1pPr>
      <a:lvl2pPr marL="805504" indent="-282414" algn="l" defTabSz="914018" rtl="0" fontAlgn="base">
        <a:spcBef>
          <a:spcPct val="20000"/>
        </a:spcBef>
        <a:spcAft>
          <a:spcPct val="0"/>
        </a:spcAft>
        <a:buClr>
          <a:srgbClr val="1E7FB8"/>
        </a:buClr>
        <a:buFont typeface="Arial" charset="0"/>
        <a:buChar char="–"/>
        <a:defRPr sz="2100">
          <a:solidFill>
            <a:srgbClr val="000066"/>
          </a:solidFill>
          <a:latin typeface="+mn-lt"/>
          <a:cs typeface="+mn-cs"/>
        </a:defRPr>
      </a:lvl2pPr>
      <a:lvl3pPr marL="1256252" indent="-269893" algn="l" defTabSz="914018" rtl="0" fontAlgn="base">
        <a:spcBef>
          <a:spcPct val="20000"/>
        </a:spcBef>
        <a:spcAft>
          <a:spcPct val="0"/>
        </a:spcAft>
        <a:buClr>
          <a:srgbClr val="1E7FB8"/>
        </a:buClr>
        <a:buChar char="•"/>
        <a:defRPr sz="2100">
          <a:solidFill>
            <a:srgbClr val="000066"/>
          </a:solidFill>
          <a:latin typeface="Arial Narrow" pitchFamily="34" charset="0"/>
          <a:cs typeface="+mn-cs"/>
        </a:defRPr>
      </a:lvl3pPr>
      <a:lvl4pPr marL="1663873" indent="-226766" algn="l" defTabSz="914018" rtl="0" fontAlgn="base">
        <a:spcBef>
          <a:spcPct val="20000"/>
        </a:spcBef>
        <a:spcAft>
          <a:spcPct val="0"/>
        </a:spcAft>
        <a:buClr>
          <a:srgbClr val="1E7FB8"/>
        </a:buClr>
        <a:buChar char="–"/>
        <a:defRPr sz="2100">
          <a:solidFill>
            <a:srgbClr val="000066"/>
          </a:solidFill>
          <a:latin typeface="Arial Narrow" pitchFamily="34" charset="0"/>
          <a:cs typeface="+mn-cs"/>
        </a:defRPr>
      </a:lvl4pPr>
      <a:lvl5pPr marL="1988023" indent="-144685" algn="r" defTabSz="914018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388688" indent="-144685" algn="r" defTabSz="914018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789353" indent="-144685" algn="r" defTabSz="914018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190018" indent="-144685" algn="r" defTabSz="914018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590683" indent="-144685" algn="r" defTabSz="914018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8013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666" algn="l" defTabSz="8013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330" algn="l" defTabSz="8013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1995" algn="l" defTabSz="8013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2660" algn="l" defTabSz="8013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3326" algn="l" defTabSz="8013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3991" algn="l" defTabSz="8013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4656" algn="l" defTabSz="8013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5320" algn="l" defTabSz="8013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3827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CCEE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title style</a:t>
            </a:r>
            <a:endParaRPr lang="en-GB" altLang="fr-FR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2539" y="1542080"/>
            <a:ext cx="8291501" cy="430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Click to edit Master text styles</a:t>
            </a:r>
          </a:p>
          <a:p>
            <a:pPr lvl="1"/>
            <a:r>
              <a:rPr lang="en-GB" altLang="fr-FR"/>
              <a:t>Second level</a:t>
            </a:r>
          </a:p>
          <a:p>
            <a:pPr lvl="2"/>
            <a:r>
              <a:rPr lang="en-GB" altLang="fr-FR"/>
              <a:t>Third level</a:t>
            </a:r>
          </a:p>
          <a:p>
            <a:pPr lvl="3"/>
            <a:r>
              <a:rPr lang="en-GB" altLang="fr-FR"/>
              <a:t>Fourth level</a:t>
            </a:r>
          </a:p>
        </p:txBody>
      </p:sp>
      <p:sp>
        <p:nvSpPr>
          <p:cNvPr id="1028" name="Rectangle 12"/>
          <p:cNvSpPr>
            <a:spLocks noChangeArrowheads="1"/>
          </p:cNvSpPr>
          <p:nvPr/>
        </p:nvSpPr>
        <p:spPr bwMode="auto">
          <a:xfrm>
            <a:off x="1358" y="6398688"/>
            <a:ext cx="9144000" cy="459312"/>
          </a:xfrm>
          <a:prstGeom prst="rect">
            <a:avLst/>
          </a:prstGeom>
          <a:solidFill>
            <a:srgbClr val="1E7F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33" tIns="40067" rIns="80133" bIns="40067" anchor="ctr"/>
          <a:lstStyle/>
          <a:p>
            <a:endParaRPr lang="fr-FR" altLang="fr-FR"/>
          </a:p>
        </p:txBody>
      </p:sp>
      <p:sp>
        <p:nvSpPr>
          <p:cNvPr id="1029" name="Rectangle 14"/>
          <p:cNvSpPr>
            <a:spLocks noChangeArrowheads="1"/>
          </p:cNvSpPr>
          <p:nvPr/>
        </p:nvSpPr>
        <p:spPr bwMode="auto">
          <a:xfrm>
            <a:off x="181904" y="6525394"/>
            <a:ext cx="355660" cy="33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1042988" eaLnBrk="0" hangingPunct="0"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042988" eaLnBrk="0" hangingPunct="0"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042988" eaLnBrk="0" hangingPunct="0"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042988" eaLnBrk="0" hangingPunct="0"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042988" eaLnBrk="0" hangingPunct="0"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42988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42988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42988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42988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>
              <a:defRPr/>
            </a:pPr>
            <a:fld id="{4E6CBC8D-9CD9-42F1-AE6E-07107E87F327}" type="slidenum">
              <a:rPr lang="en-US" altLang="fr-FR" sz="1500" smtClean="0">
                <a:solidFill>
                  <a:srgbClr val="72BBE8"/>
                </a:solidFill>
                <a:latin typeface="Arial Narrow" pitchFamily="34" charset="0"/>
              </a:rPr>
              <a:pPr algn="r" rtl="0" eaLnBrk="1" hangingPunct="1">
                <a:defRPr/>
              </a:pPr>
              <a:t>‹N°›</a:t>
            </a:fld>
            <a:r>
              <a:rPr lang="en-GB" altLang="fr-FR" sz="1500">
                <a:solidFill>
                  <a:srgbClr val="72BBE8"/>
                </a:solidFill>
                <a:latin typeface="Arial Narrow" pitchFamily="34" charset="0"/>
              </a:rPr>
              <a:t> </a:t>
            </a:r>
            <a:r>
              <a:rPr lang="en-GB" altLang="fr-FR" sz="2100" baseline="14000">
                <a:solidFill>
                  <a:schemeClr val="bg1"/>
                </a:solidFill>
                <a:latin typeface="Arial Narrow" pitchFamily="34" charset="0"/>
              </a:rPr>
              <a:t>|</a:t>
            </a:r>
          </a:p>
        </p:txBody>
      </p:sp>
      <p:pic>
        <p:nvPicPr>
          <p:cNvPr id="1030" name="Picture 17" descr="WHO-EN-white-H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1" y="6424228"/>
            <a:ext cx="1247617" cy="405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ctr" defTabSz="914018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1C78B0"/>
          </a:solidFill>
          <a:latin typeface="+mj-lt"/>
          <a:ea typeface="+mj-ea"/>
          <a:cs typeface="+mj-cs"/>
        </a:defRPr>
      </a:lvl1pPr>
      <a:lvl2pPr algn="ctr" defTabSz="914018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1C78B0"/>
          </a:solidFill>
          <a:latin typeface="Arial" charset="0"/>
          <a:cs typeface="Arial" charset="0"/>
        </a:defRPr>
      </a:lvl2pPr>
      <a:lvl3pPr algn="ctr" defTabSz="914018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1C78B0"/>
          </a:solidFill>
          <a:latin typeface="Arial" charset="0"/>
          <a:cs typeface="Arial" charset="0"/>
        </a:defRPr>
      </a:lvl3pPr>
      <a:lvl4pPr algn="ctr" defTabSz="914018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1C78B0"/>
          </a:solidFill>
          <a:latin typeface="Arial" charset="0"/>
          <a:cs typeface="Arial" charset="0"/>
        </a:defRPr>
      </a:lvl4pPr>
      <a:lvl5pPr algn="ctr" defTabSz="914018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1C78B0"/>
          </a:solidFill>
          <a:latin typeface="Arial" charset="0"/>
          <a:cs typeface="Arial" charset="0"/>
        </a:defRPr>
      </a:lvl5pPr>
      <a:lvl6pPr marL="400666" algn="ctr" defTabSz="914018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1C78B0"/>
          </a:solidFill>
          <a:latin typeface="Arial" charset="0"/>
          <a:cs typeface="Arial" charset="0"/>
        </a:defRPr>
      </a:lvl6pPr>
      <a:lvl7pPr marL="801330" algn="ctr" defTabSz="914018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1C78B0"/>
          </a:solidFill>
          <a:latin typeface="Arial" charset="0"/>
          <a:cs typeface="Arial" charset="0"/>
        </a:defRPr>
      </a:lvl7pPr>
      <a:lvl8pPr marL="1201995" algn="ctr" defTabSz="914018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1C78B0"/>
          </a:solidFill>
          <a:latin typeface="Arial" charset="0"/>
          <a:cs typeface="Arial" charset="0"/>
        </a:defRPr>
      </a:lvl8pPr>
      <a:lvl9pPr marL="1602660" algn="ctr" defTabSz="914018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1C78B0"/>
          </a:solidFill>
          <a:latin typeface="Arial" charset="0"/>
          <a:cs typeface="Arial" charset="0"/>
        </a:defRPr>
      </a:lvl9pPr>
    </p:titleStyle>
    <p:bodyStyle>
      <a:lvl1pPr marL="342235" indent="-342235" algn="l" defTabSz="914018" rtl="0" eaLnBrk="1" fontAlgn="base" hangingPunct="1">
        <a:spcBef>
          <a:spcPct val="80000"/>
        </a:spcBef>
        <a:spcAft>
          <a:spcPct val="0"/>
        </a:spcAft>
        <a:buClr>
          <a:srgbClr val="1E7FB8"/>
        </a:buClr>
        <a:buFont typeface="Wingdings" pitchFamily="2" charset="2"/>
        <a:buChar char="l"/>
        <a:defRPr sz="2500">
          <a:solidFill>
            <a:srgbClr val="000066"/>
          </a:solidFill>
          <a:latin typeface="+mn-lt"/>
          <a:ea typeface="+mn-ea"/>
          <a:cs typeface="+mn-cs"/>
        </a:defRPr>
      </a:lvl1pPr>
      <a:lvl2pPr marL="805504" indent="-282414" algn="l" defTabSz="914018" rtl="0" eaLnBrk="1" fontAlgn="base" hangingPunct="1">
        <a:spcBef>
          <a:spcPct val="20000"/>
        </a:spcBef>
        <a:spcAft>
          <a:spcPct val="0"/>
        </a:spcAft>
        <a:buClr>
          <a:srgbClr val="1E7FB8"/>
        </a:buClr>
        <a:buFont typeface="Arial" pitchFamily="34" charset="0"/>
        <a:buChar char="–"/>
        <a:defRPr sz="2100">
          <a:solidFill>
            <a:srgbClr val="000066"/>
          </a:solidFill>
          <a:latin typeface="+mn-lt"/>
          <a:cs typeface="+mn-cs"/>
        </a:defRPr>
      </a:lvl2pPr>
      <a:lvl3pPr marL="1256252" indent="-269893" algn="l" defTabSz="914018" rtl="0" eaLnBrk="1" fontAlgn="base" hangingPunct="1">
        <a:spcBef>
          <a:spcPct val="20000"/>
        </a:spcBef>
        <a:spcAft>
          <a:spcPct val="0"/>
        </a:spcAft>
        <a:buClr>
          <a:srgbClr val="1E7FB8"/>
        </a:buClr>
        <a:buChar char="•"/>
        <a:defRPr sz="2100">
          <a:solidFill>
            <a:srgbClr val="000066"/>
          </a:solidFill>
          <a:latin typeface="+mn-lt"/>
          <a:cs typeface="+mn-cs"/>
        </a:defRPr>
      </a:lvl3pPr>
      <a:lvl4pPr marL="1663873" indent="-226766" algn="l" defTabSz="914018" rtl="0" eaLnBrk="1" fontAlgn="base" hangingPunct="1">
        <a:spcBef>
          <a:spcPct val="20000"/>
        </a:spcBef>
        <a:spcAft>
          <a:spcPct val="0"/>
        </a:spcAft>
        <a:buClr>
          <a:srgbClr val="1E7FB8"/>
        </a:buClr>
        <a:buChar char="–"/>
        <a:defRPr sz="2100">
          <a:solidFill>
            <a:srgbClr val="000066"/>
          </a:solidFill>
          <a:latin typeface="+mn-lt"/>
          <a:cs typeface="+mn-cs"/>
        </a:defRPr>
      </a:lvl4pPr>
      <a:lvl5pPr marL="1988023" indent="-144685" algn="r" defTabSz="914018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j-lt"/>
          <a:cs typeface="+mn-cs"/>
        </a:defRPr>
      </a:lvl5pPr>
      <a:lvl6pPr marL="2388688" indent="-144685" algn="r" defTabSz="914018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j-lt"/>
          <a:cs typeface="+mn-cs"/>
        </a:defRPr>
      </a:lvl6pPr>
      <a:lvl7pPr marL="2789353" indent="-144685" algn="r" defTabSz="914018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j-lt"/>
          <a:cs typeface="+mn-cs"/>
        </a:defRPr>
      </a:lvl7pPr>
      <a:lvl8pPr marL="3190018" indent="-144685" algn="r" defTabSz="914018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j-lt"/>
          <a:cs typeface="+mn-cs"/>
        </a:defRPr>
      </a:lvl8pPr>
      <a:lvl9pPr marL="3590683" indent="-144685" algn="r" defTabSz="914018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j-lt"/>
          <a:cs typeface="+mn-cs"/>
        </a:defRPr>
      </a:lvl9pPr>
    </p:bodyStyle>
    <p:otherStyle>
      <a:defPPr>
        <a:defRPr lang="fr-FR"/>
      </a:defPPr>
      <a:lvl1pPr marL="0" algn="l" defTabSz="8013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666" algn="l" defTabSz="8013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330" algn="l" defTabSz="8013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1995" algn="l" defTabSz="8013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2660" algn="l" defTabSz="8013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3326" algn="l" defTabSz="8013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3991" algn="l" defTabSz="8013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4656" algn="l" defTabSz="8013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5320" algn="l" defTabSz="8013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3827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CCEE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2538" y="1380816"/>
            <a:ext cx="8301732" cy="4847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0" y="1246909"/>
            <a:ext cx="9144000" cy="0"/>
          </a:xfrm>
          <a:prstGeom prst="line">
            <a:avLst/>
          </a:prstGeom>
          <a:noFill/>
          <a:ln w="38100">
            <a:solidFill>
              <a:srgbClr val="1E7FB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923" tIns="39962" rIns="79923" bIns="39962"/>
          <a:lstStyle/>
          <a:p>
            <a:pPr defTabSz="914400" rtl="1" fontAlgn="base">
              <a:spcBef>
                <a:spcPct val="0"/>
              </a:spcBef>
              <a:spcAft>
                <a:spcPct val="0"/>
              </a:spcAft>
            </a:pPr>
            <a:endParaRPr lang="en-GB" sz="3400" b="1">
              <a:solidFill>
                <a:srgbClr val="000066"/>
              </a:solidFill>
            </a:endParaRP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1358" y="6398687"/>
            <a:ext cx="9144000" cy="459312"/>
          </a:xfrm>
          <a:prstGeom prst="rect">
            <a:avLst/>
          </a:prstGeom>
          <a:solidFill>
            <a:srgbClr val="1E7F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9923" tIns="39962" rIns="79923" bIns="39962" anchor="ctr"/>
          <a:lstStyle/>
          <a:p>
            <a:pPr defTabSz="914400" rtl="1" fontAlgn="base">
              <a:spcBef>
                <a:spcPct val="0"/>
              </a:spcBef>
              <a:spcAft>
                <a:spcPct val="0"/>
              </a:spcAft>
            </a:pPr>
            <a:endParaRPr lang="en-GB" sz="3400" b="1">
              <a:solidFill>
                <a:srgbClr val="000066"/>
              </a:solidFill>
            </a:endParaRP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927177" y="6426045"/>
            <a:ext cx="4247561" cy="431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911602" fontAlgn="base">
              <a:spcBef>
                <a:spcPct val="0"/>
              </a:spcBef>
              <a:spcAft>
                <a:spcPct val="0"/>
              </a:spcAft>
            </a:pPr>
            <a:endParaRPr lang="en-GB" sz="1200" b="1">
              <a:solidFill>
                <a:srgbClr val="96CCEE"/>
              </a:solidFill>
              <a:latin typeface="Arial Narrow" pitchFamily="34" charset="0"/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359736" y="6398688"/>
            <a:ext cx="355660" cy="332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 defTabSz="911602" fontAlgn="base">
              <a:spcBef>
                <a:spcPct val="0"/>
              </a:spcBef>
              <a:spcAft>
                <a:spcPct val="0"/>
              </a:spcAft>
            </a:pPr>
            <a:fld id="{FCB857D3-725E-4B7A-A7F6-68B5FC7588E9}" type="slidenum">
              <a:rPr lang="ar-SA" sz="1500" b="1">
                <a:solidFill>
                  <a:srgbClr val="72BBE8"/>
                </a:solidFill>
                <a:latin typeface="Arial Narrow" pitchFamily="34" charset="0"/>
              </a:rPr>
              <a:pPr algn="r" defTabSz="911602"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r>
              <a:rPr lang="en-GB" sz="1500" b="1">
                <a:solidFill>
                  <a:srgbClr val="72BBE8"/>
                </a:solidFill>
                <a:latin typeface="Arial Narrow" pitchFamily="34" charset="0"/>
              </a:rPr>
              <a:t> </a:t>
            </a:r>
            <a:r>
              <a:rPr lang="en-US" sz="2100" b="1" baseline="14000">
                <a:solidFill>
                  <a:srgbClr val="FFFFFF"/>
                </a:solidFill>
                <a:latin typeface="Arial Narrow" pitchFamily="34" charset="0"/>
              </a:rPr>
              <a:t>|</a:t>
            </a:r>
          </a:p>
        </p:txBody>
      </p:sp>
      <p:pic>
        <p:nvPicPr>
          <p:cNvPr id="7185" name="Picture 17" descr="WHO-EN-white-H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857" y="6436268"/>
            <a:ext cx="1233429" cy="40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575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defTabSz="911602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defTabSz="911602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2pPr>
      <a:lvl3pPr algn="ctr" defTabSz="911602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3pPr>
      <a:lvl4pPr algn="ctr" defTabSz="911602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4pPr>
      <a:lvl5pPr algn="ctr" defTabSz="911602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5pPr>
      <a:lvl6pPr marL="399602" algn="ctr" defTabSz="911602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6pPr>
      <a:lvl7pPr marL="799204" algn="ctr" defTabSz="911602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7pPr>
      <a:lvl8pPr marL="1198816" algn="ctr" defTabSz="911602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8pPr>
      <a:lvl9pPr marL="1598422" algn="ctr" defTabSz="911602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41328" indent="-341328" algn="l" defTabSz="911602" rtl="0" fontAlgn="base">
        <a:spcBef>
          <a:spcPct val="80000"/>
        </a:spcBef>
        <a:spcAft>
          <a:spcPct val="0"/>
        </a:spcAft>
        <a:buClr>
          <a:srgbClr val="1E7FB8"/>
        </a:buClr>
        <a:buFont typeface="Wingdings" pitchFamily="2" charset="2"/>
        <a:buChar char="l"/>
        <a:defRPr sz="2500">
          <a:solidFill>
            <a:srgbClr val="000066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803374" indent="-281669" algn="l" defTabSz="911602" rtl="0" fontAlgn="base">
        <a:spcBef>
          <a:spcPct val="20000"/>
        </a:spcBef>
        <a:spcAft>
          <a:spcPct val="0"/>
        </a:spcAft>
        <a:buClr>
          <a:srgbClr val="1E7FB8"/>
        </a:buClr>
        <a:buFont typeface="Arial" charset="0"/>
        <a:buChar char="–"/>
        <a:defRPr sz="2100">
          <a:solidFill>
            <a:srgbClr val="000066"/>
          </a:solidFill>
          <a:latin typeface="Calibri" panose="020F0502020204030204" pitchFamily="34" charset="0"/>
          <a:cs typeface="Calibri" panose="020F0502020204030204" pitchFamily="34" charset="0"/>
        </a:defRPr>
      </a:lvl2pPr>
      <a:lvl3pPr marL="1252932" indent="-269178" algn="l" defTabSz="911602" rtl="0" fontAlgn="base">
        <a:spcBef>
          <a:spcPct val="20000"/>
        </a:spcBef>
        <a:spcAft>
          <a:spcPct val="0"/>
        </a:spcAft>
        <a:buClr>
          <a:srgbClr val="1E7FB8"/>
        </a:buClr>
        <a:buChar char="•"/>
        <a:defRPr sz="2100">
          <a:solidFill>
            <a:srgbClr val="000066"/>
          </a:solidFill>
          <a:latin typeface="Calibri" panose="020F0502020204030204" pitchFamily="34" charset="0"/>
          <a:cs typeface="Calibri" panose="020F0502020204030204" pitchFamily="34" charset="0"/>
        </a:defRPr>
      </a:lvl3pPr>
      <a:lvl4pPr marL="1659474" indent="-226166" algn="l" defTabSz="911602" rtl="0" fontAlgn="base">
        <a:spcBef>
          <a:spcPct val="20000"/>
        </a:spcBef>
        <a:spcAft>
          <a:spcPct val="0"/>
        </a:spcAft>
        <a:buClr>
          <a:srgbClr val="1E7FB8"/>
        </a:buClr>
        <a:buChar char="–"/>
        <a:defRPr sz="2100">
          <a:solidFill>
            <a:srgbClr val="000066"/>
          </a:solidFill>
          <a:latin typeface="Calibri" panose="020F0502020204030204" pitchFamily="34" charset="0"/>
          <a:cs typeface="Calibri" panose="020F0502020204030204" pitchFamily="34" charset="0"/>
        </a:defRPr>
      </a:lvl4pPr>
      <a:lvl5pPr marL="1982767" indent="-144302" algn="r" defTabSz="911602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382374" indent="-144302" algn="r" defTabSz="911602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781980" indent="-144302" algn="r" defTabSz="911602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181585" indent="-144302" algn="r" defTabSz="911602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581195" indent="-144302" algn="r" defTabSz="911602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7992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99602" algn="l" defTabSz="7992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99204" algn="l" defTabSz="7992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816" algn="l" defTabSz="7992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422" algn="l" defTabSz="7992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98030" algn="l" defTabSz="7992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7637" algn="l" defTabSz="7992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97241" algn="l" defTabSz="7992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96848" algn="l" defTabSz="7992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vizhub.healthdata.org/fgh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apps.who.int/nha/database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97725" y="1239263"/>
            <a:ext cx="8726235" cy="497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914179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1C78B0"/>
                </a:solidFill>
                <a:latin typeface="+mj-lt"/>
                <a:ea typeface="+mj-ea"/>
                <a:cs typeface="+mj-cs"/>
              </a:defRPr>
            </a:lvl1pPr>
            <a:lvl2pPr algn="ctr" defTabSz="914179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1C78B0"/>
                </a:solidFill>
                <a:latin typeface="Arial" charset="0"/>
                <a:cs typeface="Arial" charset="0"/>
              </a:defRPr>
            </a:lvl2pPr>
            <a:lvl3pPr algn="ctr" defTabSz="914179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1C78B0"/>
                </a:solidFill>
                <a:latin typeface="Arial" charset="0"/>
                <a:cs typeface="Arial" charset="0"/>
              </a:defRPr>
            </a:lvl3pPr>
            <a:lvl4pPr algn="ctr" defTabSz="914179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1C78B0"/>
                </a:solidFill>
                <a:latin typeface="Arial" charset="0"/>
                <a:cs typeface="Arial" charset="0"/>
              </a:defRPr>
            </a:lvl4pPr>
            <a:lvl5pPr algn="ctr" defTabSz="914179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1C78B0"/>
                </a:solidFill>
                <a:latin typeface="Arial" charset="0"/>
                <a:cs typeface="Arial" charset="0"/>
              </a:defRPr>
            </a:lvl5pPr>
            <a:lvl6pPr marL="400736" algn="ctr" defTabSz="914179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1C78B0"/>
                </a:solidFill>
                <a:latin typeface="Arial" charset="0"/>
                <a:cs typeface="Arial" charset="0"/>
              </a:defRPr>
            </a:lvl6pPr>
            <a:lvl7pPr marL="801472" algn="ctr" defTabSz="914179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1C78B0"/>
                </a:solidFill>
                <a:latin typeface="Arial" charset="0"/>
                <a:cs typeface="Arial" charset="0"/>
              </a:defRPr>
            </a:lvl7pPr>
            <a:lvl8pPr marL="1202207" algn="ctr" defTabSz="914179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1C78B0"/>
                </a:solidFill>
                <a:latin typeface="Arial" charset="0"/>
                <a:cs typeface="Arial" charset="0"/>
              </a:defRPr>
            </a:lvl8pPr>
            <a:lvl9pPr marL="1602943" algn="ctr" defTabSz="914179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1C78B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500" kern="0" dirty="0"/>
              <a:t>UHC 2030 Multi-stakeholder Consultation</a:t>
            </a:r>
          </a:p>
          <a:p>
            <a:r>
              <a:rPr lang="en-US" sz="2500" kern="0" dirty="0"/>
              <a:t>Building a Partnership to Strengthen Health Systems</a:t>
            </a:r>
          </a:p>
          <a:p>
            <a:r>
              <a:rPr lang="en-US" sz="1600" kern="0" dirty="0"/>
              <a:t>22-23 June 2016, Hotel Intercontinental, Geneva, Switzerland</a:t>
            </a:r>
          </a:p>
          <a:p>
            <a:endParaRPr lang="en-US" sz="2500" kern="0" dirty="0"/>
          </a:p>
          <a:p>
            <a:r>
              <a:rPr lang="en-US" sz="2100" kern="0" dirty="0">
                <a:solidFill>
                  <a:schemeClr val="tx1"/>
                </a:solidFill>
              </a:rPr>
              <a:t>Session 5</a:t>
            </a:r>
          </a:p>
          <a:p>
            <a:endParaRPr lang="en-US" sz="2100" kern="0" dirty="0">
              <a:solidFill>
                <a:schemeClr val="tx1"/>
              </a:solidFill>
            </a:endParaRPr>
          </a:p>
          <a:p>
            <a:r>
              <a:rPr lang="en-US" sz="2100" kern="0" dirty="0">
                <a:solidFill>
                  <a:schemeClr val="tx1"/>
                </a:solidFill>
              </a:rPr>
              <a:t>UHC 2030 role in tying together existing partnerships </a:t>
            </a:r>
          </a:p>
          <a:p>
            <a:r>
              <a:rPr lang="en-US" sz="2100" kern="0" dirty="0">
                <a:solidFill>
                  <a:schemeClr val="tx1"/>
                </a:solidFill>
              </a:rPr>
              <a:t>for HSS &amp; UHC and in knowledge management</a:t>
            </a:r>
          </a:p>
          <a:p>
            <a:endParaRPr lang="en-US" sz="2100" kern="0" dirty="0">
              <a:solidFill>
                <a:schemeClr val="tx1"/>
              </a:solidFill>
            </a:endParaRPr>
          </a:p>
          <a:p>
            <a:r>
              <a:rPr lang="en-US" sz="2100" kern="0" dirty="0" err="1">
                <a:solidFill>
                  <a:schemeClr val="tx1"/>
                </a:solidFill>
              </a:rPr>
              <a:t>Dr</a:t>
            </a:r>
            <a:r>
              <a:rPr lang="en-US" sz="2100" kern="0" dirty="0">
                <a:solidFill>
                  <a:schemeClr val="tx1"/>
                </a:solidFill>
              </a:rPr>
              <a:t> </a:t>
            </a:r>
            <a:r>
              <a:rPr lang="en-US" sz="2100" kern="0" dirty="0" err="1">
                <a:solidFill>
                  <a:schemeClr val="tx1"/>
                </a:solidFill>
              </a:rPr>
              <a:t>Agnès</a:t>
            </a:r>
            <a:r>
              <a:rPr lang="en-US" sz="2100" kern="0" dirty="0">
                <a:solidFill>
                  <a:schemeClr val="tx1"/>
                </a:solidFill>
              </a:rPr>
              <a:t> </a:t>
            </a:r>
            <a:r>
              <a:rPr lang="en-US" sz="2100" kern="0" dirty="0" err="1">
                <a:solidFill>
                  <a:schemeClr val="tx1"/>
                </a:solidFill>
              </a:rPr>
              <a:t>Soucat</a:t>
            </a:r>
            <a:endParaRPr lang="en-US" sz="2100" kern="0" dirty="0">
              <a:solidFill>
                <a:schemeClr val="tx1"/>
              </a:solidFill>
            </a:endParaRPr>
          </a:p>
        </p:txBody>
      </p:sp>
      <p:grpSp>
        <p:nvGrpSpPr>
          <p:cNvPr id="7" name="Group 14"/>
          <p:cNvGrpSpPr/>
          <p:nvPr/>
        </p:nvGrpSpPr>
        <p:grpSpPr>
          <a:xfrm>
            <a:off x="0" y="1"/>
            <a:ext cx="9144000" cy="1101083"/>
            <a:chOff x="0" y="-1"/>
            <a:chExt cx="9144000" cy="1101083"/>
          </a:xfrm>
        </p:grpSpPr>
        <p:pic>
          <p:nvPicPr>
            <p:cNvPr id="8" name="Picture 31" descr="EUROs"/>
            <p:cNvPicPr>
              <a:picLocks noChangeAspect="1" noChangeArrowheads="1"/>
            </p:cNvPicPr>
            <p:nvPr/>
          </p:nvPicPr>
          <p:blipFill>
            <a:blip r:embed="rId2">
              <a:lum brigh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1555878" cy="11010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2" descr="WPROs"/>
            <p:cNvPicPr>
              <a:picLocks noChangeAspect="1" noChangeArrowheads="1"/>
            </p:cNvPicPr>
            <p:nvPr/>
          </p:nvPicPr>
          <p:blipFill>
            <a:blip r:embed="rId3">
              <a:lum brigh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724" y="-1"/>
              <a:ext cx="1554169" cy="11010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3" descr="AFROs"/>
            <p:cNvPicPr>
              <a:picLocks noChangeAspect="1" noChangeArrowheads="1"/>
            </p:cNvPicPr>
            <p:nvPr/>
          </p:nvPicPr>
          <p:blipFill>
            <a:blip r:embed="rId4">
              <a:lum brigh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07125" y="-1"/>
              <a:ext cx="1487488" cy="11010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34" descr="AMROs"/>
            <p:cNvPicPr>
              <a:picLocks noChangeAspect="1" noChangeArrowheads="1"/>
            </p:cNvPicPr>
            <p:nvPr/>
          </p:nvPicPr>
          <p:blipFill>
            <a:blip r:embed="rId5">
              <a:lum brigh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1975" y="-1"/>
              <a:ext cx="1561008" cy="11010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35" descr="EMROss"/>
            <p:cNvPicPr>
              <a:picLocks noChangeAspect="1" noChangeArrowheads="1"/>
            </p:cNvPicPr>
            <p:nvPr/>
          </p:nvPicPr>
          <p:blipFill>
            <a:blip r:embed="rId6">
              <a:lum brigh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0988" y="-1"/>
              <a:ext cx="1555878" cy="11010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36" descr="SEAROs"/>
            <p:cNvPicPr>
              <a:picLocks noChangeAspect="1" noChangeArrowheads="1"/>
            </p:cNvPicPr>
            <p:nvPr/>
          </p:nvPicPr>
          <p:blipFill>
            <a:blip r:embed="rId7">
              <a:lum brigh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82993" y="-1"/>
              <a:ext cx="1561007" cy="11010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11456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40323"/>
          </a:xfrm>
          <a:noFill/>
          <a:ln>
            <a:noFill/>
          </a:ln>
          <a:effectLst>
            <a:outerShdw dist="17961" dir="2700000" algn="ctr" rotWithShape="0">
              <a:srgbClr val="96CCEE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new WHO Framework for UHC</a:t>
            </a:r>
            <a:br>
              <a:rPr lang="en-US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part of the SDGs</a:t>
            </a:r>
          </a:p>
        </p:txBody>
      </p:sp>
      <p:pic>
        <p:nvPicPr>
          <p:cNvPr id="4" name="Picture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36" b="3588"/>
          <a:stretch/>
        </p:blipFill>
        <p:spPr>
          <a:xfrm>
            <a:off x="415893" y="1143001"/>
            <a:ext cx="8276032" cy="5207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627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Health Systems Strengthening is </a:t>
            </a:r>
            <a:br>
              <a:rPr lang="en-GB"/>
            </a:br>
            <a:r>
              <a:rPr lang="en-GB"/>
              <a:t>about </a:t>
            </a:r>
            <a:r>
              <a:rPr lang="en-GB">
                <a:solidFill>
                  <a:srgbClr val="FF0000"/>
                </a:solidFill>
              </a:rPr>
              <a:t>leveraging domestic resources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002538"/>
            <a:ext cx="9144000" cy="362881"/>
          </a:xfrm>
          <a:prstGeom prst="rect">
            <a:avLst/>
          </a:prstGeom>
          <a:noFill/>
        </p:spPr>
        <p:txBody>
          <a:bodyPr wrap="square" lIns="80133" tIns="40067" rIns="80133" bIns="40067" rtlCol="0">
            <a:spAutoFit/>
          </a:bodyPr>
          <a:lstStyle/>
          <a:p>
            <a:r>
              <a:rPr lang="en-US" sz="900">
                <a:latin typeface="Calibri" charset="0"/>
                <a:ea typeface="Calibri" charset="0"/>
                <a:cs typeface="Calibri" charset="0"/>
              </a:rPr>
              <a:t>Source: Based on WHO’s work as part of the Lancet Commission Global Health 2035; WHO analyses prepared for the 3rd </a:t>
            </a:r>
            <a:r>
              <a:rPr lang="en-US" sz="900" err="1">
                <a:latin typeface="Calibri" charset="0"/>
                <a:ea typeface="Calibri" charset="0"/>
                <a:cs typeface="Calibri" charset="0"/>
              </a:rPr>
              <a:t>FfD</a:t>
            </a:r>
            <a:r>
              <a:rPr lang="en-US" sz="900">
                <a:latin typeface="Calibri" charset="0"/>
                <a:ea typeface="Calibri" charset="0"/>
                <a:cs typeface="Calibri" charset="0"/>
              </a:rPr>
              <a:t> Conference and HSS roadmap; Institute for Health Metrics and Evaluation (IHME) estimates for 2013 </a:t>
            </a:r>
            <a:r>
              <a:rPr lang="en-US" sz="900">
                <a:latin typeface="Calibri" charset="0"/>
                <a:ea typeface="Calibri" charset="0"/>
                <a:cs typeface="Calibri" charset="0"/>
                <a:hlinkClick r:id="rId3"/>
              </a:rPr>
              <a:t>http://vizhub.healthdata.org/fgh/</a:t>
            </a:r>
            <a:r>
              <a:rPr lang="en-US" sz="900">
                <a:latin typeface="Calibri" charset="0"/>
                <a:ea typeface="Calibri" charset="0"/>
                <a:cs typeface="Calibri" charset="0"/>
              </a:rPr>
              <a:t>; </a:t>
            </a:r>
            <a:r>
              <a:rPr lang="en-GB" sz="900">
                <a:latin typeface="Calibri" panose="020F0502020204030204" pitchFamily="34" charset="0"/>
                <a:cs typeface="Calibri" panose="020F0502020204030204" pitchFamily="34" charset="0"/>
              </a:rPr>
              <a:t>WHO Global Health Expenditure Database (GHED) 2013 (</a:t>
            </a:r>
            <a:r>
              <a:rPr lang="en-GB" sz="90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http://apps.who.int/nha/database</a:t>
            </a:r>
            <a:r>
              <a:rPr lang="en-GB" sz="900">
                <a:latin typeface="Calibri" panose="020F0502020204030204" pitchFamily="34" charset="0"/>
                <a:cs typeface="Calibri" panose="020F0502020204030204" pitchFamily="34" charset="0"/>
              </a:rPr>
              <a:t>, accessed 15 February 2016)</a:t>
            </a:r>
            <a:r>
              <a:rPr lang="en-US" sz="9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66272" y="1429919"/>
            <a:ext cx="8611459" cy="4324766"/>
          </a:xfrm>
        </p:spPr>
        <p:txBody>
          <a:bodyPr/>
          <a:lstStyle/>
          <a:p>
            <a:pPr>
              <a:spcBef>
                <a:spcPts val="1315"/>
              </a:spcBef>
            </a:pPr>
            <a:r>
              <a:rPr lang="en-GB" sz="2000" dirty="0">
                <a:latin typeface="+mj-lt"/>
              </a:rPr>
              <a:t>The minimum additional investment required in the health sector for countries to attain the SDGs by 2030</a:t>
            </a:r>
            <a:r>
              <a:rPr lang="en-US" sz="2000" dirty="0">
                <a:latin typeface="+mj-lt"/>
              </a:rPr>
              <a:t> amounts </a:t>
            </a:r>
            <a:r>
              <a:rPr lang="en-GB" sz="20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US$55 billion per year</a:t>
            </a:r>
            <a:endParaRPr lang="en-US" sz="2000" dirty="0">
              <a:latin typeface="+mj-lt"/>
            </a:endParaRPr>
          </a:p>
          <a:p>
            <a:pPr>
              <a:spcBef>
                <a:spcPts val="1315"/>
              </a:spcBef>
            </a:pPr>
            <a:r>
              <a:rPr lang="en-GB" sz="2000" dirty="0">
                <a:latin typeface="+mj-lt"/>
              </a:rPr>
              <a:t>Between </a:t>
            </a:r>
            <a:r>
              <a:rPr lang="en-GB" sz="20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US$35-40 billion of these US$ 55 Billion per year </a:t>
            </a:r>
            <a:r>
              <a:rPr lang="en-GB" sz="2000" dirty="0">
                <a:latin typeface="+mj-lt"/>
              </a:rPr>
              <a:t>must be spent on </a:t>
            </a:r>
            <a:r>
              <a:rPr lang="en-GB" sz="20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HSS efforts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</a:p>
          <a:p>
            <a:pPr>
              <a:spcBef>
                <a:spcPts val="1315"/>
              </a:spcBef>
            </a:pPr>
            <a:r>
              <a:rPr lang="en-GB" sz="2000" dirty="0">
                <a:latin typeface="+mj-lt"/>
              </a:rPr>
              <a:t>In 2013, </a:t>
            </a:r>
            <a:r>
              <a:rPr lang="en-GB" sz="20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ODA for funding HSS reached US$ 2.3 Billion or only 6% of total ODA for health, </a:t>
            </a:r>
            <a:r>
              <a:rPr lang="en-GB" sz="2000" dirty="0">
                <a:latin typeface="+mj-lt"/>
              </a:rPr>
              <a:t>whereas funding for disease-specific programs (e.g. fighting HIV/AIDS or malaria) amounted to US$34 billion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</a:p>
          <a:p>
            <a:pPr>
              <a:spcBef>
                <a:spcPts val="1315"/>
              </a:spcBef>
            </a:pPr>
            <a:r>
              <a:rPr lang="en-GB" sz="20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Even in fragile states, about 75% of total health spending come from domestic sources</a:t>
            </a:r>
            <a:r>
              <a:rPr lang="en-GB" sz="2000" dirty="0">
                <a:latin typeface="+mj-lt"/>
              </a:rPr>
              <a:t> (95% in middle income countries)</a:t>
            </a:r>
          </a:p>
          <a:p>
            <a:pPr>
              <a:spcBef>
                <a:spcPts val="1315"/>
              </a:spcBef>
            </a:pPr>
            <a:r>
              <a:rPr lang="en-GB" sz="20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However, in most fragile and low income countries OOP is unacceptably high (50% of THE): </a:t>
            </a:r>
            <a:r>
              <a:rPr lang="en-GB" sz="2000" dirty="0">
                <a:latin typeface="+mj-lt"/>
              </a:rPr>
              <a:t>domestic resources are not optimally distributed</a:t>
            </a:r>
          </a:p>
        </p:txBody>
      </p:sp>
    </p:spTree>
    <p:extLst>
      <p:ext uri="{BB962C8B-B14F-4D97-AF65-F5344CB8AC3E}">
        <p14:creationId xmlns:p14="http://schemas.microsoft.com/office/powerpoint/2010/main" val="2731303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134" y="1371600"/>
            <a:ext cx="8871732" cy="4800600"/>
          </a:xfrm>
        </p:spPr>
        <p:txBody>
          <a:bodyPr/>
          <a:lstStyle/>
          <a:p>
            <a:pPr marL="541338" lvl="1" indent="-454025">
              <a:spcBef>
                <a:spcPts val="1800"/>
              </a:spcBef>
              <a:buFont typeface="Wingdings" pitchFamily="2" charset="2"/>
              <a:buChar char="l"/>
            </a:pPr>
            <a:r>
              <a:rPr lang="en-GB" sz="2800" dirty="0">
                <a:latin typeface="+mj-lt"/>
                <a:ea typeface="+mn-ea"/>
              </a:rPr>
              <a:t>The main issue is about </a:t>
            </a:r>
            <a:r>
              <a:rPr lang="en-GB" sz="2800" b="1" dirty="0">
                <a:latin typeface="+mj-lt"/>
                <a:ea typeface="+mn-ea"/>
              </a:rPr>
              <a:t>channelling funding in the right direction</a:t>
            </a:r>
          </a:p>
          <a:p>
            <a:pPr marL="541338" lvl="1" indent="-454025">
              <a:spcBef>
                <a:spcPts val="1800"/>
              </a:spcBef>
              <a:buFont typeface="Wingdings" pitchFamily="2" charset="2"/>
              <a:buChar char="l"/>
            </a:pPr>
            <a:r>
              <a:rPr lang="en-GB" sz="2800" dirty="0">
                <a:latin typeface="+mj-lt"/>
                <a:ea typeface="+mn-ea"/>
              </a:rPr>
              <a:t>There is a need to </a:t>
            </a:r>
            <a:r>
              <a:rPr lang="en-GB" sz="2800" b="1" dirty="0">
                <a:latin typeface="+mj-lt"/>
                <a:ea typeface="+mn-ea"/>
              </a:rPr>
              <a:t>strengthen health systems</a:t>
            </a:r>
          </a:p>
          <a:p>
            <a:pPr marL="541338" lvl="1" indent="-454025">
              <a:spcBef>
                <a:spcPts val="1800"/>
              </a:spcBef>
              <a:buFont typeface="Wingdings" pitchFamily="2" charset="2"/>
              <a:buChar char="l"/>
            </a:pPr>
            <a:r>
              <a:rPr lang="en-GB" sz="2800" dirty="0">
                <a:latin typeface="+mj-lt"/>
                <a:ea typeface="+mn-ea"/>
              </a:rPr>
              <a:t>But one size doesn't fit all... </a:t>
            </a:r>
          </a:p>
          <a:p>
            <a:pPr marL="541338" lvl="1" indent="-454025">
              <a:spcBef>
                <a:spcPts val="1800"/>
              </a:spcBef>
              <a:buFont typeface="Wingdings" pitchFamily="2" charset="2"/>
              <a:buChar char="l"/>
            </a:pPr>
            <a:endParaRPr lang="en-GB" sz="2800" dirty="0">
              <a:latin typeface="+mj-lt"/>
              <a:ea typeface="+mn-ea"/>
            </a:endParaRPr>
          </a:p>
          <a:p>
            <a:pPr marL="541338" lvl="1" indent="-454025">
              <a:spcBef>
                <a:spcPts val="1800"/>
              </a:spcBef>
              <a:buFont typeface="Wingdings" pitchFamily="2" charset="2"/>
              <a:buChar char="l"/>
            </a:pPr>
            <a:r>
              <a:rPr lang="en-GB" sz="2800" dirty="0">
                <a:solidFill>
                  <a:srgbClr val="FF0000"/>
                </a:solidFill>
                <a:latin typeface="+mj-lt"/>
                <a:ea typeface="+mn-ea"/>
              </a:rPr>
              <a:t>=&gt; </a:t>
            </a:r>
            <a:r>
              <a:rPr lang="en-GB" sz="3200" dirty="0">
                <a:solidFill>
                  <a:srgbClr val="FF0000"/>
                </a:solidFill>
                <a:latin typeface="+mj-lt"/>
                <a:ea typeface="+mn-ea"/>
              </a:rPr>
              <a:t>there is a need for a</a:t>
            </a:r>
            <a:r>
              <a:rPr lang="en-GB" sz="3200" b="1" dirty="0">
                <a:solidFill>
                  <a:srgbClr val="FF0000"/>
                </a:solidFill>
                <a:latin typeface="+mj-lt"/>
                <a:ea typeface="+mn-ea"/>
              </a:rPr>
              <a:t> tailored approach</a:t>
            </a:r>
          </a:p>
          <a:p>
            <a:pPr marL="87313" lvl="1" indent="0" algn="ctr">
              <a:spcBef>
                <a:spcPts val="1800"/>
              </a:spcBef>
              <a:buNone/>
            </a:pPr>
            <a:r>
              <a:rPr lang="en-GB" sz="3200" b="1" dirty="0">
                <a:solidFill>
                  <a:srgbClr val="FF0000"/>
                </a:solidFill>
                <a:latin typeface="+mj-lt"/>
                <a:ea typeface="+mn-ea"/>
              </a:rPr>
              <a:t>=&gt; F I T strategy</a:t>
            </a:r>
          </a:p>
          <a:p>
            <a:pPr marL="341268" lvl="1" indent="-341268">
              <a:spcBef>
                <a:spcPts val="1315"/>
              </a:spcBef>
              <a:buFont typeface="Wingdings" pitchFamily="2" charset="2"/>
              <a:buChar char="l"/>
            </a:pPr>
            <a:endParaRPr lang="en-GB" dirty="0">
              <a:latin typeface="+mj-lt"/>
              <a:ea typeface="+mn-ea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Therefore..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386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>
                <a:solidFill>
                  <a:srgbClr val="FF0000"/>
                </a:solidFill>
              </a:rPr>
              <a:t>FIT</a:t>
            </a:r>
            <a:r>
              <a:rPr lang="en-GB" sz="320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3200"/>
              <a:t>for Country Contexts</a:t>
            </a:r>
            <a:br>
              <a:rPr lang="en-GB" sz="3200"/>
            </a:br>
            <a:r>
              <a:rPr lang="en-GB" sz="3200">
                <a:solidFill>
                  <a:srgbClr val="FF0000"/>
                </a:solidFill>
              </a:rPr>
              <a:t>3 </a:t>
            </a:r>
            <a:r>
              <a:rPr lang="en-GB" sz="3200"/>
              <a:t>HSS Support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409" y="1521288"/>
            <a:ext cx="8601007" cy="5027740"/>
          </a:xfrm>
        </p:spPr>
        <p:txBody>
          <a:bodyPr/>
          <a:lstStyle/>
          <a:p>
            <a:pPr>
              <a:spcBef>
                <a:spcPts val="526"/>
              </a:spcBef>
            </a:pPr>
            <a:r>
              <a:rPr lang="en-GB" sz="3000" b="1" dirty="0">
                <a:solidFill>
                  <a:schemeClr val="accent2">
                    <a:lumMod val="75000"/>
                  </a:schemeClr>
                </a:solidFill>
              </a:rPr>
              <a:t>Strategy 1</a:t>
            </a:r>
            <a:r>
              <a:rPr lang="en-GB" sz="3000" dirty="0"/>
              <a:t>: </a:t>
            </a:r>
            <a:r>
              <a:rPr lang="en-GB" sz="3000" b="1" dirty="0"/>
              <a:t>Building Health system </a:t>
            </a:r>
            <a:r>
              <a:rPr lang="en-GB" sz="3000" b="1" dirty="0">
                <a:solidFill>
                  <a:srgbClr val="FF0000"/>
                </a:solidFill>
              </a:rPr>
              <a:t>F</a:t>
            </a:r>
            <a:r>
              <a:rPr lang="en-GB" sz="3000" b="1" dirty="0">
                <a:solidFill>
                  <a:schemeClr val="accent2">
                    <a:lumMod val="75000"/>
                  </a:schemeClr>
                </a:solidFill>
              </a:rPr>
              <a:t>oundations</a:t>
            </a:r>
            <a:r>
              <a:rPr lang="en-GB" sz="3000" dirty="0"/>
              <a:t> in least developed and fragile countries</a:t>
            </a:r>
          </a:p>
          <a:p>
            <a:pPr>
              <a:spcBef>
                <a:spcPts val="526"/>
              </a:spcBef>
            </a:pPr>
            <a:r>
              <a:rPr lang="en-GB" sz="3000" b="1" dirty="0">
                <a:solidFill>
                  <a:schemeClr val="accent2">
                    <a:lumMod val="75000"/>
                  </a:schemeClr>
                </a:solidFill>
              </a:rPr>
              <a:t>Strategy 2</a:t>
            </a:r>
            <a:r>
              <a:rPr lang="en-GB" sz="3000" dirty="0"/>
              <a:t>: </a:t>
            </a:r>
            <a:r>
              <a:rPr lang="en-GB" sz="3000" b="1" dirty="0"/>
              <a:t>Strengthening health system </a:t>
            </a:r>
            <a:r>
              <a:rPr lang="en-GB" sz="3000" b="1" dirty="0">
                <a:solidFill>
                  <a:srgbClr val="FF0000"/>
                </a:solidFill>
              </a:rPr>
              <a:t>I</a:t>
            </a:r>
            <a:r>
              <a:rPr lang="en-GB" sz="3000" b="1" dirty="0">
                <a:solidFill>
                  <a:schemeClr val="accent2">
                    <a:lumMod val="75000"/>
                  </a:schemeClr>
                </a:solidFill>
              </a:rPr>
              <a:t>nstitutions</a:t>
            </a:r>
            <a:r>
              <a:rPr lang="en-GB" sz="3000" dirty="0"/>
              <a:t> in least developed countries where foundations are already in place</a:t>
            </a:r>
          </a:p>
          <a:p>
            <a:pPr>
              <a:spcBef>
                <a:spcPts val="526"/>
              </a:spcBef>
            </a:pPr>
            <a:r>
              <a:rPr lang="en-GB" sz="3000" b="1" dirty="0">
                <a:solidFill>
                  <a:schemeClr val="accent2">
                    <a:lumMod val="75000"/>
                  </a:schemeClr>
                </a:solidFill>
              </a:rPr>
              <a:t>Strategy 3</a:t>
            </a:r>
            <a:r>
              <a:rPr lang="en-GB" sz="3000" dirty="0"/>
              <a:t>: </a:t>
            </a:r>
            <a:r>
              <a:rPr lang="en-GB" sz="3000" b="1" dirty="0"/>
              <a:t>Supporting health system </a:t>
            </a:r>
            <a:r>
              <a:rPr lang="en-GB" sz="3000" b="1" dirty="0">
                <a:solidFill>
                  <a:srgbClr val="FF0000"/>
                </a:solidFill>
              </a:rPr>
              <a:t>T</a:t>
            </a:r>
            <a:r>
              <a:rPr lang="en-GB" sz="3000" b="1" dirty="0">
                <a:solidFill>
                  <a:schemeClr val="accent2">
                    <a:lumMod val="75000"/>
                  </a:schemeClr>
                </a:solidFill>
              </a:rPr>
              <a:t>ransformation</a:t>
            </a:r>
            <a:r>
              <a:rPr lang="en-GB" sz="3000" dirty="0"/>
              <a:t> in countries with mature health systems</a:t>
            </a:r>
          </a:p>
          <a:p>
            <a:pPr marL="0" indent="0" algn="ctr">
              <a:spcBef>
                <a:spcPts val="526"/>
              </a:spcBef>
              <a:buNone/>
            </a:pPr>
            <a:endParaRPr lang="en-US" sz="800" i="1" dirty="0"/>
          </a:p>
          <a:p>
            <a:pPr marL="0" indent="0" algn="ctr">
              <a:spcBef>
                <a:spcPts val="526"/>
              </a:spcBef>
              <a:buNone/>
            </a:pPr>
            <a:endParaRPr lang="en-US" sz="800" i="1" dirty="0"/>
          </a:p>
          <a:p>
            <a:pPr marL="0" indent="0" algn="ctr">
              <a:spcBef>
                <a:spcPts val="526"/>
              </a:spcBef>
              <a:buNone/>
            </a:pPr>
            <a:r>
              <a:rPr lang="en-US" sz="2400" i="1" dirty="0"/>
              <a:t>A right combination of </a:t>
            </a:r>
            <a:r>
              <a:rPr lang="en-US" sz="2400" b="1" i="1" dirty="0"/>
              <a:t>“essential investments”</a:t>
            </a:r>
            <a:r>
              <a:rPr lang="en-US" sz="2400" i="1" dirty="0"/>
              <a:t> (strategy 1) and </a:t>
            </a:r>
            <a:r>
              <a:rPr lang="en-US" sz="2400" b="1" i="1" dirty="0"/>
              <a:t>“software support"</a:t>
            </a:r>
            <a:r>
              <a:rPr lang="en-US" sz="2400" i="1" dirty="0"/>
              <a:t> (strategies 1 to 3) is needed to build strong health systems and achieve results in UHC and health security</a:t>
            </a:r>
          </a:p>
          <a:p>
            <a:pPr marL="0" indent="0">
              <a:spcBef>
                <a:spcPts val="526"/>
              </a:spcBef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51444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420" dirty="0">
                <a:solidFill>
                  <a:srgbClr val="002060"/>
                </a:solidFill>
              </a:rPr>
              <a:t>To this end, alignment is key</a:t>
            </a:r>
            <a:br>
              <a:rPr lang="en-GB" sz="3420" dirty="0">
                <a:solidFill>
                  <a:srgbClr val="002060"/>
                </a:solidFill>
              </a:rPr>
            </a:br>
            <a:r>
              <a:rPr lang="en-GB" sz="3420" dirty="0">
                <a:solidFill>
                  <a:srgbClr val="002060"/>
                </a:solidFill>
              </a:rPr>
              <a:t>=&gt; the</a:t>
            </a:r>
            <a:r>
              <a:rPr lang="en-GB" sz="3420" dirty="0"/>
              <a:t> UHC Alliance 2030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154" y="1449330"/>
            <a:ext cx="6267115" cy="4702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9554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1431" y="0"/>
            <a:ext cx="9144000" cy="1066800"/>
          </a:xfrm>
        </p:spPr>
        <p:txBody>
          <a:bodyPr/>
          <a:lstStyle/>
          <a:p>
            <a:r>
              <a:rPr lang="en-GB" sz="3078" dirty="0"/>
              <a:t>Tying together existing partnerships</a:t>
            </a:r>
            <a:br>
              <a:rPr lang="en-GB" sz="3078" dirty="0"/>
            </a:br>
            <a:r>
              <a:rPr lang="en-GB" sz="3078" dirty="0"/>
              <a:t>for HSS and UHC is key</a:t>
            </a:r>
          </a:p>
        </p:txBody>
      </p:sp>
      <p:sp>
        <p:nvSpPr>
          <p:cNvPr id="19" name="Ellipse 18"/>
          <p:cNvSpPr/>
          <p:nvPr/>
        </p:nvSpPr>
        <p:spPr bwMode="auto">
          <a:xfrm>
            <a:off x="1828800" y="1981200"/>
            <a:ext cx="1143000" cy="12192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3900" b="1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Ellipse 19"/>
          <p:cNvSpPr/>
          <p:nvPr/>
        </p:nvSpPr>
        <p:spPr bwMode="auto">
          <a:xfrm>
            <a:off x="1752600" y="3581400"/>
            <a:ext cx="1143000" cy="12192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3900" b="1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Ellipse 20"/>
          <p:cNvSpPr/>
          <p:nvPr/>
        </p:nvSpPr>
        <p:spPr bwMode="auto">
          <a:xfrm>
            <a:off x="2895600" y="4572000"/>
            <a:ext cx="1143000" cy="12192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3900" b="1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Ellipse 21"/>
          <p:cNvSpPr/>
          <p:nvPr/>
        </p:nvSpPr>
        <p:spPr bwMode="auto">
          <a:xfrm>
            <a:off x="4724400" y="4724400"/>
            <a:ext cx="1143000" cy="12192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3900" b="1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Ellipse 22"/>
          <p:cNvSpPr/>
          <p:nvPr/>
        </p:nvSpPr>
        <p:spPr bwMode="auto">
          <a:xfrm>
            <a:off x="5943600" y="3317081"/>
            <a:ext cx="1143000" cy="12192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3900" b="1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Ellipse 23"/>
          <p:cNvSpPr/>
          <p:nvPr/>
        </p:nvSpPr>
        <p:spPr bwMode="auto">
          <a:xfrm>
            <a:off x="5312569" y="1905000"/>
            <a:ext cx="1143000" cy="12192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3900" b="1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Ellipse 24"/>
          <p:cNvSpPr/>
          <p:nvPr/>
        </p:nvSpPr>
        <p:spPr bwMode="auto">
          <a:xfrm>
            <a:off x="3498056" y="1295400"/>
            <a:ext cx="1143000" cy="12192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3900" b="1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Connecteur droit 26"/>
          <p:cNvCxnSpPr>
            <a:stCxn id="25" idx="4"/>
          </p:cNvCxnSpPr>
          <p:nvPr/>
        </p:nvCxnSpPr>
        <p:spPr bwMode="auto">
          <a:xfrm>
            <a:off x="4069556" y="2514600"/>
            <a:ext cx="197644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Connecteur droit 29"/>
          <p:cNvCxnSpPr>
            <a:stCxn id="19" idx="5"/>
          </p:cNvCxnSpPr>
          <p:nvPr/>
        </p:nvCxnSpPr>
        <p:spPr bwMode="auto">
          <a:xfrm>
            <a:off x="2804412" y="3021852"/>
            <a:ext cx="1462788" cy="5595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Connecteur droit 32"/>
          <p:cNvCxnSpPr>
            <a:endCxn id="20" idx="6"/>
          </p:cNvCxnSpPr>
          <p:nvPr/>
        </p:nvCxnSpPr>
        <p:spPr bwMode="auto">
          <a:xfrm flipH="1">
            <a:off x="2895600" y="3581400"/>
            <a:ext cx="13716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Connecteur droit 35"/>
          <p:cNvCxnSpPr>
            <a:stCxn id="21" idx="7"/>
          </p:cNvCxnSpPr>
          <p:nvPr/>
        </p:nvCxnSpPr>
        <p:spPr bwMode="auto">
          <a:xfrm flipV="1">
            <a:off x="3871212" y="3581400"/>
            <a:ext cx="395988" cy="11691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Connecteur droit 37"/>
          <p:cNvCxnSpPr>
            <a:stCxn id="24" idx="3"/>
          </p:cNvCxnSpPr>
          <p:nvPr/>
        </p:nvCxnSpPr>
        <p:spPr bwMode="auto">
          <a:xfrm flipH="1">
            <a:off x="4267200" y="2945652"/>
            <a:ext cx="1212757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Connecteur droit 39"/>
          <p:cNvCxnSpPr>
            <a:stCxn id="23" idx="2"/>
          </p:cNvCxnSpPr>
          <p:nvPr/>
        </p:nvCxnSpPr>
        <p:spPr bwMode="auto">
          <a:xfrm flipH="1" flipV="1">
            <a:off x="4267200" y="3581400"/>
            <a:ext cx="1676400" cy="3452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Connecteur droit 41"/>
          <p:cNvCxnSpPr>
            <a:stCxn id="22" idx="1"/>
          </p:cNvCxnSpPr>
          <p:nvPr/>
        </p:nvCxnSpPr>
        <p:spPr bwMode="auto">
          <a:xfrm flipH="1" flipV="1">
            <a:off x="4267200" y="3555252"/>
            <a:ext cx="624588" cy="13476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87385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12193" y="3098960"/>
            <a:ext cx="2378768" cy="618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420" dirty="0">
                <a:solidFill>
                  <a:schemeClr val="accent1"/>
                </a:solidFill>
              </a:rPr>
              <a:t>Thank You</a:t>
            </a:r>
          </a:p>
        </p:txBody>
      </p:sp>
      <p:pic>
        <p:nvPicPr>
          <p:cNvPr id="3" name="Picture 5" descr="WHO-EN-white-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745" y="5562600"/>
            <a:ext cx="2793664" cy="858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4650681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">
  <a:themeElements>
    <a:clrScheme name="master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maste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HO">
  <a:themeElements>
    <a:clrScheme name="Presentation (2)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Presentation (2)">
      <a:majorFont>
        <a:latin typeface="Arial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resentation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aster">
  <a:themeElements>
    <a:clrScheme name="master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maste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1240</TotalTime>
  <Words>709</Words>
  <Application>Microsoft Office PowerPoint</Application>
  <PresentationFormat>Affichage à l'écran (4:3)</PresentationFormat>
  <Paragraphs>63</Paragraphs>
  <Slides>8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Arial Narrow</vt:lpstr>
      <vt:lpstr>Calibri</vt:lpstr>
      <vt:lpstr>Wingdings</vt:lpstr>
      <vt:lpstr>master</vt:lpstr>
      <vt:lpstr>WHO</vt:lpstr>
      <vt:lpstr>1_master</vt:lpstr>
      <vt:lpstr>Présentation PowerPoint</vt:lpstr>
      <vt:lpstr>A new WHO Framework for UHC as part of the SDGs</vt:lpstr>
      <vt:lpstr>Health Systems Strengthening is  about leveraging domestic resources</vt:lpstr>
      <vt:lpstr>Therefore..</vt:lpstr>
      <vt:lpstr>FIT for Country Contexts 3 HSS Support Strategies</vt:lpstr>
      <vt:lpstr>To this end, alignment is key =&gt; the UHC Alliance 2030</vt:lpstr>
      <vt:lpstr>Tying together existing partnerships for HSS and UHC is key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HF situation in the three countries with widespread accute transmission</dc:title>
  <dc:creator>Schmets, Gerard P.G.M.</dc:creator>
  <cp:lastModifiedBy>Gérard Schmets</cp:lastModifiedBy>
  <cp:revision>115</cp:revision>
  <cp:lastPrinted>2016-02-18T18:46:48Z</cp:lastPrinted>
  <dcterms:created xsi:type="dcterms:W3CDTF">2006-08-16T00:00:00Z</dcterms:created>
  <dcterms:modified xsi:type="dcterms:W3CDTF">2016-06-22T14:02:10Z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