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5745EA-6EDF-43E0-875F-11541FCE39A8}"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25213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5745EA-6EDF-43E0-875F-11541FCE39A8}"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63605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5745EA-6EDF-43E0-875F-11541FCE39A8}"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564074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5745EA-6EDF-43E0-875F-11541FCE39A8}"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10712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745EA-6EDF-43E0-875F-11541FCE39A8}" type="datetimeFigureOut">
              <a:rPr lang="en-GB" smtClean="0"/>
              <a:t>04/10/2012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32266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5745EA-6EDF-43E0-875F-11541FCE39A8}" type="datetimeFigureOut">
              <a:rPr lang="en-GB" smtClean="0"/>
              <a:t>04/10/2012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273191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5745EA-6EDF-43E0-875F-11541FCE39A8}" type="datetimeFigureOut">
              <a:rPr lang="en-GB" smtClean="0"/>
              <a:t>04/10/2012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12870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5745EA-6EDF-43E0-875F-11541FCE39A8}" type="datetimeFigureOut">
              <a:rPr lang="en-GB" smtClean="0"/>
              <a:t>04/10/2012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45768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745EA-6EDF-43E0-875F-11541FCE39A8}" type="datetimeFigureOut">
              <a:rPr lang="en-GB" smtClean="0"/>
              <a:t>04/10/2012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94306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745EA-6EDF-43E0-875F-11541FCE39A8}" type="datetimeFigureOut">
              <a:rPr lang="en-GB" smtClean="0"/>
              <a:t>04/10/2012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40670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745EA-6EDF-43E0-875F-11541FCE39A8}" type="datetimeFigureOut">
              <a:rPr lang="en-GB" smtClean="0"/>
              <a:t>04/10/2012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77403E-2469-444F-B67E-804E0E2A6CC8}" type="slidenum">
              <a:rPr lang="en-GB" smtClean="0"/>
              <a:t>‹#›</a:t>
            </a:fld>
            <a:endParaRPr lang="en-GB"/>
          </a:p>
        </p:txBody>
      </p:sp>
    </p:spTree>
    <p:extLst>
      <p:ext uri="{BB962C8B-B14F-4D97-AF65-F5344CB8AC3E}">
        <p14:creationId xmlns:p14="http://schemas.microsoft.com/office/powerpoint/2010/main" val="319983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745EA-6EDF-43E0-875F-11541FCE39A8}" type="datetimeFigureOut">
              <a:rPr lang="en-GB" smtClean="0"/>
              <a:t>04/10/2012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7403E-2469-444F-B67E-804E0E2A6CC8}" type="slidenum">
              <a:rPr lang="en-GB" smtClean="0"/>
              <a:t>‹#›</a:t>
            </a:fld>
            <a:endParaRPr lang="en-GB"/>
          </a:p>
        </p:txBody>
      </p:sp>
    </p:spTree>
    <p:extLst>
      <p:ext uri="{BB962C8B-B14F-4D97-AF65-F5344CB8AC3E}">
        <p14:creationId xmlns:p14="http://schemas.microsoft.com/office/powerpoint/2010/main" val="325538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is "</a:t>
            </a:r>
            <a:r>
              <a:rPr lang="en-GB" sz="3200" dirty="0" err="1" smtClean="0"/>
              <a:t>QuODA</a:t>
            </a:r>
            <a:r>
              <a:rPr lang="en-GB" sz="3200" dirty="0" smtClean="0"/>
              <a:t>"?</a:t>
            </a:r>
            <a:endParaRPr lang="en-GB" sz="3200" dirty="0"/>
          </a:p>
        </p:txBody>
      </p:sp>
      <p:sp>
        <p:nvSpPr>
          <p:cNvPr id="3" name="Content Placeholder 2"/>
          <p:cNvSpPr>
            <a:spLocks noGrp="1"/>
          </p:cNvSpPr>
          <p:nvPr>
            <p:ph sz="half" idx="1"/>
          </p:nvPr>
        </p:nvSpPr>
        <p:spPr>
          <a:xfrm>
            <a:off x="539552" y="1124744"/>
            <a:ext cx="4114800" cy="4709119"/>
          </a:xfrm>
        </p:spPr>
        <p:txBody>
          <a:bodyPr>
            <a:noAutofit/>
          </a:bodyPr>
          <a:lstStyle/>
          <a:p>
            <a:r>
              <a:rPr lang="en-US" sz="1600" dirty="0" smtClean="0"/>
              <a:t>A methodology to measure </a:t>
            </a:r>
            <a:r>
              <a:rPr lang="en-US" sz="1600" b="1" dirty="0" smtClean="0"/>
              <a:t>donors' performance</a:t>
            </a:r>
            <a:r>
              <a:rPr lang="en-US" sz="1600" dirty="0" smtClean="0"/>
              <a:t>, developed by the </a:t>
            </a:r>
            <a:r>
              <a:rPr lang="en-US" sz="1600" dirty="0" smtClean="0"/>
              <a:t>Brookings Institution and the Center for Global </a:t>
            </a:r>
            <a:r>
              <a:rPr lang="en-US" sz="1600" dirty="0" smtClean="0"/>
              <a:t>Development</a:t>
            </a:r>
          </a:p>
          <a:p>
            <a:pPr lvl="1"/>
            <a:r>
              <a:rPr lang="en-US" sz="1400" dirty="0"/>
              <a:t>Expressed through </a:t>
            </a:r>
            <a:r>
              <a:rPr lang="en-US" sz="1400" dirty="0" smtClean="0"/>
              <a:t>a single </a:t>
            </a:r>
            <a:r>
              <a:rPr lang="en-US" sz="1400" b="1" dirty="0" smtClean="0"/>
              <a:t>index </a:t>
            </a:r>
            <a:r>
              <a:rPr lang="en-US" sz="1400" dirty="0" smtClean="0"/>
              <a:t>across </a:t>
            </a:r>
            <a:r>
              <a:rPr lang="en-US" sz="1400" b="1" dirty="0"/>
              <a:t>four dimensions of aid qualit</a:t>
            </a:r>
            <a:r>
              <a:rPr lang="en-US" sz="1400" dirty="0"/>
              <a:t>y, adapted from the Paris principles</a:t>
            </a:r>
          </a:p>
          <a:p>
            <a:pPr lvl="1"/>
            <a:r>
              <a:rPr lang="en-US" sz="1400" dirty="0"/>
              <a:t>For each dimension, 7-8 indicators, each getting a score, weighted to get the final score for the dimension</a:t>
            </a:r>
          </a:p>
          <a:p>
            <a:pPr lvl="1"/>
            <a:r>
              <a:rPr lang="en-US" sz="1400" dirty="0"/>
              <a:t>Uses</a:t>
            </a:r>
            <a:r>
              <a:rPr lang="en-US" sz="1400" b="1" dirty="0"/>
              <a:t> readily available data</a:t>
            </a:r>
            <a:r>
              <a:rPr lang="en-US" sz="1400" dirty="0"/>
              <a:t> from the OECD’s Creditor Reporting System (CRS) database and the Survey on Monitoring the Paris Declaration</a:t>
            </a:r>
            <a:r>
              <a:rPr lang="en-US" sz="1400" dirty="0" smtClean="0"/>
              <a:t>.</a:t>
            </a:r>
          </a:p>
          <a:p>
            <a:endParaRPr lang="en-US" sz="1600" dirty="0" smtClean="0"/>
          </a:p>
          <a:p>
            <a:r>
              <a:rPr lang="en-US" sz="1600" b="1" dirty="0" smtClean="0"/>
              <a:t>Purpose</a:t>
            </a:r>
            <a:r>
              <a:rPr lang="en-US" sz="1600" b="1" dirty="0" smtClean="0"/>
              <a:t>: </a:t>
            </a:r>
            <a:r>
              <a:rPr lang="en-US" sz="1600" dirty="0" smtClean="0"/>
              <a:t>assessment of the </a:t>
            </a:r>
            <a:r>
              <a:rPr lang="en-US" sz="1600" b="1" dirty="0" smtClean="0"/>
              <a:t>quality of official development </a:t>
            </a:r>
            <a:r>
              <a:rPr lang="en-US" sz="1600" b="1" dirty="0" smtClean="0"/>
              <a:t>assistance</a:t>
            </a:r>
            <a:r>
              <a:rPr lang="en-US" sz="1600" dirty="0" smtClean="0"/>
              <a:t>; </a:t>
            </a:r>
            <a:r>
              <a:rPr lang="en-US" sz="1600" i="1" dirty="0" smtClean="0"/>
              <a:t>(an adaption for health aid also developed)</a:t>
            </a:r>
          </a:p>
          <a:p>
            <a:pPr lvl="1"/>
            <a:endParaRPr lang="en-US" sz="1600" dirty="0"/>
          </a:p>
          <a:p>
            <a:r>
              <a:rPr lang="en-US" sz="1600" b="1" dirty="0" smtClean="0"/>
              <a:t>Coverage</a:t>
            </a:r>
            <a:r>
              <a:rPr lang="en-US" sz="1600" b="1" dirty="0" smtClean="0"/>
              <a:t>:</a:t>
            </a:r>
            <a:r>
              <a:rPr lang="en-US" sz="1600" dirty="0" smtClean="0"/>
              <a:t> data for 23 donor countries and more than 100 aid agencies </a:t>
            </a:r>
          </a:p>
          <a:p>
            <a:endParaRPr lang="en-US" sz="1600" dirty="0" smtClean="0"/>
          </a:p>
          <a:p>
            <a:endParaRPr lang="en-US" sz="1600" dirty="0"/>
          </a:p>
          <a:p>
            <a:endParaRPr lang="en-US" sz="1600" dirty="0" smtClean="0"/>
          </a:p>
          <a:p>
            <a:endParaRPr lang="en-US" sz="1600" dirty="0" smtClean="0"/>
          </a:p>
          <a:p>
            <a:endParaRPr lang="en-US" sz="1600" dirty="0" smtClean="0"/>
          </a:p>
          <a:p>
            <a:pPr marL="0" indent="0">
              <a:buNone/>
            </a:pPr>
            <a:endParaRPr lang="en-US" sz="1600" dirty="0"/>
          </a:p>
          <a:p>
            <a:pPr marL="0" indent="0">
              <a:buNone/>
            </a:pPr>
            <a:endParaRPr lang="en-GB" sz="1600" dirty="0"/>
          </a:p>
        </p:txBody>
      </p:sp>
      <p:graphicFrame>
        <p:nvGraphicFramePr>
          <p:cNvPr id="4" name="Table 3"/>
          <p:cNvGraphicFramePr>
            <a:graphicFrameLocks noGrp="1"/>
          </p:cNvGraphicFramePr>
          <p:nvPr>
            <p:extLst>
              <p:ext uri="{D42A27DB-BD31-4B8C-83A1-F6EECF244321}">
                <p14:modId xmlns:p14="http://schemas.microsoft.com/office/powerpoint/2010/main" val="2402351627"/>
              </p:ext>
            </p:extLst>
          </p:nvPr>
        </p:nvGraphicFramePr>
        <p:xfrm>
          <a:off x="4788024" y="1628800"/>
          <a:ext cx="4176464" cy="1226820"/>
        </p:xfrm>
        <a:graphic>
          <a:graphicData uri="http://schemas.openxmlformats.org/drawingml/2006/table">
            <a:tbl>
              <a:tblPr>
                <a:tableStyleId>{5C22544A-7EE6-4342-B048-85BDC9FD1C3A}</a:tableStyleId>
              </a:tblPr>
              <a:tblGrid>
                <a:gridCol w="2088232"/>
                <a:gridCol w="2088232"/>
              </a:tblGrid>
              <a:tr h="62230">
                <a:tc>
                  <a:txBody>
                    <a:bodyPr/>
                    <a:lstStyle/>
                    <a:p>
                      <a:pPr>
                        <a:lnSpc>
                          <a:spcPct val="115000"/>
                        </a:lnSpc>
                        <a:spcAft>
                          <a:spcPts val="0"/>
                        </a:spcAft>
                      </a:pPr>
                      <a:r>
                        <a:rPr lang="en-US" sz="1400" b="1" dirty="0">
                          <a:effectLst/>
                        </a:rPr>
                        <a:t>Paris Declaration principle</a:t>
                      </a:r>
                      <a:endParaRPr lang="en-US" sz="1400" b="1" dirty="0">
                        <a:solidFill>
                          <a:srgbClr val="000000"/>
                        </a:solidFill>
                        <a:effectLst/>
                        <a:latin typeface="SGIGJ D+ Eurostile LT Std"/>
                        <a:ea typeface="SimSun"/>
                        <a:cs typeface="SGIGJ D+ Eurostile LT Std"/>
                      </a:endParaRPr>
                    </a:p>
                  </a:txBody>
                  <a:tcPr marL="68580" marR="68580" marT="0" marB="0"/>
                </a:tc>
                <a:tc>
                  <a:txBody>
                    <a:bodyPr/>
                    <a:lstStyle/>
                    <a:p>
                      <a:pPr>
                        <a:lnSpc>
                          <a:spcPct val="115000"/>
                        </a:lnSpc>
                        <a:spcAft>
                          <a:spcPts val="0"/>
                        </a:spcAft>
                      </a:pPr>
                      <a:r>
                        <a:rPr lang="en-US" sz="1400" b="1" dirty="0" err="1">
                          <a:solidFill>
                            <a:schemeClr val="tx2">
                              <a:lumMod val="75000"/>
                            </a:schemeClr>
                          </a:solidFill>
                          <a:effectLst/>
                        </a:rPr>
                        <a:t>QuODA</a:t>
                      </a:r>
                      <a:r>
                        <a:rPr lang="en-US" sz="1400" b="1" dirty="0">
                          <a:solidFill>
                            <a:schemeClr val="tx2">
                              <a:lumMod val="75000"/>
                            </a:schemeClr>
                          </a:solidFill>
                          <a:effectLst/>
                        </a:rPr>
                        <a:t> dimension</a:t>
                      </a:r>
                      <a:endParaRPr lang="en-US" sz="1400" b="1" dirty="0">
                        <a:solidFill>
                          <a:schemeClr val="tx2">
                            <a:lumMod val="75000"/>
                          </a:schemeClr>
                        </a:solidFill>
                        <a:effectLst/>
                        <a:latin typeface="SGIGJ D+ Eurostile LT Std"/>
                        <a:ea typeface="SimSun"/>
                        <a:cs typeface="SGIGJ D+ Eurostile LT Std"/>
                      </a:endParaRPr>
                    </a:p>
                  </a:txBody>
                  <a:tcPr marL="68580" marR="68580" marT="0" marB="0"/>
                </a:tc>
              </a:tr>
              <a:tr h="61595">
                <a:tc>
                  <a:txBody>
                    <a:bodyPr/>
                    <a:lstStyle/>
                    <a:p>
                      <a:pPr>
                        <a:lnSpc>
                          <a:spcPct val="115000"/>
                        </a:lnSpc>
                        <a:spcAft>
                          <a:spcPts val="0"/>
                        </a:spcAft>
                      </a:pPr>
                      <a:r>
                        <a:rPr lang="en-US" sz="1400" dirty="0">
                          <a:effectLst/>
                        </a:rPr>
                        <a:t>Results</a:t>
                      </a:r>
                      <a:endParaRPr lang="en-US" sz="1400" dirty="0">
                        <a:effectLst/>
                        <a:latin typeface="SGIGJ D+ Eurostile LT Std"/>
                        <a:ea typeface="SimSun"/>
                        <a:cs typeface="Arial"/>
                      </a:endParaRPr>
                    </a:p>
                  </a:txBody>
                  <a:tcPr marL="68580" marR="68580" marT="0" marB="0"/>
                </a:tc>
                <a:tc>
                  <a:txBody>
                    <a:bodyPr/>
                    <a:lstStyle/>
                    <a:p>
                      <a:pPr>
                        <a:lnSpc>
                          <a:spcPct val="115000"/>
                        </a:lnSpc>
                        <a:spcAft>
                          <a:spcPts val="0"/>
                        </a:spcAft>
                      </a:pPr>
                      <a:r>
                        <a:rPr lang="en-US" sz="1400" dirty="0">
                          <a:solidFill>
                            <a:schemeClr val="tx2">
                              <a:lumMod val="75000"/>
                            </a:schemeClr>
                          </a:solidFill>
                          <a:effectLst/>
                        </a:rPr>
                        <a:t>Maximizing efficiency</a:t>
                      </a:r>
                      <a:endParaRPr lang="en-US" sz="1400" dirty="0">
                        <a:solidFill>
                          <a:schemeClr val="tx2">
                            <a:lumMod val="75000"/>
                          </a:schemeClr>
                        </a:solidFill>
                        <a:effectLst/>
                        <a:latin typeface="SGIGJ D+ Eurostile LT Std"/>
                        <a:ea typeface="SimSun"/>
                        <a:cs typeface="Arial"/>
                      </a:endParaRPr>
                    </a:p>
                  </a:txBody>
                  <a:tcPr marL="68580" marR="68580" marT="0" marB="0"/>
                </a:tc>
              </a:tr>
              <a:tr h="61595">
                <a:tc>
                  <a:txBody>
                    <a:bodyPr/>
                    <a:lstStyle/>
                    <a:p>
                      <a:pPr>
                        <a:lnSpc>
                          <a:spcPct val="115000"/>
                        </a:lnSpc>
                        <a:spcAft>
                          <a:spcPts val="0"/>
                        </a:spcAft>
                      </a:pPr>
                      <a:r>
                        <a:rPr lang="en-US" sz="1400">
                          <a:effectLst/>
                        </a:rPr>
                        <a:t>Ownership</a:t>
                      </a:r>
                      <a:endParaRPr lang="en-US" sz="1400">
                        <a:effectLst/>
                        <a:latin typeface="SGIGJ D+ Eurostile LT Std"/>
                        <a:ea typeface="SimSun"/>
                        <a:cs typeface="Arial"/>
                      </a:endParaRPr>
                    </a:p>
                  </a:txBody>
                  <a:tcPr marL="68580" marR="68580" marT="0" marB="0"/>
                </a:tc>
                <a:tc>
                  <a:txBody>
                    <a:bodyPr/>
                    <a:lstStyle/>
                    <a:p>
                      <a:pPr>
                        <a:lnSpc>
                          <a:spcPct val="115000"/>
                        </a:lnSpc>
                        <a:spcAft>
                          <a:spcPts val="0"/>
                        </a:spcAft>
                      </a:pPr>
                      <a:r>
                        <a:rPr lang="en-US" sz="1400" dirty="0">
                          <a:solidFill>
                            <a:schemeClr val="tx2">
                              <a:lumMod val="75000"/>
                            </a:schemeClr>
                          </a:solidFill>
                          <a:effectLst/>
                        </a:rPr>
                        <a:t>Fostering institutions</a:t>
                      </a:r>
                      <a:endParaRPr lang="en-US" sz="1400" dirty="0">
                        <a:solidFill>
                          <a:schemeClr val="tx2">
                            <a:lumMod val="75000"/>
                          </a:schemeClr>
                        </a:solidFill>
                        <a:effectLst/>
                        <a:latin typeface="SGIGJ D+ Eurostile LT Std"/>
                        <a:ea typeface="SimSun"/>
                        <a:cs typeface="Arial"/>
                      </a:endParaRPr>
                    </a:p>
                  </a:txBody>
                  <a:tcPr marL="68580" marR="68580" marT="0" marB="0"/>
                </a:tc>
              </a:tr>
              <a:tr h="61595">
                <a:tc>
                  <a:txBody>
                    <a:bodyPr/>
                    <a:lstStyle/>
                    <a:p>
                      <a:pPr>
                        <a:lnSpc>
                          <a:spcPct val="115000"/>
                        </a:lnSpc>
                        <a:spcAft>
                          <a:spcPts val="0"/>
                        </a:spcAft>
                      </a:pPr>
                      <a:r>
                        <a:rPr lang="en-US" sz="1400" dirty="0">
                          <a:effectLst/>
                        </a:rPr>
                        <a:t>Alignment</a:t>
                      </a:r>
                      <a:endParaRPr lang="en-US" sz="1400" dirty="0">
                        <a:effectLst/>
                        <a:latin typeface="SGIGJ D+ Eurostile LT Std"/>
                        <a:ea typeface="SimSun"/>
                        <a:cs typeface="Arial"/>
                      </a:endParaRPr>
                    </a:p>
                  </a:txBody>
                  <a:tcPr marL="68580" marR="68580" marT="0" marB="0"/>
                </a:tc>
                <a:tc>
                  <a:txBody>
                    <a:bodyPr/>
                    <a:lstStyle/>
                    <a:p>
                      <a:pPr>
                        <a:lnSpc>
                          <a:spcPct val="115000"/>
                        </a:lnSpc>
                        <a:spcAft>
                          <a:spcPts val="0"/>
                        </a:spcAft>
                      </a:pPr>
                      <a:r>
                        <a:rPr lang="en-US" sz="1400" dirty="0">
                          <a:solidFill>
                            <a:schemeClr val="tx2">
                              <a:lumMod val="75000"/>
                            </a:schemeClr>
                          </a:solidFill>
                          <a:effectLst/>
                        </a:rPr>
                        <a:t>Reducing burden</a:t>
                      </a:r>
                      <a:endParaRPr lang="en-US" sz="1400" dirty="0">
                        <a:solidFill>
                          <a:schemeClr val="tx2">
                            <a:lumMod val="75000"/>
                          </a:schemeClr>
                        </a:solidFill>
                        <a:effectLst/>
                        <a:latin typeface="SGIGJ D+ Eurostile LT Std"/>
                        <a:ea typeface="SimSun"/>
                        <a:cs typeface="Arial"/>
                      </a:endParaRPr>
                    </a:p>
                  </a:txBody>
                  <a:tcPr marL="68580" marR="68580" marT="0" marB="0"/>
                </a:tc>
              </a:tr>
              <a:tr h="61595">
                <a:tc>
                  <a:txBody>
                    <a:bodyPr/>
                    <a:lstStyle/>
                    <a:p>
                      <a:pPr>
                        <a:lnSpc>
                          <a:spcPct val="115000"/>
                        </a:lnSpc>
                        <a:spcAft>
                          <a:spcPts val="0"/>
                        </a:spcAft>
                      </a:pPr>
                      <a:r>
                        <a:rPr lang="en-US" sz="1400" dirty="0">
                          <a:effectLst/>
                        </a:rPr>
                        <a:t>Mutual accountability</a:t>
                      </a:r>
                      <a:endParaRPr lang="en-US" sz="1400" dirty="0">
                        <a:effectLst/>
                        <a:latin typeface="SGIGJ D+ Eurostile LT Std"/>
                        <a:ea typeface="SimSun"/>
                        <a:cs typeface="Arial"/>
                      </a:endParaRPr>
                    </a:p>
                  </a:txBody>
                  <a:tcPr marL="68580" marR="68580" marT="0" marB="0"/>
                </a:tc>
                <a:tc>
                  <a:txBody>
                    <a:bodyPr/>
                    <a:lstStyle/>
                    <a:p>
                      <a:pPr>
                        <a:lnSpc>
                          <a:spcPct val="115000"/>
                        </a:lnSpc>
                        <a:spcAft>
                          <a:spcPts val="0"/>
                        </a:spcAft>
                      </a:pPr>
                      <a:r>
                        <a:rPr lang="en-US" sz="1400" dirty="0">
                          <a:solidFill>
                            <a:schemeClr val="tx2">
                              <a:lumMod val="75000"/>
                            </a:schemeClr>
                          </a:solidFill>
                          <a:effectLst/>
                        </a:rPr>
                        <a:t>Transparency and learning</a:t>
                      </a:r>
                      <a:endParaRPr lang="en-US" sz="1400" dirty="0">
                        <a:solidFill>
                          <a:schemeClr val="tx2">
                            <a:lumMod val="75000"/>
                          </a:schemeClr>
                        </a:solidFill>
                        <a:effectLst/>
                        <a:latin typeface="SGIGJ D+ Eurostile LT Std"/>
                        <a:ea typeface="SimSun"/>
                        <a:cs typeface="Arial"/>
                      </a:endParaRPr>
                    </a:p>
                  </a:txBody>
                  <a:tcPr marL="68580" marR="68580" marT="0" marB="0"/>
                </a:tc>
              </a:tr>
            </a:tbl>
          </a:graphicData>
        </a:graphic>
      </p:graphicFrame>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284984"/>
            <a:ext cx="2873585" cy="277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757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430"/>
            <a:ext cx="8229600" cy="576064"/>
          </a:xfrm>
        </p:spPr>
        <p:txBody>
          <a:bodyPr>
            <a:normAutofit/>
          </a:bodyPr>
          <a:lstStyle/>
          <a:p>
            <a:r>
              <a:rPr lang="en-US" sz="2800" dirty="0" smtClean="0"/>
              <a:t>Methodology issues</a:t>
            </a:r>
            <a:endParaRPr lang="en-GB" sz="2800" dirty="0"/>
          </a:p>
        </p:txBody>
      </p:sp>
      <p:sp>
        <p:nvSpPr>
          <p:cNvPr id="3" name="Content Placeholder 2"/>
          <p:cNvSpPr>
            <a:spLocks noGrp="1"/>
          </p:cNvSpPr>
          <p:nvPr>
            <p:ph idx="1"/>
          </p:nvPr>
        </p:nvSpPr>
        <p:spPr>
          <a:xfrm>
            <a:off x="251519" y="836712"/>
            <a:ext cx="8632189" cy="5904656"/>
          </a:xfrm>
        </p:spPr>
        <p:txBody>
          <a:bodyPr>
            <a:noAutofit/>
          </a:bodyPr>
          <a:lstStyle/>
          <a:p>
            <a:r>
              <a:rPr lang="en-US" sz="1800" b="1" dirty="0" smtClean="0"/>
              <a:t>Main drive:</a:t>
            </a:r>
            <a:r>
              <a:rPr lang="en-US" sz="1800" dirty="0" smtClean="0"/>
              <a:t> to include elements of aid quality, such as for example perceptions of recipient countries</a:t>
            </a:r>
          </a:p>
          <a:p>
            <a:r>
              <a:rPr lang="en-US" sz="1800" dirty="0" smtClean="0"/>
              <a:t>Indicators </a:t>
            </a:r>
            <a:r>
              <a:rPr lang="en-US" sz="1800" dirty="0" smtClean="0"/>
              <a:t>are cardinal, not ranking  –  assess progress over time</a:t>
            </a:r>
          </a:p>
          <a:p>
            <a:r>
              <a:rPr lang="en-US" sz="1800" dirty="0" smtClean="0"/>
              <a:t>Definition of aid: </a:t>
            </a:r>
            <a:r>
              <a:rPr lang="en-US" sz="1800" b="1" dirty="0" smtClean="0"/>
              <a:t>Country Programmable Aid</a:t>
            </a:r>
            <a:r>
              <a:rPr lang="en-US" sz="1800" dirty="0" smtClean="0"/>
              <a:t> </a:t>
            </a:r>
            <a:r>
              <a:rPr lang="en-US" sz="1800" dirty="0" smtClean="0"/>
              <a:t>(CPA)from </a:t>
            </a:r>
            <a:r>
              <a:rPr lang="en-US" sz="1800" dirty="0" smtClean="0"/>
              <a:t>OECD/DAC</a:t>
            </a:r>
            <a:r>
              <a:rPr lang="en-US" sz="1800" dirty="0" smtClean="0"/>
              <a:t>:  </a:t>
            </a:r>
            <a:r>
              <a:rPr lang="en-US" sz="1800" i="1" dirty="0" smtClean="0"/>
              <a:t>total amount of aid that </a:t>
            </a:r>
            <a:r>
              <a:rPr lang="en-US" sz="1800" i="1" dirty="0" smtClean="0"/>
              <a:t>can </a:t>
            </a:r>
            <a:r>
              <a:rPr lang="en-US" sz="1800" i="1" dirty="0" smtClean="0"/>
              <a:t>be programmed by the donor at </a:t>
            </a:r>
            <a:r>
              <a:rPr lang="en-US" sz="1800" i="1" dirty="0" smtClean="0"/>
              <a:t>the </a:t>
            </a:r>
            <a:r>
              <a:rPr lang="en-US" sz="1800" i="1" dirty="0" smtClean="0"/>
              <a:t>recipient country level, </a:t>
            </a:r>
            <a:r>
              <a:rPr lang="en-US" sz="1800" i="1" dirty="0" smtClean="0"/>
              <a:t>with some specific exceptions</a:t>
            </a:r>
          </a:p>
          <a:p>
            <a:r>
              <a:rPr lang="en-US" sz="1800" b="1" dirty="0" smtClean="0"/>
              <a:t>Source of data:</a:t>
            </a:r>
          </a:p>
          <a:p>
            <a:pPr lvl="1"/>
            <a:r>
              <a:rPr lang="en-US" sz="1200" dirty="0"/>
              <a:t>OECD Creditor Reporting System (CRS)</a:t>
            </a:r>
          </a:p>
          <a:p>
            <a:pPr lvl="1"/>
            <a:r>
              <a:rPr lang="en-US" sz="1200" dirty="0" err="1"/>
              <a:t>AidData</a:t>
            </a:r>
            <a:endParaRPr lang="en-US" sz="1200" dirty="0"/>
          </a:p>
          <a:p>
            <a:pPr lvl="1"/>
            <a:r>
              <a:rPr lang="en-US" sz="1200" dirty="0"/>
              <a:t>OECD Survey on monitoring the Paris Declaration (2008)</a:t>
            </a:r>
          </a:p>
          <a:p>
            <a:pPr lvl="1"/>
            <a:r>
              <a:rPr lang="en-US" sz="1200" dirty="0"/>
              <a:t>World Bank </a:t>
            </a:r>
            <a:r>
              <a:rPr lang="en-US" sz="1200" dirty="0" smtClean="0"/>
              <a:t>Aid </a:t>
            </a:r>
            <a:r>
              <a:rPr lang="en-US" sz="1200" dirty="0"/>
              <a:t>Effectiveness Review (2007)</a:t>
            </a:r>
          </a:p>
          <a:p>
            <a:pPr lvl="1"/>
            <a:r>
              <a:rPr lang="en-US" sz="1200" dirty="0"/>
              <a:t>DAC Report on Aid Predictability (2009)</a:t>
            </a:r>
          </a:p>
          <a:p>
            <a:pPr lvl="1"/>
            <a:r>
              <a:rPr lang="en-US" sz="1200" dirty="0"/>
              <a:t>Gallup organization 2008 World Bank group Global Poll</a:t>
            </a:r>
          </a:p>
          <a:p>
            <a:pPr lvl="1"/>
            <a:r>
              <a:rPr lang="en-US" sz="1200" dirty="0"/>
              <a:t>World Values Survey (www.worldvaluessurvey.org)</a:t>
            </a:r>
          </a:p>
          <a:p>
            <a:pPr lvl="1"/>
            <a:r>
              <a:rPr lang="en-US" sz="1200" dirty="0"/>
              <a:t>Latino, Euro, Asian and Afro barometer surveys</a:t>
            </a:r>
          </a:p>
          <a:p>
            <a:pPr lvl="1"/>
            <a:r>
              <a:rPr lang="en-US" sz="1200" dirty="0"/>
              <a:t>Index of governance vulnerability </a:t>
            </a:r>
          </a:p>
          <a:p>
            <a:pPr lvl="1"/>
            <a:r>
              <a:rPr lang="en-US" sz="1200" dirty="0"/>
              <a:t>UN National Accounts main aggregate database</a:t>
            </a:r>
          </a:p>
          <a:p>
            <a:pPr lvl="1"/>
            <a:r>
              <a:rPr lang="en-US" sz="1200" dirty="0"/>
              <a:t>IMF World Economic Outlook</a:t>
            </a:r>
          </a:p>
          <a:p>
            <a:pPr lvl="1"/>
            <a:endParaRPr lang="en-US" sz="1400" dirty="0" smtClean="0"/>
          </a:p>
        </p:txBody>
      </p:sp>
      <p:graphicFrame>
        <p:nvGraphicFramePr>
          <p:cNvPr id="6" name="Table 5"/>
          <p:cNvGraphicFramePr>
            <a:graphicFrameLocks noGrp="1"/>
          </p:cNvGraphicFramePr>
          <p:nvPr>
            <p:extLst>
              <p:ext uri="{D42A27DB-BD31-4B8C-83A1-F6EECF244321}">
                <p14:modId xmlns:p14="http://schemas.microsoft.com/office/powerpoint/2010/main" val="2554581522"/>
              </p:ext>
            </p:extLst>
          </p:nvPr>
        </p:nvGraphicFramePr>
        <p:xfrm>
          <a:off x="4860032" y="2601424"/>
          <a:ext cx="3597012" cy="3995928"/>
        </p:xfrm>
        <a:graphic>
          <a:graphicData uri="http://schemas.openxmlformats.org/drawingml/2006/table">
            <a:tbl>
              <a:tblPr firstRow="1" firstCol="1" bandRow="1"/>
              <a:tblGrid>
                <a:gridCol w="3597012"/>
              </a:tblGrid>
              <a:tr h="0">
                <a:tc>
                  <a:txBody>
                    <a:bodyPr/>
                    <a:lstStyle/>
                    <a:p>
                      <a:pPr>
                        <a:lnSpc>
                          <a:spcPct val="115000"/>
                        </a:lnSpc>
                        <a:spcAft>
                          <a:spcPts val="0"/>
                        </a:spcAft>
                      </a:pPr>
                      <a:r>
                        <a:rPr lang="en-US" sz="1200" b="1" dirty="0">
                          <a:effectLst/>
                          <a:latin typeface="Calibri"/>
                          <a:ea typeface="SimSun"/>
                          <a:cs typeface="Arial"/>
                        </a:rPr>
                        <a:t>OECD’s Creditor Reporting System (CRS)</a:t>
                      </a:r>
                      <a:endParaRPr lang="en-US" sz="1200" dirty="0">
                        <a:effectLst/>
                        <a:latin typeface="Calibri"/>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dirty="0">
                          <a:effectLst/>
                          <a:latin typeface="Calibri"/>
                          <a:ea typeface="SimSun"/>
                          <a:cs typeface="Arial"/>
                        </a:rPr>
                        <a:t>The authoritative source of annual activity-level statistical information on Official Development Assistance (ODA), other official flows (OOF), and some private aid flows from the 24 OECD DAC members. It is maintained by OECD/DAC and contains information on the aid activities of many major multilateral organizations and several other non-DAC donors that is collected directly from these organizations.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b="1">
                          <a:effectLst/>
                          <a:latin typeface="Calibri"/>
                          <a:ea typeface="SimSun"/>
                          <a:cs typeface="Arial"/>
                        </a:rPr>
                        <a:t>AidData</a:t>
                      </a:r>
                      <a:endParaRPr lang="en-US" sz="1200">
                        <a:effectLst/>
                        <a:latin typeface="Calibri"/>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dirty="0">
                          <a:effectLst/>
                          <a:latin typeface="Calibri"/>
                          <a:ea typeface="SimSun"/>
                          <a:cs typeface="Arial"/>
                        </a:rPr>
                        <a:t>is a collaborative initiative to provide products and services that promote the dissemination, analysis, and understanding of development finance information. At the core of the </a:t>
                      </a:r>
                      <a:r>
                        <a:rPr lang="en-US" sz="1200" dirty="0" err="1">
                          <a:effectLst/>
                          <a:latin typeface="Calibri"/>
                          <a:ea typeface="SimSun"/>
                          <a:cs typeface="Arial"/>
                        </a:rPr>
                        <a:t>AidData</a:t>
                      </a:r>
                      <a:r>
                        <a:rPr lang="en-US" sz="1200" dirty="0">
                          <a:effectLst/>
                          <a:latin typeface="Calibri"/>
                          <a:ea typeface="SimSun"/>
                          <a:cs typeface="Arial"/>
                        </a:rPr>
                        <a:t> program is the </a:t>
                      </a:r>
                      <a:r>
                        <a:rPr lang="en-US" sz="1200" dirty="0" err="1">
                          <a:effectLst/>
                          <a:latin typeface="Calibri"/>
                          <a:ea typeface="SimSun"/>
                          <a:cs typeface="Arial"/>
                        </a:rPr>
                        <a:t>AidData</a:t>
                      </a:r>
                      <a:r>
                        <a:rPr lang="en-US" sz="1200" dirty="0">
                          <a:effectLst/>
                          <a:latin typeface="Calibri"/>
                          <a:ea typeface="SimSun"/>
                          <a:cs typeface="Arial"/>
                        </a:rPr>
                        <a:t> web portal, which is a gateway to nearly one million past and present records of development finance activities from donors around the world. Complementing the work of the OECD, it is not an official source of data for any one or group of donors;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0176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rmAutofit/>
          </a:bodyPr>
          <a:lstStyle/>
          <a:p>
            <a:r>
              <a:rPr lang="en-US" sz="2400" dirty="0" smtClean="0"/>
              <a:t>Four dimensions and 30 indicators of </a:t>
            </a:r>
            <a:r>
              <a:rPr lang="en-US" sz="2400" dirty="0" err="1" smtClean="0"/>
              <a:t>QuODA</a:t>
            </a:r>
            <a:endParaRPr lang="en-GB"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6549282"/>
              </p:ext>
            </p:extLst>
          </p:nvPr>
        </p:nvGraphicFramePr>
        <p:xfrm>
          <a:off x="467544" y="764704"/>
          <a:ext cx="8208913" cy="5400600"/>
        </p:xfrm>
        <a:graphic>
          <a:graphicData uri="http://schemas.openxmlformats.org/drawingml/2006/table">
            <a:tbl>
              <a:tblPr/>
              <a:tblGrid>
                <a:gridCol w="2038465"/>
                <a:gridCol w="2065990"/>
                <a:gridCol w="2052229"/>
                <a:gridCol w="2052229"/>
              </a:tblGrid>
              <a:tr h="270796">
                <a:tc>
                  <a:txBody>
                    <a:bodyPr/>
                    <a:lstStyle/>
                    <a:p>
                      <a:pPr>
                        <a:lnSpc>
                          <a:spcPct val="115000"/>
                        </a:lnSpc>
                        <a:spcAft>
                          <a:spcPts val="0"/>
                        </a:spcAft>
                      </a:pPr>
                      <a:r>
                        <a:rPr lang="en-US" sz="1400" b="1" dirty="0">
                          <a:solidFill>
                            <a:srgbClr val="000000"/>
                          </a:solidFill>
                          <a:effectLst/>
                          <a:latin typeface="Arial Narrow"/>
                          <a:ea typeface="SimSun"/>
                          <a:cs typeface="Calibri"/>
                        </a:rPr>
                        <a:t>Maximizing efficiency</a:t>
                      </a:r>
                      <a:endParaRPr lang="en-GB" sz="1400" dirty="0">
                        <a:solidFill>
                          <a:srgbClr val="000000"/>
                        </a:solidFill>
                        <a:effectLst/>
                        <a:latin typeface="SGIGJ D+ Eurostile LT Std"/>
                        <a:ea typeface="SimSun"/>
                        <a:cs typeface="SGIGJ D+ Eurostile LT Std"/>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accent1">
                        <a:alpha val="0"/>
                      </a:schemeClr>
                    </a:solidFill>
                  </a:tcPr>
                </a:tc>
                <a:tc>
                  <a:txBody>
                    <a:bodyPr/>
                    <a:lstStyle/>
                    <a:p>
                      <a:pPr>
                        <a:lnSpc>
                          <a:spcPct val="115000"/>
                        </a:lnSpc>
                        <a:spcAft>
                          <a:spcPts val="0"/>
                        </a:spcAft>
                      </a:pPr>
                      <a:r>
                        <a:rPr lang="en-US" sz="1400" b="1" dirty="0">
                          <a:solidFill>
                            <a:srgbClr val="000000"/>
                          </a:solidFill>
                          <a:effectLst/>
                          <a:latin typeface="Arial Narrow"/>
                          <a:ea typeface="SimSun"/>
                          <a:cs typeface="Calibri"/>
                        </a:rPr>
                        <a:t>Fostering institutions</a:t>
                      </a:r>
                      <a:endParaRPr lang="en-GB" sz="1400" dirty="0">
                        <a:solidFill>
                          <a:srgbClr val="000000"/>
                        </a:solidFill>
                        <a:effectLst/>
                        <a:latin typeface="SGIGJ D+ Eurostile LT Std"/>
                        <a:ea typeface="SimSun"/>
                        <a:cs typeface="SGIGJ D+ Eurostile LT Std"/>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accent1">
                        <a:alpha val="0"/>
                      </a:schemeClr>
                    </a:solidFill>
                  </a:tcPr>
                </a:tc>
                <a:tc>
                  <a:txBody>
                    <a:bodyPr/>
                    <a:lstStyle/>
                    <a:p>
                      <a:pPr>
                        <a:lnSpc>
                          <a:spcPct val="115000"/>
                        </a:lnSpc>
                        <a:spcAft>
                          <a:spcPts val="0"/>
                        </a:spcAft>
                      </a:pPr>
                      <a:r>
                        <a:rPr lang="en-US" sz="1400" b="1" dirty="0">
                          <a:solidFill>
                            <a:srgbClr val="000000"/>
                          </a:solidFill>
                          <a:effectLst/>
                          <a:latin typeface="Arial Narrow"/>
                          <a:ea typeface="SimSun"/>
                          <a:cs typeface="Calibri"/>
                        </a:rPr>
                        <a:t>Reducing burden</a:t>
                      </a:r>
                      <a:endParaRPr lang="en-GB" sz="1400" dirty="0">
                        <a:solidFill>
                          <a:srgbClr val="000000"/>
                        </a:solidFill>
                        <a:effectLst/>
                        <a:latin typeface="SGIGJ D+ Eurostile LT Std"/>
                        <a:ea typeface="SimSun"/>
                        <a:cs typeface="SGIGJ D+ Eurostile LT Std"/>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accent1">
                        <a:alpha val="0"/>
                      </a:schemeClr>
                    </a:solidFill>
                  </a:tcPr>
                </a:tc>
                <a:tc>
                  <a:txBody>
                    <a:bodyPr/>
                    <a:lstStyle/>
                    <a:p>
                      <a:pPr>
                        <a:lnSpc>
                          <a:spcPct val="115000"/>
                        </a:lnSpc>
                        <a:spcAft>
                          <a:spcPts val="0"/>
                        </a:spcAft>
                      </a:pPr>
                      <a:r>
                        <a:rPr lang="en-US" sz="1400" b="1" dirty="0">
                          <a:solidFill>
                            <a:srgbClr val="000000"/>
                          </a:solidFill>
                          <a:effectLst/>
                          <a:latin typeface="Arial Narrow"/>
                          <a:ea typeface="SimSun"/>
                          <a:cs typeface="Calibri"/>
                        </a:rPr>
                        <a:t>Transparency and learning</a:t>
                      </a:r>
                      <a:endParaRPr lang="en-GB" sz="1400" dirty="0">
                        <a:solidFill>
                          <a:srgbClr val="000000"/>
                        </a:solidFill>
                        <a:effectLst/>
                        <a:latin typeface="SGIGJ D+ Eurostile LT Std"/>
                        <a:ea typeface="SimSun"/>
                        <a:cs typeface="SGIGJ D+ Eurostile LT Std"/>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accent1">
                        <a:alpha val="0"/>
                      </a:schemeClr>
                    </a:solidFill>
                  </a:tcPr>
                </a:tc>
              </a:tr>
              <a:tr h="567159">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Share of allocation to poor countries </a:t>
                      </a:r>
                      <a:r>
                        <a:rPr lang="en-US" sz="1400" dirty="0">
                          <a:solidFill>
                            <a:srgbClr val="000000"/>
                          </a:solidFill>
                          <a:effectLst/>
                          <a:latin typeface="Arial Narrow"/>
                          <a:ea typeface="SimSun"/>
                          <a:cs typeface="Eurostile LT Std"/>
                        </a:rPr>
                        <a:t>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Share of aid to recipients’</a:t>
                      </a:r>
                      <a:r>
                        <a:rPr lang="en-US" sz="1400" dirty="0">
                          <a:solidFill>
                            <a:srgbClr val="000000"/>
                          </a:solidFill>
                          <a:effectLst/>
                          <a:latin typeface="Arial Narrow"/>
                          <a:ea typeface="SimSun"/>
                          <a:cs typeface="Eurostile LT Std"/>
                        </a:rPr>
                        <a:t> </a:t>
                      </a:r>
                      <a:r>
                        <a:rPr lang="en-US" sz="1400" dirty="0">
                          <a:solidFill>
                            <a:schemeClr val="accent6">
                              <a:lumMod val="75000"/>
                            </a:schemeClr>
                          </a:solidFill>
                          <a:effectLst/>
                          <a:latin typeface="Arial Narrow"/>
                          <a:ea typeface="SimSun"/>
                          <a:cs typeface="Eurostile LT Std"/>
                        </a:rPr>
                        <a:t>top development prioritie</a:t>
                      </a:r>
                      <a:r>
                        <a:rPr lang="en-US" sz="1400" dirty="0">
                          <a:solidFill>
                            <a:srgbClr val="000000"/>
                          </a:solidFill>
                          <a:effectLst/>
                          <a:latin typeface="Arial Narrow"/>
                          <a:ea typeface="SimSun"/>
                          <a:cs typeface="Eurostile LT Std"/>
                        </a:rPr>
                        <a:t>s </a:t>
                      </a:r>
                      <a:r>
                        <a:rPr lang="en-US" sz="1400" dirty="0" err="1">
                          <a:solidFill>
                            <a:srgbClr val="000000"/>
                          </a:solidFill>
                          <a:effectLst/>
                          <a:latin typeface="Arial Narrow"/>
                          <a:ea typeface="SimSun"/>
                          <a:cs typeface="Eurostile LT Std"/>
                        </a:rPr>
                        <a:t>a,b</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Significance of aid relationships</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Member of International Aid Transparency Initiative</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67159">
                <a:tc>
                  <a:txBody>
                    <a:bodyPr/>
                    <a:lstStyle/>
                    <a:p>
                      <a:pPr>
                        <a:lnSpc>
                          <a:spcPct val="115000"/>
                        </a:lnSpc>
                        <a:spcAft>
                          <a:spcPts val="0"/>
                        </a:spcAft>
                      </a:pPr>
                      <a:r>
                        <a:rPr lang="en-US" sz="1400" dirty="0">
                          <a:solidFill>
                            <a:schemeClr val="accent6">
                              <a:lumMod val="75000"/>
                            </a:schemeClr>
                          </a:solidFill>
                          <a:effectLst/>
                          <a:latin typeface="Arial Narrow"/>
                          <a:ea typeface="SimSun"/>
                          <a:cs typeface="Eurostile LT Std"/>
                        </a:rPr>
                        <a:t>Share of allocation to well-governed countries</a:t>
                      </a:r>
                      <a:r>
                        <a:rPr lang="en-US" sz="1400" dirty="0">
                          <a:solidFill>
                            <a:srgbClr val="000000"/>
                          </a:solidFill>
                          <a:effectLst/>
                          <a:latin typeface="Arial Narrow"/>
                          <a:ea typeface="SimSun"/>
                          <a:cs typeface="Eurostile LT Std"/>
                        </a:rPr>
                        <a:t> 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Avoidance of projec</a:t>
                      </a:r>
                      <a:r>
                        <a:rPr lang="en-US" sz="1400" dirty="0">
                          <a:solidFill>
                            <a:srgbClr val="000000"/>
                          </a:solidFill>
                          <a:effectLst/>
                          <a:latin typeface="Arial Narrow"/>
                          <a:ea typeface="SimSun"/>
                          <a:cs typeface="Eurostile LT Std"/>
                        </a:rPr>
                        <a:t>t </a:t>
                      </a:r>
                      <a:r>
                        <a:rPr lang="en-US" sz="1400" dirty="0">
                          <a:solidFill>
                            <a:schemeClr val="accent6">
                              <a:lumMod val="75000"/>
                            </a:schemeClr>
                          </a:solidFill>
                          <a:effectLst/>
                          <a:latin typeface="Arial Narrow"/>
                          <a:ea typeface="SimSun"/>
                          <a:cs typeface="Eurostile LT Std"/>
                        </a:rPr>
                        <a:t>implementation units</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6">
                              <a:lumMod val="75000"/>
                            </a:schemeClr>
                          </a:solidFill>
                          <a:effectLst/>
                          <a:latin typeface="Arial Narrow"/>
                          <a:ea typeface="SimSun"/>
                          <a:cs typeface="Eurostile LT Std"/>
                        </a:rPr>
                        <a:t>Fragmentation across agencies</a:t>
                      </a:r>
                      <a:r>
                        <a:rPr lang="en-US" sz="1400" dirty="0">
                          <a:solidFill>
                            <a:srgbClr val="000000"/>
                          </a:solidFill>
                          <a:effectLst/>
                          <a:latin typeface="Arial Narrow"/>
                          <a:ea typeface="SimSun"/>
                          <a:cs typeface="Eurostile LT Std"/>
                        </a:rPr>
                        <a:t> 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a:solidFill>
                            <a:srgbClr val="000000"/>
                          </a:solidFill>
                          <a:effectLst/>
                          <a:latin typeface="Arial Narrow"/>
                          <a:ea typeface="SimSun"/>
                          <a:cs typeface="Eurostile LT Std"/>
                        </a:rPr>
                        <a:t>Recording of project title and descriptions</a:t>
                      </a:r>
                      <a:endParaRPr lang="en-GB" sz="140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67159">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Low administrative unit costs</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Share of aid recorded in </a:t>
                      </a:r>
                      <a:r>
                        <a:rPr lang="en-US" sz="1400" dirty="0">
                          <a:solidFill>
                            <a:schemeClr val="accent6">
                              <a:lumMod val="75000"/>
                            </a:schemeClr>
                          </a:solidFill>
                          <a:effectLst/>
                          <a:latin typeface="Arial Narrow"/>
                          <a:ea typeface="SimSun"/>
                          <a:cs typeface="Eurostile LT Std"/>
                        </a:rPr>
                        <a:t>recipient budgets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Median </a:t>
                      </a:r>
                      <a:r>
                        <a:rPr lang="en-US" sz="1400" dirty="0">
                          <a:solidFill>
                            <a:schemeClr val="accent3">
                              <a:lumMod val="75000"/>
                            </a:schemeClr>
                          </a:solidFill>
                          <a:effectLst/>
                          <a:latin typeface="Arial Narrow"/>
                          <a:ea typeface="SimSun"/>
                          <a:cs typeface="Eurostile LT Std"/>
                        </a:rPr>
                        <a:t>project size</a:t>
                      </a:r>
                      <a:r>
                        <a:rPr lang="en-US" sz="1400" dirty="0">
                          <a:solidFill>
                            <a:srgbClr val="000000"/>
                          </a:solidFill>
                          <a:effectLst/>
                          <a:latin typeface="Arial Narrow"/>
                          <a:ea typeface="SimSun"/>
                          <a:cs typeface="Eurostile LT Std"/>
                        </a:rPr>
                        <a:t> a b</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rgbClr val="000000"/>
                          </a:solidFill>
                          <a:effectLst/>
                          <a:latin typeface="Arial Narrow"/>
                          <a:ea typeface="SimSun"/>
                          <a:cs typeface="Eurostile LT Std"/>
                        </a:rPr>
                        <a:t>Detail of project descriptions</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67159">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High country programmable aid share</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Share of aid to partners with good operational strategies</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Contribution to multilaterals</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a:solidFill>
                            <a:srgbClr val="000000"/>
                          </a:solidFill>
                          <a:effectLst/>
                          <a:latin typeface="Arial Narrow"/>
                          <a:ea typeface="SimSun"/>
                          <a:cs typeface="Eurostile LT Std"/>
                        </a:rPr>
                        <a:t>Reporting of aid delivery channel</a:t>
                      </a:r>
                      <a:endParaRPr lang="en-GB" sz="140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67159">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Focus/specialization by </a:t>
                      </a:r>
                      <a:r>
                        <a:rPr lang="en-US" sz="1400" dirty="0">
                          <a:solidFill>
                            <a:schemeClr val="accent6">
                              <a:lumMod val="75000"/>
                            </a:schemeClr>
                          </a:solidFill>
                          <a:effectLst/>
                          <a:latin typeface="Arial Narrow"/>
                          <a:ea typeface="SimSun"/>
                          <a:cs typeface="Eurostile LT Std"/>
                        </a:rPr>
                        <a:t>recipient country</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a,c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Use of recipient</a:t>
                      </a:r>
                      <a:r>
                        <a:rPr lang="en-US" sz="1400" dirty="0">
                          <a:solidFill>
                            <a:srgbClr val="000000"/>
                          </a:solidFill>
                          <a:effectLst/>
                          <a:latin typeface="Arial Narrow"/>
                          <a:ea typeface="SimSun"/>
                          <a:cs typeface="Eurostile LT Std"/>
                        </a:rPr>
                        <a:t> </a:t>
                      </a:r>
                      <a:r>
                        <a:rPr lang="en-US" sz="1400" dirty="0">
                          <a:solidFill>
                            <a:schemeClr val="accent6">
                              <a:lumMod val="75000"/>
                            </a:schemeClr>
                          </a:solidFill>
                          <a:effectLst/>
                          <a:latin typeface="Arial Narrow"/>
                          <a:ea typeface="SimSun"/>
                          <a:cs typeface="Eurostile LT Std"/>
                        </a:rPr>
                        <a:t>country system</a:t>
                      </a:r>
                      <a:r>
                        <a:rPr lang="en-US" sz="1400" dirty="0">
                          <a:solidFill>
                            <a:srgbClr val="000000"/>
                          </a:solidFill>
                          <a:effectLst/>
                          <a:latin typeface="Arial Narrow"/>
                          <a:ea typeface="SimSun"/>
                          <a:cs typeface="Eurostile LT Std"/>
                        </a:rPr>
                        <a:t>s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Coordinated</a:t>
                      </a:r>
                      <a:r>
                        <a:rPr lang="en-US" sz="1400" dirty="0">
                          <a:solidFill>
                            <a:schemeClr val="accent6">
                              <a:lumMod val="75000"/>
                            </a:schemeClr>
                          </a:solidFill>
                          <a:effectLst/>
                          <a:latin typeface="Arial Narrow"/>
                          <a:ea typeface="SimSun"/>
                          <a:cs typeface="Eurostile LT Std"/>
                        </a:rPr>
                        <a:t> missions</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rgbClr val="000000"/>
                          </a:solidFill>
                          <a:effectLst/>
                          <a:latin typeface="Arial Narrow"/>
                          <a:ea typeface="SimSun"/>
                          <a:cs typeface="Eurostile LT Std"/>
                        </a:rPr>
                        <a:t>Share of projects reporting disbursements</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67159">
                <a:tc>
                  <a:txBody>
                    <a:bodyPr/>
                    <a:lstStyle/>
                    <a:p>
                      <a:pPr>
                        <a:lnSpc>
                          <a:spcPct val="115000"/>
                        </a:lnSpc>
                        <a:spcAft>
                          <a:spcPts val="0"/>
                        </a:spcAft>
                      </a:pPr>
                      <a:r>
                        <a:rPr lang="en-US" sz="1400" dirty="0" smtClean="0">
                          <a:solidFill>
                            <a:schemeClr val="tx2">
                              <a:lumMod val="75000"/>
                            </a:schemeClr>
                          </a:solidFill>
                          <a:effectLst/>
                          <a:latin typeface="Arial Narrow"/>
                          <a:ea typeface="SimSun"/>
                          <a:cs typeface="Eurostile LT Std"/>
                        </a:rPr>
                        <a:t>Focus/</a:t>
                      </a:r>
                      <a:r>
                        <a:rPr lang="en-US" sz="1400" dirty="0" smtClean="0">
                          <a:solidFill>
                            <a:schemeClr val="accent6">
                              <a:lumMod val="75000"/>
                            </a:schemeClr>
                          </a:solidFill>
                          <a:effectLst/>
                          <a:latin typeface="Arial Narrow"/>
                          <a:ea typeface="SimSun"/>
                          <a:cs typeface="Eurostile LT Std"/>
                        </a:rPr>
                        <a:t>specialization </a:t>
                      </a:r>
                      <a:r>
                        <a:rPr lang="en-US" sz="1400" dirty="0">
                          <a:solidFill>
                            <a:schemeClr val="accent6">
                              <a:lumMod val="75000"/>
                            </a:schemeClr>
                          </a:solidFill>
                          <a:effectLst/>
                          <a:latin typeface="Arial Narrow"/>
                          <a:ea typeface="SimSun"/>
                          <a:cs typeface="Eurostile LT Std"/>
                        </a:rPr>
                        <a:t>by </a:t>
                      </a:r>
                      <a:r>
                        <a:rPr lang="en-US" sz="1400" dirty="0" smtClean="0">
                          <a:solidFill>
                            <a:schemeClr val="accent6">
                              <a:lumMod val="75000"/>
                            </a:schemeClr>
                          </a:solidFill>
                          <a:effectLst/>
                          <a:latin typeface="Arial Narrow"/>
                          <a:ea typeface="SimSun"/>
                          <a:cs typeface="Eurostile LT Std"/>
                        </a:rPr>
                        <a:t>sector</a:t>
                      </a:r>
                      <a:r>
                        <a:rPr lang="en-US" sz="1400" dirty="0" smtClean="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a,c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Coordination of</a:t>
                      </a:r>
                      <a:r>
                        <a:rPr lang="en-US" sz="1400" dirty="0">
                          <a:solidFill>
                            <a:schemeClr val="accent6">
                              <a:lumMod val="75000"/>
                            </a:schemeClr>
                          </a:solidFill>
                          <a:effectLst/>
                          <a:latin typeface="Arial Narrow"/>
                          <a:ea typeface="SimSun"/>
                          <a:cs typeface="Eurostile LT Std"/>
                        </a:rPr>
                        <a:t> technical cooperation</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Coordinated</a:t>
                      </a:r>
                      <a:r>
                        <a:rPr lang="en-US" sz="1400" dirty="0">
                          <a:solidFill>
                            <a:schemeClr val="accent6">
                              <a:lumMod val="75000"/>
                            </a:schemeClr>
                          </a:solidFill>
                          <a:effectLst/>
                          <a:latin typeface="Arial Narrow"/>
                          <a:ea typeface="SimSun"/>
                          <a:cs typeface="Eurostile LT Std"/>
                        </a:rPr>
                        <a:t> analytical work</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Completeness of project-level commitment data</a:t>
                      </a:r>
                      <a:r>
                        <a:rPr lang="en-US" sz="1400" dirty="0">
                          <a:solidFill>
                            <a:srgbClr val="000000"/>
                          </a:solidFill>
                          <a:effectLst/>
                          <a:latin typeface="Arial Narrow"/>
                          <a:ea typeface="SimSun"/>
                          <a:cs typeface="Eurostile LT Std"/>
                        </a:rPr>
                        <a:t> b</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863425">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Support of select global public good facilitie</a:t>
                      </a:r>
                      <a:r>
                        <a:rPr lang="en-US" sz="1400" dirty="0">
                          <a:solidFill>
                            <a:srgbClr val="000000"/>
                          </a:solidFill>
                          <a:effectLst/>
                          <a:latin typeface="Arial Narrow"/>
                          <a:ea typeface="SimSun"/>
                          <a:cs typeface="Eurostile LT Std"/>
                        </a:rPr>
                        <a:t>s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smtClean="0">
                          <a:solidFill>
                            <a:schemeClr val="accent3">
                              <a:lumMod val="50000"/>
                            </a:schemeClr>
                          </a:solidFill>
                          <a:effectLst/>
                          <a:latin typeface="Arial Narrow"/>
                          <a:ea typeface="SimSun"/>
                          <a:cs typeface="Eurostile LT Std"/>
                        </a:rPr>
                        <a:t>Share of scheduled aid recorded as </a:t>
                      </a:r>
                      <a:r>
                        <a:rPr lang="en-US" sz="1400" dirty="0" smtClean="0">
                          <a:solidFill>
                            <a:schemeClr val="accent6">
                              <a:lumMod val="75000"/>
                            </a:schemeClr>
                          </a:solidFill>
                          <a:effectLst/>
                          <a:latin typeface="Arial Narrow"/>
                          <a:ea typeface="SimSun"/>
                          <a:cs typeface="Eurostile LT Std"/>
                        </a:rPr>
                        <a:t>received </a:t>
                      </a:r>
                      <a:r>
                        <a:rPr lang="en-US" sz="1400" dirty="0">
                          <a:solidFill>
                            <a:schemeClr val="accent6">
                              <a:lumMod val="75000"/>
                            </a:schemeClr>
                          </a:solidFill>
                          <a:effectLst/>
                          <a:latin typeface="Arial Narrow"/>
                          <a:ea typeface="SimSun"/>
                          <a:cs typeface="Eurostile LT Std"/>
                        </a:rPr>
                        <a:t>by recipients</a:t>
                      </a:r>
                      <a:r>
                        <a:rPr lang="en-US" sz="1400" dirty="0">
                          <a:solidFill>
                            <a:srgbClr val="000000"/>
                          </a:solidFill>
                          <a:effectLst/>
                          <a:latin typeface="Arial Narrow"/>
                          <a:ea typeface="SimSun"/>
                          <a:cs typeface="Eurostile LT Std"/>
                        </a:rPr>
                        <a:t> </a:t>
                      </a:r>
                      <a:r>
                        <a:rPr lang="en-US" sz="1400" dirty="0" err="1" smtClean="0">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Use of</a:t>
                      </a:r>
                      <a:r>
                        <a:rPr lang="en-US" sz="1400" dirty="0">
                          <a:solidFill>
                            <a:schemeClr val="accent6">
                              <a:lumMod val="75000"/>
                            </a:schemeClr>
                          </a:solidFill>
                          <a:effectLst/>
                          <a:latin typeface="Arial Narrow"/>
                          <a:ea typeface="SimSun"/>
                          <a:cs typeface="Eurostile LT Std"/>
                        </a:rPr>
                        <a:t> programmatic aid</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Aid to partners with good monitoring and evaluation frameworks</a:t>
                      </a:r>
                      <a:r>
                        <a:rPr lang="en-US" sz="1400" dirty="0">
                          <a:solidFill>
                            <a:srgbClr val="000000"/>
                          </a:solidFill>
                          <a:effectLst/>
                          <a:latin typeface="Arial Narrow"/>
                          <a:ea typeface="SimSun"/>
                          <a:cs typeface="Eurostile LT Std"/>
                        </a:rPr>
                        <a:t> a</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863425">
                <a:tc>
                  <a:txBody>
                    <a:bodyPr/>
                    <a:lstStyle/>
                    <a:p>
                      <a:pPr>
                        <a:lnSpc>
                          <a:spcPct val="115000"/>
                        </a:lnSpc>
                        <a:spcAft>
                          <a:spcPts val="0"/>
                        </a:spcAft>
                      </a:pPr>
                      <a:r>
                        <a:rPr lang="en-US" sz="1400" dirty="0">
                          <a:solidFill>
                            <a:schemeClr val="accent3">
                              <a:lumMod val="50000"/>
                            </a:schemeClr>
                          </a:solidFill>
                          <a:effectLst/>
                          <a:latin typeface="Arial Narrow"/>
                          <a:ea typeface="SimSun"/>
                          <a:cs typeface="Eurostile LT Std"/>
                        </a:rPr>
                        <a:t>Share of</a:t>
                      </a:r>
                      <a:r>
                        <a:rPr lang="en-US" sz="1400" dirty="0">
                          <a:solidFill>
                            <a:schemeClr val="accent6">
                              <a:lumMod val="75000"/>
                            </a:schemeClr>
                          </a:solidFill>
                          <a:effectLst/>
                          <a:latin typeface="Arial Narrow"/>
                          <a:ea typeface="SimSun"/>
                          <a:cs typeface="Eurostile LT Std"/>
                        </a:rPr>
                        <a:t> untied aid</a:t>
                      </a:r>
                      <a:r>
                        <a:rPr lang="en-US" sz="1400" dirty="0">
                          <a:solidFill>
                            <a:srgbClr val="000000"/>
                          </a:solidFill>
                          <a:effectLst/>
                          <a:latin typeface="Arial Narrow"/>
                          <a:ea typeface="SimSun"/>
                          <a:cs typeface="Eurostile LT Std"/>
                        </a:rPr>
                        <a:t> </a:t>
                      </a:r>
                      <a:r>
                        <a:rPr lang="en-US" sz="1400" dirty="0" err="1">
                          <a:solidFill>
                            <a:srgbClr val="000000"/>
                          </a:solidFill>
                          <a:effectLst/>
                          <a:latin typeface="Arial Narrow"/>
                          <a:ea typeface="SimSun"/>
                          <a:cs typeface="Eurostile LT Std"/>
                        </a:rPr>
                        <a:t>b,c</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chemeClr val="tx2">
                              <a:lumMod val="75000"/>
                            </a:schemeClr>
                          </a:solidFill>
                          <a:effectLst/>
                          <a:latin typeface="Arial Narrow"/>
                          <a:ea typeface="SimSun"/>
                          <a:cs typeface="Eurostile LT Std"/>
                        </a:rPr>
                        <a:t>Coverage of forward spending plans</a:t>
                      </a:r>
                      <a:r>
                        <a:rPr lang="en-US" sz="1400" dirty="0">
                          <a:solidFill>
                            <a:schemeClr val="accent3">
                              <a:lumMod val="50000"/>
                            </a:schemeClr>
                          </a:solidFill>
                          <a:effectLst/>
                          <a:latin typeface="Arial Narrow"/>
                          <a:ea typeface="SimSun"/>
                          <a:cs typeface="Eurostile LT Std"/>
                        </a:rPr>
                        <a:t>/Aid predictabilit</a:t>
                      </a:r>
                      <a:r>
                        <a:rPr lang="en-US" sz="1400" dirty="0">
                          <a:solidFill>
                            <a:srgbClr val="000000"/>
                          </a:solidFill>
                          <a:effectLst/>
                          <a:latin typeface="Arial Narrow"/>
                          <a:ea typeface="SimSun"/>
                          <a:cs typeface="Eurostile LT Std"/>
                        </a:rPr>
                        <a:t>y </a:t>
                      </a:r>
                      <a:r>
                        <a:rPr lang="en-US" sz="1400" dirty="0" err="1">
                          <a:solidFill>
                            <a:srgbClr val="000000"/>
                          </a:solidFill>
                          <a:effectLst/>
                          <a:latin typeface="Arial Narrow"/>
                          <a:ea typeface="SimSun"/>
                          <a:cs typeface="Eurostile LT Std"/>
                        </a:rPr>
                        <a:t>a,b</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a:solidFill>
                            <a:srgbClr val="000000"/>
                          </a:solidFill>
                          <a:effectLst/>
                          <a:latin typeface="Arial Narrow"/>
                          <a:ea typeface="SimSun"/>
                          <a:cs typeface="Eurostile LT Std"/>
                        </a:rPr>
                        <a:t> </a:t>
                      </a:r>
                      <a:endParaRPr lang="en-GB" sz="140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Aft>
                          <a:spcPts val="0"/>
                        </a:spcAft>
                      </a:pPr>
                      <a:r>
                        <a:rPr lang="en-US" sz="1400" dirty="0">
                          <a:solidFill>
                            <a:srgbClr val="000000"/>
                          </a:solidFill>
                          <a:effectLst/>
                          <a:latin typeface="Arial Narrow"/>
                          <a:ea typeface="SimSun"/>
                          <a:cs typeface="Eurostile LT Std"/>
                        </a:rPr>
                        <a:t> </a:t>
                      </a:r>
                      <a:endParaRPr lang="en-GB" sz="1400" dirty="0">
                        <a:effectLst/>
                        <a:latin typeface="SGIGJ D+ Eurostile LT Std"/>
                        <a:ea typeface="SimSun"/>
                        <a:cs typeface="Arial"/>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sp>
        <p:nvSpPr>
          <p:cNvPr id="7" name="Rectangle 6"/>
          <p:cNvSpPr/>
          <p:nvPr/>
        </p:nvSpPr>
        <p:spPr>
          <a:xfrm>
            <a:off x="467544" y="6237312"/>
            <a:ext cx="8280920" cy="523220"/>
          </a:xfrm>
          <a:prstGeom prst="rect">
            <a:avLst/>
          </a:prstGeom>
        </p:spPr>
        <p:txBody>
          <a:bodyPr wrap="square">
            <a:spAutoFit/>
          </a:bodyPr>
          <a:lstStyle/>
          <a:p>
            <a:r>
              <a:rPr lang="en-US" sz="1400" dirty="0" smtClean="0"/>
              <a:t>Note: The 30 indicators are flagged by the type of source that advocates for their use as a benchmark: </a:t>
            </a:r>
          </a:p>
          <a:p>
            <a:r>
              <a:rPr lang="en-US" sz="1400" dirty="0" smtClean="0">
                <a:solidFill>
                  <a:schemeClr val="tx2"/>
                </a:solidFill>
              </a:rPr>
              <a:t>a. Academic literature.</a:t>
            </a:r>
            <a:r>
              <a:rPr lang="en-US" sz="1400" dirty="0" smtClean="0"/>
              <a:t> </a:t>
            </a:r>
            <a:r>
              <a:rPr lang="en-US" sz="1400" dirty="0" smtClean="0">
                <a:solidFill>
                  <a:schemeClr val="accent3">
                    <a:lumMod val="50000"/>
                  </a:schemeClr>
                </a:solidFill>
              </a:rPr>
              <a:t>b. Recipient governments.</a:t>
            </a:r>
            <a:r>
              <a:rPr lang="en-US" sz="1400" dirty="0" smtClean="0">
                <a:solidFill>
                  <a:schemeClr val="accent6">
                    <a:lumMod val="75000"/>
                  </a:schemeClr>
                </a:solidFill>
              </a:rPr>
              <a:t> c. Paris Declaration.</a:t>
            </a:r>
            <a:endParaRPr lang="en-US" sz="1400" dirty="0">
              <a:solidFill>
                <a:schemeClr val="accent6">
                  <a:lumMod val="75000"/>
                </a:schemeClr>
              </a:solidFill>
            </a:endParaRPr>
          </a:p>
        </p:txBody>
      </p:sp>
    </p:spTree>
    <p:extLst>
      <p:ext uri="{BB962C8B-B14F-4D97-AF65-F5344CB8AC3E}">
        <p14:creationId xmlns:p14="http://schemas.microsoft.com/office/powerpoint/2010/main" val="1108870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314501"/>
            <a:ext cx="4122878" cy="334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9018" y="3347572"/>
            <a:ext cx="2770436" cy="3024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15116"/>
            <a:ext cx="7049862" cy="3167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843707" y="6570930"/>
            <a:ext cx="6264696" cy="246221"/>
          </a:xfrm>
          <a:prstGeom prst="rect">
            <a:avLst/>
          </a:prstGeom>
        </p:spPr>
        <p:txBody>
          <a:bodyPr wrap="square">
            <a:spAutoFit/>
          </a:bodyPr>
          <a:lstStyle/>
          <a:p>
            <a:r>
              <a:rPr lang="en-US" sz="1000" dirty="0" smtClean="0"/>
              <a:t>Source: Glassman A, Duran D. Quantifying </a:t>
            </a:r>
            <a:r>
              <a:rPr lang="en-US" sz="1000" dirty="0"/>
              <a:t>the Quality of Health </a:t>
            </a:r>
            <a:r>
              <a:rPr lang="en-US" sz="1000" dirty="0" smtClean="0"/>
              <a:t>Aid: Health </a:t>
            </a:r>
            <a:r>
              <a:rPr lang="en-US" sz="1000" dirty="0" err="1" smtClean="0"/>
              <a:t>QuODA</a:t>
            </a:r>
            <a:r>
              <a:rPr lang="en-US" sz="1000" dirty="0" smtClean="0"/>
              <a:t>. CGD Brief, May 2012</a:t>
            </a:r>
            <a:endParaRPr lang="en-US" sz="1000" dirty="0"/>
          </a:p>
        </p:txBody>
      </p:sp>
    </p:spTree>
    <p:extLst>
      <p:ext uri="{BB962C8B-B14F-4D97-AF65-F5344CB8AC3E}">
        <p14:creationId xmlns:p14="http://schemas.microsoft.com/office/powerpoint/2010/main" val="3629814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684</Words>
  <Application>Microsoft Office PowerPoint</Application>
  <PresentationFormat>On-screen Show (4:3)</PresentationFormat>
  <Paragraphs>84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What is "QuODA"?</vt:lpstr>
      <vt:lpstr>Methodology issues</vt:lpstr>
      <vt:lpstr>Four dimensions and 30 indicators of QuODA</vt:lpstr>
      <vt:lpstr>PowerPoint Presentation</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of Aid Effectiveness in health - QuODA (Centre for Global Development)</dc:title>
  <dc:creator>ROHRER, Katja</dc:creator>
  <cp:lastModifiedBy>DOLEA, Carmen Mihaela</cp:lastModifiedBy>
  <cp:revision>22</cp:revision>
  <dcterms:created xsi:type="dcterms:W3CDTF">2012-10-04T12:21:31Z</dcterms:created>
  <dcterms:modified xsi:type="dcterms:W3CDTF">2012-10-04T16:05:02Z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