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4" r:id="rId2"/>
    <p:sldId id="309" r:id="rId3"/>
    <p:sldId id="340" r:id="rId4"/>
    <p:sldId id="308" r:id="rId5"/>
    <p:sldId id="339" r:id="rId6"/>
    <p:sldId id="324" r:id="rId7"/>
    <p:sldId id="325" r:id="rId8"/>
    <p:sldId id="326" r:id="rId9"/>
    <p:sldId id="297" r:id="rId10"/>
    <p:sldId id="315" r:id="rId11"/>
    <p:sldId id="322" r:id="rId12"/>
    <p:sldId id="338" r:id="rId13"/>
    <p:sldId id="346" r:id="rId14"/>
    <p:sldId id="336" r:id="rId15"/>
    <p:sldId id="337" r:id="rId16"/>
    <p:sldId id="343" r:id="rId17"/>
    <p:sldId id="344" r:id="rId18"/>
    <p:sldId id="323" r:id="rId19"/>
    <p:sldId id="307" r:id="rId20"/>
    <p:sldId id="328" r:id="rId21"/>
    <p:sldId id="345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un Conway" initials="SC" lastIdx="2" clrIdx="0"/>
  <p:cmAuthor id="1" name="Tim Shorten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15E"/>
    <a:srgbClr val="FFF300"/>
    <a:srgbClr val="6A8382"/>
    <a:srgbClr val="E8853A"/>
    <a:srgbClr val="527270"/>
    <a:srgbClr val="CDDADA"/>
    <a:srgbClr val="496867"/>
    <a:srgbClr val="1A4B4A"/>
    <a:srgbClr val="404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5" autoAdjust="0"/>
    <p:restoredTop sz="89766" autoAdjust="0"/>
  </p:normalViewPr>
  <p:slideViewPr>
    <p:cSldViewPr snapToGrid="0" snapToObjects="1"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307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0-02T14:13:31.820" idx="3">
    <p:pos x="4576" y="3355"/>
    <p:text>Not sure what you have in mind as a graphic here?</p:text>
  </p:cm>
  <p:cm authorId="1" dt="2012-10-02T14:13:51.931" idx="4">
    <p:pos x="5123" y="760"/>
    <p:text>the other alternative is a photo of Brown, Chan etc at the signing...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0-02T13:38:40.404" idx="2">
    <p:pos x="2387" y="1037"/>
    <p:text>which one?  the tables wth all ratings?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0-02T13:14:57.345" idx="1">
    <p:pos x="5427" y="2163"/>
    <p:text>I think we should drop this - the reported data tells us that most countries (12/19) have MA processes in place.  We just question whether they're discussing the right things - ie not our report!! ;)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01T14:34:46.908" idx="1">
    <p:pos x="10" y="10"/>
    <p:text>Would be valuable to update this figure and show change over time?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38B9D-B86A-B142-B91D-2CA34529203F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7BEA5-3894-B94C-BA6B-E2349E2FB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countries (Burundi, Nepal, Ethiopia, Mali, Mozambique) joined the IHP+ as signatories to the Global Compact in 2007 and have had the longest period over which to demonstrate changes in how their Development Partners deliver aid to the health sector.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24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Principles: clear mandate, agreed methodology, voluntary, limited transaction costs, using existing data, building on existing processes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Monitoring must take place at country-level – promote ownership, enable participation of civil society; Global processes need to be adaptable by countries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Need to use findings to stimulate discussion at global and country level</a:t>
            </a:r>
          </a:p>
          <a:p>
            <a:r>
              <a:rPr lang="en-US" dirty="0" smtClean="0"/>
              <a:t>Must continue to learn, adapt and improve IHP+ processes and tools</a:t>
            </a:r>
          </a:p>
          <a:p>
            <a:r>
              <a:rPr lang="en-US" dirty="0" smtClean="0"/>
              <a:t>Continued focus at country level is key</a:t>
            </a:r>
          </a:p>
          <a:p>
            <a:r>
              <a:rPr lang="en-US" dirty="0" smtClean="0"/>
              <a:t>Strategic focus on key issues can support country progress</a:t>
            </a:r>
          </a:p>
          <a:p>
            <a:pPr lvl="1"/>
            <a:r>
              <a:rPr lang="en-US" dirty="0" smtClean="0"/>
              <a:t>Focus on quality of policy/planning framework/pillars</a:t>
            </a:r>
          </a:p>
          <a:p>
            <a:pPr lvl="1"/>
            <a:r>
              <a:rPr lang="en-US" dirty="0" smtClean="0"/>
              <a:t>Focus on areas of underperformance</a:t>
            </a:r>
          </a:p>
          <a:p>
            <a:pPr lvl="2"/>
            <a:r>
              <a:rPr lang="en-US" dirty="0" smtClean="0"/>
              <a:t>Country systems</a:t>
            </a:r>
          </a:p>
          <a:p>
            <a:pPr lvl="2"/>
            <a:r>
              <a:rPr lang="en-US" dirty="0" smtClean="0"/>
              <a:t>Mutual accountability, civil society capacity to participate in policy and accountability mechanisms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7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/>
              <a:t>An so the question is – “how can we use these results?”</a:t>
            </a: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7AFA72-2CB8-4A47-892E-9A6AE812B57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</a:t>
            </a:r>
            <a:r>
              <a:rPr lang="en-US" baseline="0" dirty="0" smtClean="0"/>
              <a:t> HAND COG: TITLE – PARTICIPANTS IN 2010 AND 2012 IHP+RESULTS MONITORING</a:t>
            </a:r>
          </a:p>
          <a:p>
            <a:r>
              <a:rPr lang="en-US" baseline="0" dirty="0" smtClean="0"/>
              <a:t>KEEP COUNTRY NAMES THE SAME.</a:t>
            </a:r>
          </a:p>
          <a:p>
            <a:r>
              <a:rPr lang="en-US" baseline="0" dirty="0" smtClean="0"/>
              <a:t>FILL LEVELS AS FOLLOWS (5 IS COMPLETELY FULL – BURKINA FASO IS CURRENTLY SHOWING 4.5)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COUNTRY NAME 	FILL LEVEL	(CHANGE SINCE BASELINE)</a:t>
            </a:r>
          </a:p>
          <a:p>
            <a:r>
              <a:rPr lang="en-US" baseline="0" dirty="0" smtClean="0"/>
              <a:t>BURKINA FASO 	4.5 		(+0.5)</a:t>
            </a:r>
          </a:p>
          <a:p>
            <a:r>
              <a:rPr lang="en-US" dirty="0" smtClean="0"/>
              <a:t>BURUNDI		</a:t>
            </a:r>
            <a:r>
              <a:rPr lang="en-US" baseline="0" dirty="0" smtClean="0"/>
              <a:t>3.0 		(+0.5)</a:t>
            </a:r>
            <a:endParaRPr lang="en-US" dirty="0" smtClean="0"/>
          </a:p>
          <a:p>
            <a:r>
              <a:rPr lang="en-US" dirty="0" smtClean="0"/>
              <a:t>DRC 			2.5 		(NO CHANGE)</a:t>
            </a:r>
          </a:p>
          <a:p>
            <a:r>
              <a:rPr lang="en-US" dirty="0" smtClean="0"/>
              <a:t>DJIBOUTI</a:t>
            </a:r>
            <a:r>
              <a:rPr lang="en-US" baseline="0" dirty="0" smtClean="0"/>
              <a:t> 		3.0 		(NO CHANGE)</a:t>
            </a:r>
          </a:p>
          <a:p>
            <a:r>
              <a:rPr lang="en-US" dirty="0" smtClean="0"/>
              <a:t>ETHIOPIA</a:t>
            </a:r>
            <a:r>
              <a:rPr lang="en-US" baseline="0" dirty="0" smtClean="0"/>
              <a:t> 		3.5 		(NO CHANGE)</a:t>
            </a:r>
            <a:endParaRPr lang="en-US" dirty="0" smtClean="0"/>
          </a:p>
          <a:p>
            <a:r>
              <a:rPr lang="en-US" dirty="0" smtClean="0"/>
              <a:t>MALI 			3.5 		(-0.5)</a:t>
            </a:r>
          </a:p>
          <a:p>
            <a:r>
              <a:rPr lang="en-US" dirty="0" smtClean="0"/>
              <a:t>MOZAMBIQUE 	</a:t>
            </a:r>
            <a:r>
              <a:rPr lang="en-US" baseline="0" dirty="0" smtClean="0"/>
              <a:t>4.0 		(+0.5)</a:t>
            </a:r>
          </a:p>
          <a:p>
            <a:r>
              <a:rPr lang="en-US" baseline="0" dirty="0" smtClean="0"/>
              <a:t>NEPAL 		2.5 		(-1.0)</a:t>
            </a:r>
          </a:p>
          <a:p>
            <a:r>
              <a:rPr lang="en-US" baseline="0" dirty="0" smtClean="0"/>
              <a:t>NIGER 		3.5 		(NO CHANGE)</a:t>
            </a:r>
          </a:p>
          <a:p>
            <a:r>
              <a:rPr lang="en-US" baseline="0" dirty="0" smtClean="0"/>
              <a:t>NIGERIA 		3.0 		(NO CHANGE)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RIGHT</a:t>
            </a:r>
            <a:r>
              <a:rPr lang="en-US" baseline="0" dirty="0" smtClean="0"/>
              <a:t> HAND COG: TITLE – PARTICIPANTS IN ONLY 2012 IHP+RESULTS MONITORING</a:t>
            </a:r>
          </a:p>
          <a:p>
            <a:r>
              <a:rPr lang="en-US" dirty="0" smtClean="0"/>
              <a:t>COUNTRIES AS LISTED BELOW. 1</a:t>
            </a:r>
            <a:r>
              <a:rPr lang="en-US" baseline="0" dirty="0" smtClean="0"/>
              <a:t> SECTION WILL BE GREYED OUT – UNLESS IT’S EASY TO DIVIDE THE COG BY 9 INSTEAD OF 10?</a:t>
            </a:r>
          </a:p>
          <a:p>
            <a:r>
              <a:rPr lang="en-US" baseline="0" dirty="0" smtClean="0"/>
              <a:t>FILL LEVEL SCALE IS THE SAME AS ABOVE.  WE’LL NEED TO INCLUDE ‘NO DATA’ IN THE KEY AND PERHAPS COLOUR IT BLUE – SAME AS THE ? RATING SYMBOL?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COUNTRY NAME 	FILL LEVEL	(CHANGE SINCE BASELINE)</a:t>
            </a:r>
            <a:endParaRPr lang="en-US" dirty="0" smtClean="0"/>
          </a:p>
          <a:p>
            <a:r>
              <a:rPr lang="en-US" dirty="0" smtClean="0"/>
              <a:t>BENIN 		3.5 		(-0.5)</a:t>
            </a:r>
          </a:p>
          <a:p>
            <a:r>
              <a:rPr lang="en-US" dirty="0" smtClean="0"/>
              <a:t>EL SALVADOR</a:t>
            </a:r>
            <a:r>
              <a:rPr lang="en-US" baseline="0" dirty="0" smtClean="0"/>
              <a:t> 	NO DATA</a:t>
            </a:r>
          </a:p>
          <a:p>
            <a:r>
              <a:rPr lang="en-US" baseline="0" dirty="0" smtClean="0"/>
              <a:t>MAURITANIA 	3.0 		(+1.0)</a:t>
            </a:r>
          </a:p>
          <a:p>
            <a:r>
              <a:rPr lang="en-US" baseline="0" dirty="0" smtClean="0"/>
              <a:t>RWANDA 		4.0		(+0.5)</a:t>
            </a:r>
          </a:p>
          <a:p>
            <a:r>
              <a:rPr lang="en-US" baseline="0" dirty="0" smtClean="0"/>
              <a:t>SENEGAL 		3.5 		(NO CHANGE)</a:t>
            </a:r>
          </a:p>
          <a:p>
            <a:r>
              <a:rPr lang="en-US" baseline="0" dirty="0" smtClean="0"/>
              <a:t>SIERRA LEONE 	3.5 		(NO CHANGE)</a:t>
            </a:r>
          </a:p>
          <a:p>
            <a:r>
              <a:rPr lang="en-US" baseline="0" dirty="0" smtClean="0"/>
              <a:t>SUDAN 		2.0 		(-0.5)</a:t>
            </a:r>
          </a:p>
          <a:p>
            <a:r>
              <a:rPr lang="en-US" baseline="0" dirty="0" smtClean="0"/>
              <a:t>TOGO 		3.0 		(+1.0)</a:t>
            </a:r>
          </a:p>
          <a:p>
            <a:r>
              <a:rPr lang="en-US" baseline="0" dirty="0" smtClean="0"/>
              <a:t>UGANDA 		3.5 		(-0.5)</a:t>
            </a:r>
          </a:p>
          <a:p>
            <a:endParaRPr lang="en-US" baseline="0" dirty="0" smtClean="0"/>
          </a:p>
          <a:p>
            <a:r>
              <a:rPr lang="en-US" dirty="0" smtClean="0"/>
              <a:t>PLEASE</a:t>
            </a:r>
            <a:r>
              <a:rPr lang="en-US" baseline="0" dirty="0" smtClean="0"/>
              <a:t> DELETE THE SMALLER COG IN BOTH LEFT AND RIGHT HAND VERSIONS.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7BEA5-3894-B94C-BA6B-E2349E2FB9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001000" y="5638800"/>
            <a:ext cx="812800" cy="977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8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5400" b="0" i="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jpe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comments" Target="../comments/comment4.xml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2.pd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-802108"/>
            <a:ext cx="9144000" cy="7874000"/>
            <a:chOff x="0" y="-797986"/>
            <a:chExt cx="9144000" cy="7874000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1A4B4A">
                <a:alpha val="2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rcRect l="40692" t="46849"/>
            <a:stretch>
              <a:fillRect/>
            </a:stretch>
          </p:blipFill>
          <p:spPr>
            <a:xfrm>
              <a:off x="0" y="0"/>
              <a:ext cx="4572000" cy="213304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395" y="-797986"/>
              <a:ext cx="7874000" cy="7874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8657" y="1435100"/>
              <a:ext cx="4978400" cy="49784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9149" y="-400352"/>
              <a:ext cx="5713183" cy="5713183"/>
            </a:xfrm>
            <a:prstGeom prst="rect">
              <a:avLst/>
            </a:prstGeom>
          </p:spPr>
        </p:pic>
      </p:grpSp>
      <p:pic>
        <p:nvPicPr>
          <p:cNvPr id="30" name="Picture 29" descr="IHP COVER DIAGR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711" y="406394"/>
            <a:ext cx="4686300" cy="5664200"/>
          </a:xfrm>
          <a:prstGeom prst="rect">
            <a:avLst/>
          </a:prstGeom>
        </p:spPr>
      </p:pic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702494" y="1920240"/>
            <a:ext cx="2861363" cy="2741111"/>
          </a:xfrm>
        </p:spPr>
        <p:txBody>
          <a:bodyPr>
            <a:normAutofit/>
          </a:bodyPr>
          <a:lstStyle/>
          <a:p>
            <a:pPr algn="l"/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has</a:t>
            </a:r>
            <a:b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 in </a:t>
            </a:r>
            <a:b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years ?</a:t>
            </a:r>
            <a:endParaRPr lang="en-GB"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462" y="6341523"/>
            <a:ext cx="801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spc="300" dirty="0" smtClean="0">
                <a:latin typeface="Arial Italic"/>
                <a:cs typeface="Arial Italic"/>
              </a:rPr>
              <a:t>Strengthening Accountability to Achieve the Health </a:t>
            </a:r>
            <a:r>
              <a:rPr lang="en-US" sz="1600" i="1" spc="300" dirty="0" err="1" smtClean="0">
                <a:latin typeface="Arial Italic"/>
                <a:cs typeface="Arial Italic"/>
              </a:rPr>
              <a:t>MDGs</a:t>
            </a:r>
            <a:r>
              <a:rPr lang="en-US" sz="1600" i="1" spc="300" dirty="0" smtClean="0">
                <a:latin typeface="Arial Italic"/>
                <a:cs typeface="Arial Italic"/>
              </a:rPr>
              <a:t> </a:t>
            </a:r>
            <a:endParaRPr lang="en-US" sz="1600" i="1" spc="300" dirty="0">
              <a:latin typeface="Arial Italic"/>
              <a:cs typeface="Arial Ital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495" y="4848572"/>
            <a:ext cx="22278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Geneva,  4</a:t>
            </a:r>
            <a:r>
              <a:rPr lang="en-US" sz="1300" i="1" baseline="30000" dirty="0" smtClean="0"/>
              <a:t>th</a:t>
            </a:r>
            <a:r>
              <a:rPr lang="en-US" sz="1300" i="1" dirty="0" smtClean="0"/>
              <a:t> October 2012</a:t>
            </a:r>
            <a:endParaRPr lang="en-US" sz="1300" i="1" dirty="0"/>
          </a:p>
        </p:txBody>
      </p:sp>
      <p:pic>
        <p:nvPicPr>
          <p:cNvPr id="32" name="Picture 31" descr="IHP+ 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95" y="567378"/>
            <a:ext cx="2743200" cy="850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2495" y="4202241"/>
            <a:ext cx="312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cycles of independent monitoring of the IHP+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+mj-lt"/>
              </a:rPr>
              <a:t>What is changing?</a:t>
            </a:r>
            <a:endParaRPr lang="en-US" sz="6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 smtClean="0"/>
              <a:t>Have a more informed  picture of what is happening</a:t>
            </a:r>
          </a:p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 smtClean="0"/>
              <a:t>Better cooperation &amp; coordination in most countries</a:t>
            </a:r>
          </a:p>
          <a:p>
            <a:pPr>
              <a:buClr>
                <a:schemeClr val="accent3"/>
              </a:buClr>
              <a:buSzPct val="120000"/>
              <a:buFont typeface="Wingdings" charset="2"/>
              <a:buChar char="ü"/>
            </a:pPr>
            <a:r>
              <a:rPr lang="en-US" dirty="0" smtClean="0"/>
              <a:t>Some collaboration between partners to </a:t>
            </a:r>
            <a:r>
              <a:rPr lang="en-US" u="sng" dirty="0" smtClean="0"/>
              <a:t>manage for results</a:t>
            </a:r>
            <a:r>
              <a:rPr lang="en-US" dirty="0" smtClean="0"/>
              <a:t> &amp; to put in place </a:t>
            </a:r>
            <a:r>
              <a:rPr lang="en-US" u="sng" dirty="0" smtClean="0"/>
              <a:t>mutual accountability</a:t>
            </a:r>
            <a:r>
              <a:rPr lang="en-US" dirty="0" smtClean="0"/>
              <a:t> 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smtClean="0"/>
              <a:t>BUT 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E8853A"/>
                </a:solidFill>
              </a:rPr>
              <a:t>No significant (‘step-change’) improvements in the quality of Health aid delivered to IHP+ Partner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7638"/>
            <a:ext cx="8311853" cy="1231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By 2011, Development Partners met only 3 of 12 	targets (unchanged since 2009)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337" y="3136735"/>
            <a:ext cx="8316663" cy="1384995"/>
          </a:xfrm>
          <a:prstGeom prst="rect">
            <a:avLst/>
          </a:prstGeom>
          <a:solidFill>
            <a:srgbClr val="FFF3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DP progress on measures of actual aid delivery: </a:t>
            </a:r>
          </a:p>
          <a:p>
            <a:r>
              <a:rPr lang="en-US" sz="2800" dirty="0" smtClean="0"/>
              <a:t>multi-year aid commitments, aid that is recorded on country budgets, and aid that uses country systems.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099600"/>
            <a:ext cx="8229600" cy="954107"/>
          </a:xfrm>
          <a:prstGeom prst="rect">
            <a:avLst/>
          </a:prstGeom>
          <a:solidFill>
            <a:srgbClr val="CDDADA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Partner Countries made less than expected progress on improving health budget allocations and disbursements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39967"/>
            <a:ext cx="3898900" cy="3873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Picture 39" descr="CO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81" y="198438"/>
            <a:ext cx="990600" cy="9906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378024" y="46038"/>
            <a:ext cx="77327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C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ountr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y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 Public Financial Management Systems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72" y="2099483"/>
            <a:ext cx="3789822" cy="3793585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3" name="Group 2"/>
          <p:cNvGrpSpPr/>
          <p:nvPr/>
        </p:nvGrpSpPr>
        <p:grpSpPr>
          <a:xfrm>
            <a:off x="2471051" y="2742491"/>
            <a:ext cx="681543" cy="361774"/>
            <a:chOff x="2979512" y="2404050"/>
            <a:chExt cx="741680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3004913" y="2404050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15961" y="4770725"/>
            <a:ext cx="678432" cy="361774"/>
            <a:chOff x="2329270" y="3802381"/>
            <a:chExt cx="738294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2875619" y="3311759"/>
            <a:ext cx="681543" cy="361774"/>
            <a:chOff x="2979512" y="2404050"/>
            <a:chExt cx="741680" cy="400110"/>
          </a:xfrm>
        </p:grpSpPr>
        <p:sp>
          <p:nvSpPr>
            <p:cNvPr id="44" name="TextBox 43"/>
            <p:cNvSpPr txBox="1"/>
            <p:nvPr/>
          </p:nvSpPr>
          <p:spPr>
            <a:xfrm>
              <a:off x="3004913" y="2404050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1228645" y="4472490"/>
            <a:ext cx="681543" cy="361774"/>
            <a:chOff x="2979512" y="2404050"/>
            <a:chExt cx="741680" cy="400110"/>
          </a:xfrm>
        </p:grpSpPr>
        <p:sp>
          <p:nvSpPr>
            <p:cNvPr id="47" name="TextBox 46"/>
            <p:cNvSpPr txBox="1"/>
            <p:nvPr/>
          </p:nvSpPr>
          <p:spPr>
            <a:xfrm>
              <a:off x="3004913" y="2404050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8" name="Down Arrow 47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1137529" y="3876185"/>
            <a:ext cx="678432" cy="361774"/>
            <a:chOff x="2329270" y="3802381"/>
            <a:chExt cx="738294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1.0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1" name="Down Arrow 50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355591" y="1617301"/>
            <a:ext cx="4123266" cy="48218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PARTICIPANTS IN 2010</a:t>
            </a: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&amp; 2012</a:t>
            </a: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1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1100" b="1" baseline="30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590" y="1481165"/>
            <a:ext cx="4123267" cy="4597905"/>
          </a:xfrm>
          <a:prstGeom prst="rect">
            <a:avLst/>
          </a:prstGeom>
          <a:noFill/>
          <a:ln>
            <a:solidFill>
              <a:srgbClr val="4968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639723" y="1617301"/>
            <a:ext cx="412326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DEADA"/>
                </a:solidFill>
              </a:rPr>
              <a:t>PARTICIPANTS ONLY IN 2012</a:t>
            </a:r>
            <a:endParaRPr lang="en-US" b="1" dirty="0">
              <a:solidFill>
                <a:srgbClr val="FDEADA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639723" y="1481165"/>
            <a:ext cx="4123267" cy="4597905"/>
          </a:xfrm>
          <a:prstGeom prst="rect">
            <a:avLst/>
          </a:prstGeom>
          <a:noFill/>
          <a:ln>
            <a:solidFill>
              <a:srgbClr val="4968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88"/>
          <p:cNvGrpSpPr/>
          <p:nvPr/>
        </p:nvGrpSpPr>
        <p:grpSpPr>
          <a:xfrm>
            <a:off x="6718163" y="2743791"/>
            <a:ext cx="678432" cy="361774"/>
            <a:chOff x="2329270" y="3802381"/>
            <a:chExt cx="738294" cy="400110"/>
          </a:xfrm>
        </p:grpSpPr>
        <p:sp>
          <p:nvSpPr>
            <p:cNvPr id="90" name="TextBox 89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1" name="Down Arrow 90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7297051" y="3808830"/>
            <a:ext cx="681543" cy="400110"/>
            <a:chOff x="2979512" y="2404050"/>
            <a:chExt cx="741680" cy="442508"/>
          </a:xfrm>
        </p:grpSpPr>
        <p:sp>
          <p:nvSpPr>
            <p:cNvPr id="93" name="TextBox 92"/>
            <p:cNvSpPr txBox="1"/>
            <p:nvPr/>
          </p:nvSpPr>
          <p:spPr>
            <a:xfrm>
              <a:off x="3004913" y="2404050"/>
              <a:ext cx="716279" cy="44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1.0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4" name="Down Arrow 93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94"/>
          <p:cNvGrpSpPr/>
          <p:nvPr/>
        </p:nvGrpSpPr>
        <p:grpSpPr>
          <a:xfrm>
            <a:off x="7239980" y="4368443"/>
            <a:ext cx="681543" cy="361774"/>
            <a:chOff x="2979512" y="2404050"/>
            <a:chExt cx="741680" cy="400110"/>
          </a:xfrm>
        </p:grpSpPr>
        <p:sp>
          <p:nvSpPr>
            <p:cNvPr id="96" name="TextBox 95"/>
            <p:cNvSpPr txBox="1"/>
            <p:nvPr/>
          </p:nvSpPr>
          <p:spPr>
            <a:xfrm>
              <a:off x="3004913" y="2404050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7" name="Down Arrow 96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97"/>
          <p:cNvGrpSpPr/>
          <p:nvPr/>
        </p:nvGrpSpPr>
        <p:grpSpPr>
          <a:xfrm>
            <a:off x="5609031" y="4301370"/>
            <a:ext cx="678432" cy="361774"/>
            <a:chOff x="2329270" y="3802381"/>
            <a:chExt cx="738294" cy="400110"/>
          </a:xfrm>
        </p:grpSpPr>
        <p:sp>
          <p:nvSpPr>
            <p:cNvPr id="99" name="TextBox 98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0" name="Down Arrow 99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01"/>
          <p:cNvGrpSpPr/>
          <p:nvPr/>
        </p:nvGrpSpPr>
        <p:grpSpPr>
          <a:xfrm>
            <a:off x="5493651" y="3786048"/>
            <a:ext cx="681543" cy="400110"/>
            <a:chOff x="2979512" y="2404050"/>
            <a:chExt cx="741680" cy="442508"/>
          </a:xfrm>
        </p:grpSpPr>
        <p:sp>
          <p:nvSpPr>
            <p:cNvPr id="103" name="TextBox 102"/>
            <p:cNvSpPr txBox="1"/>
            <p:nvPr/>
          </p:nvSpPr>
          <p:spPr>
            <a:xfrm>
              <a:off x="3004913" y="2404050"/>
              <a:ext cx="716279" cy="44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1.0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4" name="Down Arrow 103"/>
            <p:cNvSpPr/>
            <p:nvPr/>
          </p:nvSpPr>
          <p:spPr>
            <a:xfrm flipV="1">
              <a:off x="2979512" y="2452309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04"/>
          <p:cNvGrpSpPr/>
          <p:nvPr/>
        </p:nvGrpSpPr>
        <p:grpSpPr>
          <a:xfrm>
            <a:off x="5632115" y="3269424"/>
            <a:ext cx="678432" cy="361774"/>
            <a:chOff x="2329270" y="3802381"/>
            <a:chExt cx="738294" cy="400110"/>
          </a:xfrm>
        </p:grpSpPr>
        <p:sp>
          <p:nvSpPr>
            <p:cNvPr id="106" name="TextBox 105"/>
            <p:cNvSpPr txBox="1"/>
            <p:nvPr/>
          </p:nvSpPr>
          <p:spPr>
            <a:xfrm>
              <a:off x="2351285" y="3802381"/>
              <a:ext cx="71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A4B4A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0.5</a:t>
              </a:r>
              <a:endParaRPr lang="en-US" sz="2000" b="1" dirty="0">
                <a:solidFill>
                  <a:srgbClr val="1A4B4A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07" name="Down Arrow 106"/>
            <p:cNvSpPr/>
            <p:nvPr/>
          </p:nvSpPr>
          <p:spPr>
            <a:xfrm flipH="1">
              <a:off x="2329270" y="3881120"/>
              <a:ext cx="162560" cy="283600"/>
            </a:xfrm>
            <a:prstGeom prst="downArrow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1150229" y="2717091"/>
            <a:ext cx="2545471" cy="251700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407723" y="2688875"/>
            <a:ext cx="2545471" cy="2517009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56234" y="1527185"/>
            <a:ext cx="7583932" cy="3998364"/>
            <a:chOff x="1046734" y="2193579"/>
            <a:chExt cx="7583932" cy="39983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3969" y="3199014"/>
              <a:ext cx="2681731" cy="266557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8935" y="2193579"/>
              <a:ext cx="2681731" cy="26655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6734" y="3526367"/>
              <a:ext cx="2681731" cy="2665576"/>
            </a:xfrm>
            <a:prstGeom prst="rect">
              <a:avLst/>
            </a:prstGeom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1420868" y="46038"/>
            <a:ext cx="76898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Aid flowing </a:t>
            </a: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through country </a:t>
            </a:r>
            <a:r>
              <a:rPr lang="en-US" sz="4000" dirty="0" err="1" smtClean="0">
                <a:solidFill>
                  <a:schemeClr val="bg1"/>
                </a:solidFill>
                <a:latin typeface="+mj-lt"/>
                <a:ea typeface="+mj-ea"/>
                <a:cs typeface="Arial"/>
              </a:rPr>
              <a:t>PFMs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pic>
        <p:nvPicPr>
          <p:cNvPr id="7" name="Picture 6" descr="CO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81" y="198438"/>
            <a:ext cx="990600" cy="990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63469" y="6319391"/>
            <a:ext cx="8925916" cy="4206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i="1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 [For 10 Countries with data for all 3 rounds]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5804" y="5816689"/>
            <a:ext cx="8925916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i="1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2DPa:</a:t>
            </a:r>
            <a:r>
              <a:rPr lang="en-US" sz="3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i="1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Aggregate proportion of partner support reported on national budgets 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>
          <a:xfrm>
            <a:off x="1479973" y="320678"/>
            <a:ext cx="76640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4400" dirty="0" smtClean="0">
                <a:solidFill>
                  <a:srgbClr val="FFFFFF"/>
                </a:solidFill>
                <a:latin typeface="+mj-lt"/>
                <a:cs typeface="Arial"/>
              </a:rPr>
              <a:t>Donors putting their money </a:t>
            </a:r>
            <a:br>
              <a:rPr lang="en-GB" sz="4400" dirty="0" smtClean="0">
                <a:solidFill>
                  <a:srgbClr val="FFFFFF"/>
                </a:solidFill>
                <a:latin typeface="+mj-lt"/>
                <a:cs typeface="Arial"/>
              </a:rPr>
            </a:br>
            <a:r>
              <a:rPr lang="en-GB" sz="4400" dirty="0" smtClean="0">
                <a:solidFill>
                  <a:srgbClr val="FFFFFF"/>
                </a:solidFill>
                <a:latin typeface="+mj-lt"/>
                <a:cs typeface="Arial"/>
              </a:rPr>
              <a:t>‘on budget’ for health</a:t>
            </a:r>
            <a:endParaRPr kumimoji="0" lang="en-US" sz="44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pic>
        <p:nvPicPr>
          <p:cNvPr id="13" name="Picture 12" descr="FL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84" y="395331"/>
            <a:ext cx="1003300" cy="10033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1786" y="2107524"/>
            <a:ext cx="8659067" cy="3055610"/>
            <a:chOff x="193424" y="2878081"/>
            <a:chExt cx="8659067" cy="30556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128" y="3153023"/>
              <a:ext cx="2202725" cy="208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71348" y="4158549"/>
              <a:ext cx="1981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52%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348" y="521041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/>
                  <a:cs typeface="Arial"/>
                </a:rPr>
                <a:t>2007</a:t>
              </a:r>
              <a:endParaRPr lang="en-US" sz="2400" b="1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6948" y="521041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/>
                  <a:cs typeface="Arial"/>
                </a:rPr>
                <a:t>2009</a:t>
              </a:r>
              <a:endParaRPr lang="en-US" sz="2400" b="1" dirty="0">
                <a:latin typeface="Arial"/>
                <a:cs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2148" y="2878081"/>
              <a:ext cx="2286000" cy="2794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424" y="2878081"/>
              <a:ext cx="4025900" cy="2794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71291" y="521041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"/>
                  <a:cs typeface="Arial"/>
                </a:rPr>
                <a:t>2011</a:t>
              </a:r>
              <a:endParaRPr lang="en-US" sz="2400" b="1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05989" y="4158549"/>
              <a:ext cx="20421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79%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348" y="4158549"/>
              <a:ext cx="1981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52%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0332" y="4158549"/>
              <a:ext cx="20421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rPr>
                <a:t>61%</a:t>
              </a:r>
              <a:endParaRPr lang="en-US" sz="3200" b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0954" y="5410471"/>
              <a:ext cx="6612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</a:rPr>
                <a:t>2007                           2009                        2011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8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0109" y="1343992"/>
            <a:ext cx="7933262" cy="370504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00992"/>
            <a:ext cx="7874000" cy="988046"/>
          </a:xfrm>
        </p:spPr>
        <p:txBody>
          <a:bodyPr>
            <a:noAutofit/>
          </a:bodyPr>
          <a:lstStyle/>
          <a:p>
            <a:pPr algn="l"/>
            <a:r>
              <a:rPr lang="en-GB" sz="4800" dirty="0" smtClean="0">
                <a:latin typeface="+mj-lt"/>
              </a:rPr>
              <a:t>Predictability of funding</a:t>
            </a:r>
            <a:endParaRPr lang="en-US" sz="4800" dirty="0">
              <a:solidFill>
                <a:srgbClr val="6A8382"/>
              </a:solidFill>
              <a:latin typeface="+mj-lt"/>
            </a:endParaRPr>
          </a:p>
        </p:txBody>
      </p:sp>
      <p:pic>
        <p:nvPicPr>
          <p:cNvPr id="8" name="Picture 7" descr="FL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54" y="185738"/>
            <a:ext cx="1003300" cy="1003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46982" y="5126008"/>
            <a:ext cx="5643880" cy="29751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000" b="1" i="1" baseline="30000" dirty="0" smtClean="0">
                <a:solidFill>
                  <a:srgbClr val="FDEADA"/>
                </a:solidFill>
                <a:latin typeface="Arial Italic"/>
                <a:cs typeface="Arial Italic"/>
              </a:rPr>
              <a:t>3DP: health sector aid provided through multi-</a:t>
            </a:r>
            <a:r>
              <a:rPr lang="en-US" sz="2000" b="1" i="1" baseline="30000" dirty="0">
                <a:solidFill>
                  <a:srgbClr val="FDEADA"/>
                </a:solidFill>
                <a:latin typeface="Arial Italic"/>
                <a:cs typeface="Arial Italic"/>
              </a:rPr>
              <a:t>year commitments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0109" y="5470376"/>
            <a:ext cx="7933262" cy="1037056"/>
            <a:chOff x="0" y="4942847"/>
            <a:chExt cx="9144000" cy="1279807"/>
          </a:xfrm>
        </p:grpSpPr>
        <p:pic>
          <p:nvPicPr>
            <p:cNvPr id="5" name="Picture 4" descr="Screen shot 2012-10-03 at 11.55.1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93079"/>
              <a:ext cx="9144000" cy="529575"/>
            </a:xfrm>
            <a:prstGeom prst="rect">
              <a:avLst/>
            </a:prstGeom>
          </p:spPr>
        </p:pic>
        <p:pic>
          <p:nvPicPr>
            <p:cNvPr id="6" name="Picture 5" descr="Screen shot 2012-10-03 at 11.54.5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942847"/>
              <a:ext cx="9144000" cy="75023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054" y="1574920"/>
            <a:ext cx="7037937" cy="32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100" y="1417638"/>
            <a:ext cx="8648700" cy="499586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054100"/>
          </a:xfrm>
        </p:spPr>
        <p:txBody>
          <a:bodyPr/>
          <a:lstStyle/>
          <a:p>
            <a:r>
              <a:rPr lang="en-US" sz="4800" dirty="0" smtClean="0">
                <a:latin typeface="+mj-lt"/>
              </a:rPr>
              <a:t>Changes in Health Systems</a:t>
            </a:r>
            <a:endParaRPr lang="en-US" sz="4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C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0" y="46037"/>
            <a:ext cx="1054100" cy="1054100"/>
          </a:xfrm>
          <a:prstGeom prst="rect">
            <a:avLst/>
          </a:prstGeom>
        </p:spPr>
      </p:pic>
      <p:pic>
        <p:nvPicPr>
          <p:cNvPr id="5" name="Content Placeholder 4" descr="chart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r="21589"/>
          <a:stretch>
            <a:fillRect/>
          </a:stretch>
        </p:blipFill>
        <p:spPr>
          <a:xfrm>
            <a:off x="457200" y="1550983"/>
            <a:ext cx="8319088" cy="457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7562"/>
          </a:xfrm>
        </p:spPr>
        <p:txBody>
          <a:bodyPr/>
          <a:lstStyle/>
          <a:p>
            <a:r>
              <a:rPr lang="en-US" sz="4800" i="1" dirty="0" smtClean="0">
                <a:latin typeface="+mj-lt"/>
              </a:rPr>
              <a:t>Health Workforce</a:t>
            </a:r>
            <a:endParaRPr lang="en-US" sz="4800" i="1" dirty="0">
              <a:latin typeface="+mj-lt"/>
            </a:endParaRPr>
          </a:p>
        </p:txBody>
      </p:sp>
      <p:pic>
        <p:nvPicPr>
          <p:cNvPr id="4" name="Picture 3" descr="chart(4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7938"/>
            <a:ext cx="8858627" cy="2801541"/>
          </a:xfrm>
          <a:prstGeom prst="rect">
            <a:avLst/>
          </a:prstGeom>
        </p:spPr>
      </p:pic>
      <p:pic>
        <p:nvPicPr>
          <p:cNvPr id="5" name="Picture 4" descr="chart(3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8" y="4193779"/>
            <a:ext cx="7509509" cy="2346721"/>
          </a:xfrm>
          <a:prstGeom prst="rect">
            <a:avLst/>
          </a:prstGeom>
        </p:spPr>
      </p:pic>
      <p:pic>
        <p:nvPicPr>
          <p:cNvPr id="6" name="Picture 5" descr="MONE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58" y="1092199"/>
            <a:ext cx="749642" cy="759253"/>
          </a:xfrm>
          <a:prstGeom prst="rect">
            <a:avLst/>
          </a:prstGeom>
        </p:spPr>
      </p:pic>
      <p:pic>
        <p:nvPicPr>
          <p:cNvPr id="7" name="Picture 6" descr="DOC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97" y="4079479"/>
            <a:ext cx="772005" cy="772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+mj-lt"/>
              </a:rPr>
              <a:t>Progress in ‘first 5’ countries</a:t>
            </a:r>
            <a:endParaRPr lang="en-US" sz="4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71783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chemeClr val="accent3"/>
              </a:buClr>
              <a:buSzPct val="125000"/>
              <a:buFont typeface="Wingdings" charset="2"/>
              <a:buChar char="ü"/>
            </a:pPr>
            <a:r>
              <a:rPr lang="en-US" sz="2000" dirty="0" smtClean="0"/>
              <a:t>All had the 4 pillars in place (Compact + National </a:t>
            </a:r>
            <a:r>
              <a:rPr lang="en-US" sz="2000" dirty="0"/>
              <a:t>H</a:t>
            </a:r>
            <a:r>
              <a:rPr lang="en-US" sz="2000" dirty="0" smtClean="0"/>
              <a:t>ealth Plan + Performance Assessment Frameworks + Mutual Accountability Process)</a:t>
            </a:r>
          </a:p>
          <a:p>
            <a:pPr marL="342900" lvl="1" indent="-342900">
              <a:spcAft>
                <a:spcPts val="1200"/>
              </a:spcAft>
              <a:buClr>
                <a:schemeClr val="accent3"/>
              </a:buClr>
              <a:buSzPct val="125000"/>
              <a:buFont typeface="Wingdings" charset="2"/>
              <a:buChar char="ü"/>
            </a:pPr>
            <a:r>
              <a:rPr lang="en-US" sz="2000" dirty="0"/>
              <a:t>A</a:t>
            </a:r>
            <a:r>
              <a:rPr lang="en-US" sz="2000" dirty="0" smtClean="0"/>
              <a:t>ll received more </a:t>
            </a:r>
            <a:r>
              <a:rPr lang="en-US" sz="2000" dirty="0"/>
              <a:t>external aid recorded on their national budgets</a:t>
            </a:r>
            <a:r>
              <a:rPr lang="en-US" sz="2000" dirty="0" smtClean="0"/>
              <a:t> from 2009 to 2011 (Target met </a:t>
            </a:r>
            <a:r>
              <a:rPr lang="en-US" sz="2000" dirty="0"/>
              <a:t>i</a:t>
            </a:r>
            <a:r>
              <a:rPr lang="en-US" sz="2000" dirty="0" smtClean="0"/>
              <a:t>n Nepal</a:t>
            </a:r>
            <a:r>
              <a:rPr lang="en-US" sz="2000" dirty="0"/>
              <a:t>, Mali and </a:t>
            </a:r>
            <a:r>
              <a:rPr lang="en-US" sz="2000" dirty="0" smtClean="0"/>
              <a:t>Mozambique)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 </a:t>
            </a:r>
            <a:r>
              <a:rPr lang="en-US" sz="2000" dirty="0"/>
              <a:t>mixed picture on the extent of multi-year commitments by </a:t>
            </a:r>
            <a:r>
              <a:rPr lang="en-US" sz="2000" dirty="0" smtClean="0"/>
              <a:t>donors…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…but trend </a:t>
            </a:r>
            <a:r>
              <a:rPr lang="en-US" sz="2000" dirty="0"/>
              <a:t>towards increased levels of predictability </a:t>
            </a:r>
            <a:r>
              <a:rPr lang="en-US" sz="2000" dirty="0" smtClean="0"/>
              <a:t>in </a:t>
            </a:r>
            <a:r>
              <a:rPr lang="en-US" sz="2000" dirty="0"/>
              <a:t>4 </a:t>
            </a:r>
            <a:r>
              <a:rPr lang="en-US" sz="2000" dirty="0" smtClean="0"/>
              <a:t>countries  	</a:t>
            </a:r>
            <a:r>
              <a:rPr lang="en-US" sz="2000" i="1" dirty="0" smtClean="0"/>
              <a:t>(2 even had </a:t>
            </a:r>
            <a:r>
              <a:rPr lang="en-US" sz="2000" i="1" dirty="0"/>
              <a:t>significantly more aid delivered</a:t>
            </a:r>
            <a:r>
              <a:rPr lang="en-US" sz="2000" i="1" dirty="0" smtClean="0"/>
              <a:t> than planned for). </a:t>
            </a:r>
            <a:endParaRPr lang="en-US" sz="20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5516475"/>
            <a:ext cx="9144000" cy="1493925"/>
            <a:chOff x="291548" y="4846321"/>
            <a:chExt cx="9901967" cy="1574799"/>
          </a:xfrm>
        </p:grpSpPr>
        <p:pic>
          <p:nvPicPr>
            <p:cNvPr id="4" name="Picture 3" descr="Screen shot 2012-10-02 at 13.25.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48" y="4846321"/>
              <a:ext cx="2032282" cy="1574799"/>
            </a:xfrm>
            <a:prstGeom prst="rect">
              <a:avLst/>
            </a:prstGeom>
          </p:spPr>
        </p:pic>
        <p:pic>
          <p:nvPicPr>
            <p:cNvPr id="5" name="Picture 4" descr="Screen shot 2012-10-02 at 13.25.3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830" y="4846321"/>
              <a:ext cx="1925320" cy="1507883"/>
            </a:xfrm>
            <a:prstGeom prst="rect">
              <a:avLst/>
            </a:prstGeom>
          </p:spPr>
        </p:pic>
        <p:pic>
          <p:nvPicPr>
            <p:cNvPr id="6" name="Picture 5" descr="Screen shot 2012-10-02 at 13.25.4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5780" y="4846321"/>
              <a:ext cx="1938707" cy="1507883"/>
            </a:xfrm>
            <a:prstGeom prst="rect">
              <a:avLst/>
            </a:prstGeom>
          </p:spPr>
        </p:pic>
        <p:pic>
          <p:nvPicPr>
            <p:cNvPr id="7" name="Picture 6" descr="Screen shot 2012-10-02 at 13.25.5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4487" y="4846321"/>
              <a:ext cx="1951122" cy="1507883"/>
            </a:xfrm>
            <a:prstGeom prst="rect">
              <a:avLst/>
            </a:prstGeom>
          </p:spPr>
        </p:pic>
        <p:pic>
          <p:nvPicPr>
            <p:cNvPr id="8" name="Picture 7" descr="Screen shot 2012-10-02 at 13.26.0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919" y="4846321"/>
              <a:ext cx="1899596" cy="15078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0944" y="1665033"/>
            <a:ext cx="8784000" cy="429126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944" y="274638"/>
            <a:ext cx="8415856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j-lt"/>
              </a:rPr>
              <a:t>Where to from here?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2800" i="1" dirty="0" smtClean="0">
                <a:latin typeface="+mj-lt"/>
              </a:rPr>
              <a:t>The value of Performance Monitoring for Accountability</a:t>
            </a:r>
            <a:endParaRPr lang="en-US" sz="2800" i="1" dirty="0">
              <a:latin typeface="+mj-lt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13564" y="1583338"/>
            <a:ext cx="8900882" cy="5070475"/>
            <a:chOff x="885776" y="1781175"/>
            <a:chExt cx="11064924" cy="6651625"/>
          </a:xfrm>
        </p:grpSpPr>
        <p:sp>
          <p:nvSpPr>
            <p:cNvPr id="6" name="Rounded Rectangle 5"/>
            <p:cNvSpPr/>
            <p:nvPr/>
          </p:nvSpPr>
          <p:spPr>
            <a:xfrm>
              <a:off x="885776" y="1781175"/>
              <a:ext cx="11010949" cy="6651624"/>
            </a:xfrm>
            <a:prstGeom prst="roundRect">
              <a:avLst>
                <a:gd name="adj" fmla="val 4893"/>
              </a:avLst>
            </a:prstGeom>
            <a:solidFill>
              <a:schemeClr val="bg1"/>
            </a:solidFill>
            <a:ln w="19050" cmpd="sng">
              <a:solidFill>
                <a:srgbClr val="1A4B4A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cxnSp>
          <p:nvCxnSpPr>
            <p:cNvPr id="7" name="Straight Connector 6"/>
            <p:cNvCxnSpPr>
              <a:stCxn id="6" idx="0"/>
              <a:endCxn id="6" idx="2"/>
            </p:cNvCxnSpPr>
            <p:nvPr/>
          </p:nvCxnSpPr>
          <p:spPr>
            <a:xfrm>
              <a:off x="6391250" y="1781175"/>
              <a:ext cx="0" cy="6651625"/>
            </a:xfrm>
            <a:prstGeom prst="line">
              <a:avLst/>
            </a:prstGeom>
            <a:ln w="19050" cmpd="sng">
              <a:solidFill>
                <a:srgbClr val="1A4B4A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39751" y="5921375"/>
              <a:ext cx="11010949" cy="0"/>
            </a:xfrm>
            <a:prstGeom prst="line">
              <a:avLst/>
            </a:prstGeom>
            <a:ln w="19050" cmpd="sng">
              <a:solidFill>
                <a:srgbClr val="1A4B4A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138190" y="2000250"/>
              <a:ext cx="5111773" cy="876300"/>
            </a:xfrm>
            <a:prstGeom prst="roundRect">
              <a:avLst/>
            </a:prstGeom>
            <a:solidFill>
              <a:srgbClr val="6983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91290" y="2000250"/>
              <a:ext cx="5111773" cy="876300"/>
            </a:xfrm>
            <a:prstGeom prst="roundRect">
              <a:avLst/>
            </a:prstGeom>
            <a:solidFill>
              <a:srgbClr val="6983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691290" y="6169025"/>
              <a:ext cx="5111773" cy="874713"/>
            </a:xfrm>
            <a:prstGeom prst="roundRect">
              <a:avLst/>
            </a:prstGeom>
            <a:solidFill>
              <a:srgbClr val="6983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1138238" y="3052763"/>
              <a:ext cx="5111750" cy="3200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GB" sz="1500" b="1" dirty="0">
                  <a:solidFill>
                    <a:srgbClr val="FF6600"/>
                  </a:solidFill>
                </a:rPr>
                <a:t>GOVERNMENTS OF:</a:t>
              </a:r>
            </a:p>
            <a:p>
              <a:r>
                <a:rPr lang="en-US" sz="1500" dirty="0"/>
                <a:t>Cambodia, Cameroon, Cape Verde, Chad, Côte d’Ivoire, Gambia, Guinea, Kenya, Madagascar, Pakistan, Vietnam, Zambia.  </a:t>
              </a:r>
              <a:endParaRPr lang="en-GB" sz="1500" dirty="0"/>
            </a:p>
            <a:p>
              <a:endParaRPr lang="en-GB" sz="1500" dirty="0"/>
            </a:p>
            <a:p>
              <a:r>
                <a:rPr lang="en-GB" sz="1500" b="1" dirty="0">
                  <a:solidFill>
                    <a:srgbClr val="E46C0A"/>
                  </a:solidFill>
                </a:rPr>
                <a:t>DEVELOPMENT PARTNERS: </a:t>
              </a:r>
              <a:r>
                <a:rPr lang="en-GB" sz="1500" dirty="0"/>
                <a:t/>
              </a:r>
              <a:br>
                <a:rPr lang="en-GB" sz="1500" dirty="0"/>
              </a:br>
              <a:r>
                <a:rPr lang="en-US" sz="1500" dirty="0"/>
                <a:t>Canada, Finland, France, Italy, Portugal, International </a:t>
              </a:r>
              <a:br>
                <a:rPr lang="en-US" sz="1500" dirty="0"/>
              </a:br>
              <a:r>
                <a:rPr lang="en-US" sz="1500" dirty="0" err="1"/>
                <a:t>Labour</a:t>
              </a:r>
              <a:r>
                <a:rPr lang="en-US" sz="1500" dirty="0"/>
                <a:t> </a:t>
              </a:r>
              <a:r>
                <a:rPr lang="en-US" sz="1500" dirty="0" err="1"/>
                <a:t>Organisation</a:t>
              </a:r>
              <a:r>
                <a:rPr lang="en-US" sz="1500" dirty="0"/>
                <a:t> (ILO), Bill &amp; Melinda Gates Foundation</a:t>
              </a:r>
              <a:r>
                <a:rPr lang="en-GB" sz="1500" dirty="0"/>
                <a:t> .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734755" y="3922502"/>
              <a:ext cx="957298" cy="785707"/>
            </a:xfrm>
            <a:prstGeom prst="rightArrow">
              <a:avLst>
                <a:gd name="adj1" fmla="val 50000"/>
                <a:gd name="adj2" fmla="val 56897"/>
              </a:avLst>
            </a:prstGeom>
            <a:gradFill flip="none" rotWithShape="1">
              <a:gsLst>
                <a:gs pos="100000">
                  <a:srgbClr val="FF6600"/>
                </a:gs>
                <a:gs pos="0">
                  <a:srgbClr val="FFFFFF">
                    <a:alpha val="82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olidFill>
                  <a:srgbClr val="FF6600"/>
                </a:solidFill>
                <a:sym typeface="Gill Sans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10836586" y="5723359"/>
              <a:ext cx="817316" cy="785707"/>
            </a:xfrm>
            <a:prstGeom prst="rightArrow">
              <a:avLst>
                <a:gd name="adj1" fmla="val 50000"/>
                <a:gd name="adj2" fmla="val 56897"/>
              </a:avLst>
            </a:prstGeom>
            <a:gradFill flip="none" rotWithShape="1">
              <a:gsLst>
                <a:gs pos="83000">
                  <a:srgbClr val="FF6600"/>
                </a:gs>
                <a:gs pos="0">
                  <a:srgbClr val="FFFFFF">
                    <a:alpha val="72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15" name="TextBox 16"/>
            <p:cNvSpPr txBox="1">
              <a:spLocks noChangeArrowheads="1"/>
            </p:cNvSpPr>
            <p:nvPr/>
          </p:nvSpPr>
          <p:spPr bwMode="auto">
            <a:xfrm>
              <a:off x="6640513" y="2979738"/>
              <a:ext cx="5111750" cy="475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GB" sz="1500" b="1">
                  <a:solidFill>
                    <a:srgbClr val="FF6600"/>
                  </a:solidFill>
                </a:rPr>
                <a:t>GOVERNMENTS OF:</a:t>
              </a: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6640513" y="4148138"/>
              <a:ext cx="5111750" cy="475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GB" sz="1500" b="1">
                  <a:solidFill>
                    <a:srgbClr val="E46C0A"/>
                  </a:solidFill>
                </a:rPr>
                <a:t>DEVELOPMENT PARTNERS: </a:t>
              </a:r>
              <a:endParaRPr lang="en-GB" sz="1500"/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2287588" y="2036762"/>
              <a:ext cx="3962400" cy="89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GB" sz="1200" b="1" dirty="0">
                  <a:solidFill>
                    <a:srgbClr val="FFFFFF"/>
                  </a:solidFill>
                </a:rPr>
                <a:t>NOT YET PARTICIPATING IN IHP+RESULTS FOR ANNUAL PERFORMANCE REPORTING OR SELF REPORTING &amp; ACCOUNTABILITY</a:t>
              </a:r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7842250" y="2265363"/>
              <a:ext cx="3960812" cy="41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rgbClr val="FFFFFF"/>
                  </a:solidFill>
                </a:rPr>
                <a:t>PARTICIPATING IN IHP+RESULTS</a:t>
              </a:r>
            </a:p>
          </p:txBody>
        </p:sp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7815263" y="6203950"/>
              <a:ext cx="3960812" cy="89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200" b="1">
                  <a:solidFill>
                    <a:srgbClr val="FFFFFF"/>
                  </a:solidFill>
                </a:rPr>
                <a:t>TAKING STEPS TO USE IHP+RESULTS REPORTING TO STRENGTHEN MUTUAL ACCOUNTABILITY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444578" y="2081213"/>
              <a:ext cx="717553" cy="715962"/>
            </a:xfrm>
            <a:prstGeom prst="ellipse">
              <a:avLst/>
            </a:prstGeom>
            <a:solidFill>
              <a:srgbClr val="1A4B4A"/>
            </a:solidFill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7032603" y="2081213"/>
              <a:ext cx="715966" cy="715962"/>
            </a:xfrm>
            <a:prstGeom prst="ellipse">
              <a:avLst/>
            </a:prstGeom>
            <a:solidFill>
              <a:srgbClr val="1A4B4A"/>
            </a:solidFill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7032603" y="6261100"/>
              <a:ext cx="715966" cy="715963"/>
            </a:xfrm>
            <a:prstGeom prst="ellipse">
              <a:avLst/>
            </a:prstGeom>
            <a:solidFill>
              <a:srgbClr val="1A4B4A"/>
            </a:solidFill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23" name="TextBox 31"/>
            <p:cNvSpPr txBox="1">
              <a:spLocks noChangeArrowheads="1"/>
            </p:cNvSpPr>
            <p:nvPr/>
          </p:nvSpPr>
          <p:spPr bwMode="auto">
            <a:xfrm>
              <a:off x="1444625" y="1920735"/>
              <a:ext cx="717551" cy="97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 anchor="ctr">
              <a:prstTxWarp prst="textNoShape">
                <a:avLst/>
              </a:prstTxWarp>
              <a:spAutoFit/>
            </a:bodyPr>
            <a:lstStyle/>
            <a:p>
              <a:r>
                <a:rPr lang="en-GB" sz="40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7032624" y="1920735"/>
              <a:ext cx="715963" cy="97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 anchor="ctr">
              <a:prstTxWarp prst="textNoShape">
                <a:avLst/>
              </a:prstTxWarp>
              <a:spAutoFit/>
            </a:bodyPr>
            <a:lstStyle/>
            <a:p>
              <a:r>
                <a:rPr lang="en-GB" sz="40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5" name="TextBox 34"/>
            <p:cNvSpPr txBox="1">
              <a:spLocks noChangeArrowheads="1"/>
            </p:cNvSpPr>
            <p:nvPr/>
          </p:nvSpPr>
          <p:spPr bwMode="auto">
            <a:xfrm>
              <a:off x="7007225" y="6054585"/>
              <a:ext cx="790575" cy="97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 anchor="ctr">
              <a:prstTxWarp prst="textNoShape">
                <a:avLst/>
              </a:prstTxWarp>
              <a:spAutoFit/>
            </a:bodyPr>
            <a:lstStyle/>
            <a:p>
              <a:r>
                <a:rPr lang="en-GB" sz="4000" b="1">
                  <a:solidFill>
                    <a:srgbClr val="FFFFFF"/>
                  </a:solidFill>
                </a:rPr>
                <a:t>3</a:t>
              </a:r>
            </a:p>
          </p:txBody>
        </p:sp>
        <p:pic>
          <p:nvPicPr>
            <p:cNvPr id="26" name="Picture 38" descr="BURIKANA FASO FLA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26313" y="335597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9" descr="bURUNDI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93050" y="3355975"/>
              <a:ext cx="511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0" descr="DJIBOUTI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09000" y="335597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1" descr="DRC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074150" y="335597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3" descr="ETHIOPIA.png"/>
            <p:cNvPicPr>
              <a:picLocks noChangeAspect="1"/>
            </p:cNvPicPr>
            <p:nvPr/>
          </p:nvPicPr>
          <p:blipFill>
            <a:blip r:embed="rId8"/>
            <a:srcRect l="11392" r="13643"/>
            <a:stretch>
              <a:fillRect/>
            </a:stretch>
          </p:blipFill>
          <p:spPr bwMode="auto">
            <a:xfrm>
              <a:off x="10185400" y="335597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44" descr="MALI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750550" y="335597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45" descr="NEPAL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61163" y="3768725"/>
              <a:ext cx="250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6" descr="NIGER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096125" y="376872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7" descr="NIGERIA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645400" y="3768725"/>
              <a:ext cx="4937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49" descr="BENIN.gi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761163" y="335597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0" descr="EL SALVADOR.gif"/>
            <p:cNvPicPr>
              <a:picLocks noChangeAspect="1"/>
            </p:cNvPicPr>
            <p:nvPr/>
          </p:nvPicPr>
          <p:blipFill>
            <a:blip r:embed="rId14"/>
            <a:srcRect l="8971" r="10342"/>
            <a:stretch>
              <a:fillRect/>
            </a:stretch>
          </p:blipFill>
          <p:spPr bwMode="auto">
            <a:xfrm>
              <a:off x="9640888" y="3362325"/>
              <a:ext cx="438150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1" descr="MAURITANA.gif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1285538" y="3362325"/>
              <a:ext cx="460375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2" descr="RWANDA.gif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224838" y="376872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3" descr="SENEGAL.gif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8766175" y="376872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4" descr="SIERRA LEONE.gi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9304338" y="3768725"/>
              <a:ext cx="4619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" descr="SUDAN.gif"/>
            <p:cNvPicPr>
              <a:picLocks noChangeAspect="1"/>
            </p:cNvPicPr>
            <p:nvPr/>
          </p:nvPicPr>
          <p:blipFill>
            <a:blip r:embed="rId19"/>
            <a:srcRect r="25523"/>
            <a:stretch>
              <a:fillRect/>
            </a:stretch>
          </p:blipFill>
          <p:spPr bwMode="auto">
            <a:xfrm>
              <a:off x="9850438" y="3768725"/>
              <a:ext cx="4587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6" descr="TOGO.gif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0391775" y="376872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7" descr="UGANDA.gif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0928350" y="3768725"/>
              <a:ext cx="4603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8"/>
            <p:cNvPicPr>
              <a:picLocks noChangeAspect="1"/>
            </p:cNvPicPr>
            <p:nvPr/>
          </p:nvPicPr>
          <p:blipFill>
            <a:blip r:embed="rId22"/>
            <a:srcRect t="31618"/>
            <a:stretch>
              <a:fillRect/>
            </a:stretch>
          </p:blipFill>
          <p:spPr bwMode="auto">
            <a:xfrm>
              <a:off x="6789738" y="4510088"/>
              <a:ext cx="4956175" cy="738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9" descr="GERMANY.gif"/>
            <p:cNvPicPr>
              <a:picLocks noChangeAspect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6799263" y="5353050"/>
              <a:ext cx="512762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1" descr="AfDB Logo.gif"/>
            <p:cNvPicPr>
              <a:picLocks noChangeAspect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461250" y="5316538"/>
              <a:ext cx="766763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2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8404225" y="5289550"/>
              <a:ext cx="3341688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3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7967663" y="7435850"/>
              <a:ext cx="16732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" name="Group 26"/>
            <p:cNvGrpSpPr/>
            <p:nvPr/>
          </p:nvGrpSpPr>
          <p:grpSpPr>
            <a:xfrm>
              <a:off x="885776" y="5956920"/>
              <a:ext cx="5472608" cy="2448272"/>
              <a:chOff x="660400" y="3985682"/>
              <a:chExt cx="3870960" cy="1664242"/>
            </a:xfrm>
            <a:solidFill>
              <a:srgbClr val="FF6600"/>
            </a:solidFill>
          </p:grpSpPr>
          <p:sp>
            <p:nvSpPr>
              <p:cNvPr id="57" name="Rounded Rectangle 56"/>
              <p:cNvSpPr/>
              <p:nvPr/>
            </p:nvSpPr>
            <p:spPr>
              <a:xfrm>
                <a:off x="660400" y="3985682"/>
                <a:ext cx="3870960" cy="1664242"/>
              </a:xfrm>
              <a:prstGeom prst="roundRect">
                <a:avLst>
                  <a:gd name="adj" fmla="val 1005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8000"/>
                  </a:solidFill>
                  <a:sym typeface="Gill Sans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60400" y="3985682"/>
                <a:ext cx="3870960" cy="54398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8000"/>
                  </a:solidFill>
                  <a:sym typeface="Gill Sans" charset="0"/>
                </a:endParaRP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1101677" y="6172200"/>
              <a:ext cx="5111773" cy="936625"/>
            </a:xfrm>
            <a:prstGeom prst="roundRect">
              <a:avLst/>
            </a:prstGeom>
            <a:solidFill>
              <a:srgbClr val="69837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51" name="TextBox 20"/>
            <p:cNvSpPr txBox="1">
              <a:spLocks noChangeArrowheads="1"/>
            </p:cNvSpPr>
            <p:nvPr/>
          </p:nvSpPr>
          <p:spPr bwMode="auto">
            <a:xfrm>
              <a:off x="2251075" y="6199188"/>
              <a:ext cx="4140175" cy="899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1200" b="1" dirty="0">
                  <a:solidFill>
                    <a:srgbClr val="FFFFFF"/>
                  </a:solidFill>
                </a:rPr>
                <a:t>ENSURING HEALTH SECTOR AID EFFECTIVENESS COMMITMENTS ARE SYSTEMATICALLY AND ROUTINELY MONITORED</a:t>
              </a:r>
            </a:p>
          </p:txBody>
        </p:sp>
        <p:pic>
          <p:nvPicPr>
            <p:cNvPr id="52" name="Picture 65" descr="MozambiqueF.gif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1425528" y="7376537"/>
              <a:ext cx="69056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1425528" y="6253163"/>
              <a:ext cx="717553" cy="717550"/>
            </a:xfrm>
            <a:prstGeom prst="ellipse">
              <a:avLst/>
            </a:prstGeom>
            <a:solidFill>
              <a:srgbClr val="1A4B4A"/>
            </a:solidFill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54" name="TextBox 33"/>
            <p:cNvSpPr txBox="1">
              <a:spLocks noChangeArrowheads="1"/>
            </p:cNvSpPr>
            <p:nvPr/>
          </p:nvSpPr>
          <p:spPr bwMode="auto">
            <a:xfrm>
              <a:off x="1389063" y="6056173"/>
              <a:ext cx="792162" cy="97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 anchor="ctr">
              <a:prstTxWarp prst="textNoShape">
                <a:avLst/>
              </a:prstTxWarp>
              <a:spAutoFit/>
            </a:bodyPr>
            <a:lstStyle/>
            <a:p>
              <a:r>
                <a:rPr lang="en-GB" sz="40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55" name="Right Arrow 54"/>
            <p:cNvSpPr/>
            <p:nvPr/>
          </p:nvSpPr>
          <p:spPr>
            <a:xfrm rot="10800000">
              <a:off x="5854328" y="6821016"/>
              <a:ext cx="817316" cy="785707"/>
            </a:xfrm>
            <a:prstGeom prst="rightArrow">
              <a:avLst>
                <a:gd name="adj1" fmla="val 50000"/>
                <a:gd name="adj2" fmla="val 56897"/>
              </a:avLst>
            </a:prstGeom>
            <a:gradFill flip="none" rotWithShape="1">
              <a:gsLst>
                <a:gs pos="100000">
                  <a:srgbClr val="FF6600"/>
                </a:gs>
                <a:gs pos="0">
                  <a:srgbClr val="FFFFFF">
                    <a:alpha val="75000"/>
                  </a:srgbClr>
                </a:gs>
              </a:gsLst>
              <a:lin ang="0" scaled="1"/>
              <a:tileRect/>
            </a:gradFill>
            <a:ln w="190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56" name="TextBox 22"/>
            <p:cNvSpPr txBox="1">
              <a:spLocks noChangeArrowheads="1"/>
            </p:cNvSpPr>
            <p:nvPr/>
          </p:nvSpPr>
          <p:spPr bwMode="auto">
            <a:xfrm>
              <a:off x="2054315" y="7751329"/>
              <a:ext cx="3824287" cy="495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30046" tIns="65023" rIns="130046" bIns="65023">
              <a:prstTxWarp prst="textNoShape">
                <a:avLst/>
              </a:prstTxWarp>
              <a:spAutoFit/>
            </a:bodyPr>
            <a:lstStyle/>
            <a:p>
              <a:r>
                <a:rPr lang="en-US" sz="1600" i="1" dirty="0" smtClean="0">
                  <a:solidFill>
                    <a:srgbClr val="FFFFFF"/>
                  </a:solidFill>
                </a:rPr>
                <a:t>The </a:t>
              </a:r>
              <a:r>
                <a:rPr lang="en-US" sz="1600" i="1" dirty="0">
                  <a:solidFill>
                    <a:srgbClr val="FFFFFF"/>
                  </a:solidFill>
                </a:rPr>
                <a:t>end goal of a virtuous cycle.  </a:t>
              </a:r>
              <a:endParaRPr lang="en-GB" sz="1600" i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745"/>
          </a:xfrm>
        </p:spPr>
        <p:txBody>
          <a:bodyPr/>
          <a:lstStyle/>
          <a:p>
            <a:pPr algn="l"/>
            <a:r>
              <a:rPr lang="en-US" dirty="0" smtClean="0">
                <a:latin typeface="+mj-lt"/>
              </a:rPr>
              <a:t>Starting in 2007…</a:t>
            </a:r>
            <a:endParaRPr lang="en-US" dirty="0">
              <a:latin typeface="+mj-lt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38" y="1616477"/>
            <a:ext cx="7080520" cy="4156653"/>
          </a:xfrm>
          <a:prstGeom prst="rect">
            <a:avLst/>
          </a:prstGeom>
          <a:solidFill>
            <a:srgbClr val="FFFFFF"/>
          </a:solidFill>
          <a:ln w="82550" cap="flat" cmpd="sng" algn="ctr">
            <a:solidFill>
              <a:srgbClr val="52727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442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014"/>
            <a:ext cx="8229600" cy="4747386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/>
              <a:t>Do what’s necessary to actually deliver more effective health aid! 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/>
              <a:t>Make better use  of Mutual </a:t>
            </a:r>
            <a:r>
              <a:rPr lang="en-US" sz="3200" dirty="0"/>
              <a:t>A</a:t>
            </a:r>
            <a:r>
              <a:rPr lang="en-US" sz="3200" dirty="0" smtClean="0"/>
              <a:t>ccountability mechanisms </a:t>
            </a:r>
            <a:r>
              <a:rPr lang="en-US" sz="3200" dirty="0"/>
              <a:t>to drive</a:t>
            </a:r>
            <a:r>
              <a:rPr lang="en-US" sz="3200" dirty="0" smtClean="0"/>
              <a:t> this progress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/>
              <a:t>Ensure future reporting &amp; monitoring is fully owned </a:t>
            </a:r>
            <a:r>
              <a:rPr lang="en-US" sz="3200" dirty="0"/>
              <a:t>by </a:t>
            </a:r>
            <a:r>
              <a:rPr lang="en-US" sz="3200" dirty="0" smtClean="0"/>
              <a:t>stakeholders</a:t>
            </a:r>
          </a:p>
          <a:p>
            <a:pPr marL="514350" indent="-51435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/>
              <a:t>Continue monitoring &amp; provide more real-time information that decision-makers </a:t>
            </a:r>
            <a:r>
              <a:rPr lang="en-US" sz="3200" dirty="0"/>
              <a:t>need to </a:t>
            </a:r>
            <a:r>
              <a:rPr lang="en-US" sz="3200" dirty="0" smtClean="0"/>
              <a:t>know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HP wordle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20253" r="-20253"/>
              <a:stretch>
                <a:fillRect/>
              </a:stretch>
            </p:blipFill>
          </mc:Choice>
          <mc:Fallback>
            <p:blipFill>
              <a:blip r:embed="rId3"/>
              <a:srcRect l="-20253" r="-20253"/>
              <a:stretch>
                <a:fillRect/>
              </a:stretch>
            </p:blipFill>
          </mc:Fallback>
        </mc:AlternateContent>
        <p:spPr>
          <a:xfrm>
            <a:off x="-2668358" y="-635000"/>
            <a:ext cx="14502106" cy="797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0427"/>
            <a:ext cx="8229600" cy="3893885"/>
          </a:xfrm>
        </p:spPr>
        <p:txBody>
          <a:bodyPr anchor="ctr">
            <a:normAutofit/>
          </a:bodyPr>
          <a:lstStyle/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/>
              <a:t>Is this information relevant, interesting and useful to improve investments into the health sector?</a:t>
            </a:r>
          </a:p>
          <a:p>
            <a:pPr marL="914400" lvl="1" indent="-457200">
              <a:spcAft>
                <a:spcPts val="2400"/>
              </a:spcAft>
              <a:buFont typeface="+mj-lt"/>
              <a:buAutoNum type="arabicPeriod"/>
            </a:pPr>
            <a:r>
              <a:rPr lang="en-US" sz="3200" dirty="0" smtClean="0"/>
              <a:t>How can we make better use of this information?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2888" y="262322"/>
            <a:ext cx="1192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?</a:t>
            </a:r>
            <a:endParaRPr lang="en-US" sz="9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IHP+ Global Compact 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301" y="4625473"/>
            <a:ext cx="6834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dirty="0" smtClean="0">
                <a:solidFill>
                  <a:schemeClr val="bg1"/>
                </a:solidFill>
              </a:rPr>
              <a:t>Agreement to </a:t>
            </a:r>
            <a:r>
              <a:rPr lang="en-US" sz="2800" dirty="0">
                <a:solidFill>
                  <a:schemeClr val="bg1"/>
                </a:solidFill>
              </a:rPr>
              <a:t>put the </a:t>
            </a:r>
            <a:r>
              <a:rPr lang="en-US" sz="2800" u="sng" dirty="0">
                <a:solidFill>
                  <a:schemeClr val="bg1"/>
                </a:solidFill>
              </a:rPr>
              <a:t>Paris Framework </a:t>
            </a:r>
            <a:r>
              <a:rPr lang="en-US" sz="2800" dirty="0">
                <a:solidFill>
                  <a:schemeClr val="bg1"/>
                </a:solidFill>
              </a:rPr>
              <a:t>into practice in the health sector, for</a:t>
            </a:r>
            <a:r>
              <a:rPr lang="en-US" sz="2800" dirty="0" smtClean="0">
                <a:solidFill>
                  <a:schemeClr val="bg1"/>
                </a:solidFill>
              </a:rPr>
              <a:t>   Health Systems Strengthening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2-10-03 at 12.3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29" y="1513597"/>
            <a:ext cx="5733639" cy="2810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63256"/>
            <a:ext cx="9144000" cy="55947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3256"/>
          </a:xfrm>
        </p:spPr>
        <p:txBody>
          <a:bodyPr/>
          <a:lstStyle/>
          <a:p>
            <a:r>
              <a:rPr lang="en-US" sz="4800" dirty="0" smtClean="0">
                <a:latin typeface="+mj-lt"/>
              </a:rPr>
              <a:t>What was expected to change?</a:t>
            </a:r>
            <a:endParaRPr lang="en-US" sz="48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8" descr="graph.jpg"/>
          <p:cNvPicPr>
            <a:picLocks noChangeAspect="1"/>
          </p:cNvPicPr>
          <p:nvPr/>
        </p:nvPicPr>
        <p:blipFill>
          <a:blip r:embed="rId2"/>
          <a:srcRect l="-6901" r="-6901"/>
          <a:stretch>
            <a:fillRect/>
          </a:stretch>
        </p:blipFill>
        <p:spPr>
          <a:xfrm>
            <a:off x="0" y="1417638"/>
            <a:ext cx="9612296" cy="52859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7200" y="1600199"/>
            <a:ext cx="8128590" cy="4525963"/>
            <a:chOff x="457200" y="1600199"/>
            <a:chExt cx="8128590" cy="4525963"/>
          </a:xfrm>
        </p:grpSpPr>
        <p:sp>
          <p:nvSpPr>
            <p:cNvPr id="11" name="Striped Right Arrow 10"/>
            <p:cNvSpPr/>
            <p:nvPr/>
          </p:nvSpPr>
          <p:spPr>
            <a:xfrm>
              <a:off x="1981761" y="3194467"/>
              <a:ext cx="5137187" cy="1847402"/>
            </a:xfrm>
            <a:prstGeom prst="stripedRightArrow">
              <a:avLst>
                <a:gd name="adj1" fmla="val 60976"/>
                <a:gd name="adj2" fmla="val 50000"/>
              </a:avLst>
            </a:prstGeom>
            <a:solidFill>
              <a:srgbClr val="E8853A"/>
            </a:solidFill>
            <a:ln>
              <a:solidFill>
                <a:srgbClr val="FF6600"/>
              </a:solidFill>
            </a:ln>
            <a:effectLst>
              <a:outerShdw blurRad="50800" dist="342900" dir="2700000" algn="br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7200" y="1600199"/>
              <a:ext cx="1524561" cy="4525963"/>
            </a:xfrm>
            <a:prstGeom prst="roundRect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061228" y="1600199"/>
              <a:ext cx="1524562" cy="4525963"/>
            </a:xfrm>
            <a:prstGeom prst="roundRect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69466" y="1201043"/>
            <a:ext cx="8658448" cy="4961558"/>
            <a:chOff x="369466" y="1201043"/>
            <a:chExt cx="8658448" cy="4961558"/>
          </a:xfrm>
        </p:grpSpPr>
        <p:sp>
          <p:nvSpPr>
            <p:cNvPr id="177154" name="Rectangle 3"/>
            <p:cNvSpPr>
              <a:spLocks noChangeArrowheads="1"/>
            </p:cNvSpPr>
            <p:nvPr/>
          </p:nvSpPr>
          <p:spPr bwMode="auto">
            <a:xfrm>
              <a:off x="369466" y="1201043"/>
              <a:ext cx="8658448" cy="496155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24880" y="1302618"/>
              <a:ext cx="4611067" cy="4634508"/>
            </a:xfrm>
            <a:prstGeom prst="ellipse">
              <a:avLst/>
            </a:prstGeom>
            <a:gradFill flip="none" rotWithShape="1">
              <a:gsLst>
                <a:gs pos="30000">
                  <a:srgbClr val="698378"/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403078" y="1898676"/>
              <a:ext cx="3529459" cy="3529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85" name="Circular Arrow 84"/>
            <p:cNvSpPr/>
            <p:nvPr/>
          </p:nvSpPr>
          <p:spPr>
            <a:xfrm rot="159952">
              <a:off x="1699990" y="1961183"/>
              <a:ext cx="3290590" cy="3289473"/>
            </a:xfrm>
            <a:prstGeom prst="circularArrow">
              <a:avLst>
                <a:gd name="adj1" fmla="val 7883"/>
                <a:gd name="adj2" fmla="val 1026398"/>
                <a:gd name="adj3" fmla="val 20437392"/>
                <a:gd name="adj4" fmla="val 16752911"/>
                <a:gd name="adj5" fmla="val 10519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sym typeface="Gill Sans" charset="0"/>
              </a:endParaRPr>
            </a:p>
          </p:txBody>
        </p:sp>
        <p:sp>
          <p:nvSpPr>
            <p:cNvPr id="86" name="Circular Arrow 85"/>
            <p:cNvSpPr/>
            <p:nvPr/>
          </p:nvSpPr>
          <p:spPr>
            <a:xfrm rot="4500000">
              <a:off x="1673200" y="2077269"/>
              <a:ext cx="3290590" cy="3290590"/>
            </a:xfrm>
            <a:prstGeom prst="circularArrow">
              <a:avLst>
                <a:gd name="adj1" fmla="val 7883"/>
                <a:gd name="adj2" fmla="val 909783"/>
                <a:gd name="adj3" fmla="val 20437392"/>
                <a:gd name="adj4" fmla="val 17161541"/>
                <a:gd name="adj5" fmla="val 10519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sym typeface="Gill Sans" charset="0"/>
              </a:endParaRPr>
            </a:p>
          </p:txBody>
        </p:sp>
        <p:sp>
          <p:nvSpPr>
            <p:cNvPr id="87" name="Circular Arrow 86"/>
            <p:cNvSpPr/>
            <p:nvPr/>
          </p:nvSpPr>
          <p:spPr>
            <a:xfrm rot="10800000">
              <a:off x="1464469" y="2143125"/>
              <a:ext cx="3290590" cy="3290590"/>
            </a:xfrm>
            <a:prstGeom prst="circularArrow">
              <a:avLst>
                <a:gd name="adj1" fmla="val 7883"/>
                <a:gd name="adj2" fmla="val 909783"/>
                <a:gd name="adj3" fmla="val 20437392"/>
                <a:gd name="adj4" fmla="val 17161541"/>
                <a:gd name="adj5" fmla="val 10519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sym typeface="Gill Sans" charset="0"/>
              </a:endParaRPr>
            </a:p>
          </p:txBody>
        </p:sp>
        <p:sp>
          <p:nvSpPr>
            <p:cNvPr id="88" name="Circular Arrow 87"/>
            <p:cNvSpPr/>
            <p:nvPr/>
          </p:nvSpPr>
          <p:spPr>
            <a:xfrm rot="14697468">
              <a:off x="1416472" y="1987972"/>
              <a:ext cx="3290590" cy="3290590"/>
            </a:xfrm>
            <a:prstGeom prst="circularArrow">
              <a:avLst>
                <a:gd name="adj1" fmla="val 7883"/>
                <a:gd name="adj2" fmla="val 909783"/>
                <a:gd name="adj3" fmla="val 20437392"/>
                <a:gd name="adj4" fmla="val 17549966"/>
                <a:gd name="adj5" fmla="val 10519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>
                <a:defRPr/>
              </a:pPr>
              <a:endParaRPr lang="en-US">
                <a:solidFill>
                  <a:srgbClr val="FF6600"/>
                </a:solidFill>
                <a:sym typeface="Gill Sans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139777" y="2064990"/>
              <a:ext cx="2015877" cy="421928"/>
            </a:xfrm>
            <a:prstGeom prst="rect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r>
                <a:rPr lang="en-US" sz="1600" b="1" dirty="0">
                  <a:sym typeface="Gill Sans" charset="0"/>
                </a:rPr>
                <a:t>AVAILABILITY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78260" y="3530576"/>
              <a:ext cx="1471166" cy="421928"/>
            </a:xfrm>
            <a:prstGeom prst="rect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r>
                <a:rPr lang="en-US" sz="1600" b="1" dirty="0">
                  <a:sym typeface="Gill Sans" charset="0"/>
                </a:rPr>
                <a:t>COLLECTION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61631" y="3530576"/>
              <a:ext cx="1471166" cy="421928"/>
            </a:xfrm>
            <a:prstGeom prst="rect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r>
                <a:rPr lang="en-US" sz="1600" b="1" dirty="0" smtClean="0">
                  <a:sym typeface="Gill Sans" charset="0"/>
                </a:rPr>
                <a:t>UTILISATION</a:t>
              </a:r>
              <a:endParaRPr lang="en-US" sz="1600" b="1" dirty="0">
                <a:sym typeface="Gill Sans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396506" y="4901282"/>
              <a:ext cx="1501303" cy="423044"/>
            </a:xfrm>
            <a:prstGeom prst="rect">
              <a:avLst/>
            </a:prstGeom>
            <a:solidFill>
              <a:srgbClr val="1A4B4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 algn="ctr">
                <a:defRPr/>
              </a:pPr>
              <a:r>
                <a:rPr lang="en-US" sz="1600" b="1" dirty="0">
                  <a:sym typeface="Gill Sans" charset="0"/>
                </a:rPr>
                <a:t>DEMAND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96348" y="3268266"/>
              <a:ext cx="2333997" cy="857250"/>
            </a:xfrm>
            <a:prstGeom prst="rect">
              <a:avLst/>
            </a:prstGeom>
            <a:solidFill>
              <a:srgbClr val="1A4B4A"/>
            </a:solidFill>
            <a:ln w="857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HEALTH RESULTS</a:t>
              </a: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THROUGH STRONGER </a:t>
              </a:r>
              <a:r>
                <a:rPr lang="en-US" sz="1600" b="1" dirty="0">
                  <a:solidFill>
                    <a:srgbClr val="FFFFFF"/>
                  </a:solidFill>
                </a:rPr>
                <a:t>HEALTH SYSTEMS</a:t>
              </a:r>
            </a:p>
          </p:txBody>
        </p:sp>
        <p:sp>
          <p:nvSpPr>
            <p:cNvPr id="91" name="Striped Right Arrow 90"/>
            <p:cNvSpPr/>
            <p:nvPr/>
          </p:nvSpPr>
          <p:spPr>
            <a:xfrm>
              <a:off x="5280795" y="3429001"/>
              <a:ext cx="1180951" cy="507876"/>
            </a:xfrm>
            <a:prstGeom prst="stripedRightArrow">
              <a:avLst>
                <a:gd name="adj1" fmla="val 47585"/>
                <a:gd name="adj2" fmla="val 50000"/>
              </a:avLst>
            </a:prstGeom>
            <a:gradFill flip="none" rotWithShape="1">
              <a:gsLst>
                <a:gs pos="0">
                  <a:srgbClr val="E46C0A"/>
                </a:gs>
                <a:gs pos="100000">
                  <a:schemeClr val="accent1"/>
                </a:gs>
                <a:gs pos="50000">
                  <a:srgbClr val="E46C0A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anchor="ctr"/>
            <a:lstStyle/>
            <a:p>
              <a:pPr>
                <a:defRPr/>
              </a:pPr>
              <a:endParaRPr lang="en-US">
                <a:sym typeface="Gill Sans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 rot="18326375">
              <a:off x="731243" y="2310634"/>
              <a:ext cx="2305838" cy="940577"/>
            </a:xfrm>
            <a:prstGeom prst="rect">
              <a:avLst/>
            </a:prstGeom>
            <a:noFill/>
          </p:spPr>
          <p:txBody>
            <a:bodyPr spcFirstLastPara="1" lIns="91435" tIns="45718" rIns="91435" bIns="45718" anchor="ctr">
              <a:prstTxWarp prst="textArchUp">
                <a:avLst>
                  <a:gd name="adj" fmla="val 11633057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en-US" sz="1700" b="1" dirty="0">
                  <a:solidFill>
                    <a:srgbClr val="1A4B4A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COORDINATION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 rot="2796861">
              <a:off x="2736083" y="2073639"/>
              <a:ext cx="2690914" cy="1347955"/>
            </a:xfrm>
            <a:prstGeom prst="rect">
              <a:avLst/>
            </a:prstGeom>
            <a:noFill/>
          </p:spPr>
          <p:txBody>
            <a:bodyPr spcFirstLastPara="1" lIns="91435" tIns="45718" rIns="91435" bIns="45718" anchor="ctr">
              <a:prstTxWarp prst="textArchUp">
                <a:avLst>
                  <a:gd name="adj" fmla="val 11093156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en-US" sz="1700" b="1" dirty="0">
                  <a:solidFill>
                    <a:srgbClr val="1A4B4A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COLLABORATION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14563" y="5101292"/>
              <a:ext cx="1837210" cy="614181"/>
            </a:xfrm>
            <a:prstGeom prst="rect">
              <a:avLst/>
            </a:prstGeom>
            <a:noFill/>
          </p:spPr>
          <p:txBody>
            <a:bodyPr spcFirstLastPara="1" lIns="91435" tIns="45718" rIns="91435" bIns="45718" anchor="ctr">
              <a:prstTxWarp prst="textArchDown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700" b="1" dirty="0">
                  <a:solidFill>
                    <a:srgbClr val="1A4B4A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rPr>
                <a:t>COOPERATION</a:t>
              </a:r>
            </a:p>
          </p:txBody>
        </p:sp>
      </p:grpSp>
      <p:sp>
        <p:nvSpPr>
          <p:cNvPr id="177170" name="Title 10"/>
          <p:cNvSpPr>
            <a:spLocks noGrp="1"/>
          </p:cNvSpPr>
          <p:nvPr>
            <p:ph type="title"/>
          </p:nvPr>
        </p:nvSpPr>
        <p:spPr>
          <a:xfrm>
            <a:off x="928687" y="-1"/>
            <a:ext cx="7358063" cy="1000125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+mj-lt"/>
              </a:rPr>
              <a:t>IHP+Results</a:t>
            </a:r>
            <a:endParaRPr lang="en-US" dirty="0"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8594" y="321469"/>
            <a:ext cx="8816950" cy="5689327"/>
            <a:chOff x="178594" y="321469"/>
            <a:chExt cx="8816950" cy="5689327"/>
          </a:xfrm>
        </p:grpSpPr>
        <p:sp>
          <p:nvSpPr>
            <p:cNvPr id="31" name="Rounded Rectangular Callout 30"/>
            <p:cNvSpPr/>
            <p:nvPr/>
          </p:nvSpPr>
          <p:spPr bwMode="auto">
            <a:xfrm>
              <a:off x="178594" y="321469"/>
              <a:ext cx="2672209" cy="1446609"/>
            </a:xfrm>
            <a:prstGeom prst="wedgeRoundRectCallout">
              <a:avLst>
                <a:gd name="adj1" fmla="val -10436"/>
                <a:gd name="adj2" fmla="val 8792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r>
                <a:rPr lang="en-US" sz="2000" b="1" dirty="0">
                  <a:latin typeface="Abadi MT Condensed Extra Bold" pitchFamily="-105" charset="0"/>
                  <a:ea typeface="Abadi MT Condensed Extra Bold" pitchFamily="-105" charset="0"/>
                  <a:cs typeface="Abadi MT Condensed Extra Bold" pitchFamily="-105" charset="0"/>
                </a:rPr>
                <a:t>2. </a:t>
              </a:r>
              <a:r>
                <a:rPr lang="en-US" sz="2000" b="1" dirty="0"/>
                <a:t> Transparent Information </a:t>
              </a:r>
              <a:r>
                <a:rPr lang="en-US" sz="2000" dirty="0"/>
                <a:t>from Performance Reporting &amp; Monitoring</a:t>
              </a:r>
            </a:p>
          </p:txBody>
        </p:sp>
        <p:sp>
          <p:nvSpPr>
            <p:cNvPr id="32" name="Rounded Rectangular Callout 31"/>
            <p:cNvSpPr/>
            <p:nvPr/>
          </p:nvSpPr>
          <p:spPr bwMode="auto">
            <a:xfrm>
              <a:off x="5888013" y="1454424"/>
              <a:ext cx="3107531" cy="1215553"/>
            </a:xfrm>
            <a:prstGeom prst="wedgeRoundRectCallout">
              <a:avLst>
                <a:gd name="adj1" fmla="val -77776"/>
                <a:gd name="adj2" fmla="val 4219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r>
                <a:rPr lang="en-US" sz="2000" b="1" dirty="0">
                  <a:latin typeface="Abadi MT Condensed Extra Bold" pitchFamily="-105" charset="0"/>
                  <a:ea typeface="Abadi MT Condensed Extra Bold" pitchFamily="-105" charset="0"/>
                  <a:cs typeface="Abadi MT Condensed Extra Bold" pitchFamily="-105" charset="0"/>
                </a:rPr>
                <a:t>3. </a:t>
              </a:r>
              <a:r>
                <a:rPr lang="en-US" sz="2000" dirty="0"/>
                <a:t>Mutual Accountability Processes with </a:t>
              </a:r>
              <a:r>
                <a:rPr lang="en-US" sz="2000" b="1" dirty="0"/>
                <a:t>Forum for Discussion</a:t>
              </a:r>
            </a:p>
          </p:txBody>
        </p:sp>
        <p:sp>
          <p:nvSpPr>
            <p:cNvPr id="33" name="Rounded Rectangular Callout 32"/>
            <p:cNvSpPr/>
            <p:nvPr/>
          </p:nvSpPr>
          <p:spPr bwMode="auto">
            <a:xfrm>
              <a:off x="5685979" y="4644554"/>
              <a:ext cx="3107531" cy="1366242"/>
            </a:xfrm>
            <a:prstGeom prst="wedgeRoundRectCallout">
              <a:avLst>
                <a:gd name="adj1" fmla="val -95907"/>
                <a:gd name="adj2" fmla="val 1618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4291" tIns="32146" rIns="64291" bIns="32146">
              <a:prstTxWarp prst="textNoShape">
                <a:avLst/>
              </a:prstTxWarp>
            </a:bodyPr>
            <a:lstStyle/>
            <a:p>
              <a:r>
                <a:rPr lang="en-US" sz="2000" b="1" dirty="0">
                  <a:latin typeface="Abadi MT Condensed Extra Bold" pitchFamily="-105" charset="0"/>
                  <a:ea typeface="Abadi MT Condensed Extra Bold" pitchFamily="-105" charset="0"/>
                  <a:cs typeface="Abadi MT Condensed Extra Bold" pitchFamily="-105" charset="0"/>
                </a:rPr>
                <a:t>1. </a:t>
              </a:r>
              <a:r>
                <a:rPr lang="en-US" sz="2000" dirty="0"/>
                <a:t>Mechanism for </a:t>
              </a:r>
              <a:r>
                <a:rPr lang="en-US" sz="2000" b="1" dirty="0"/>
                <a:t>Participation</a:t>
              </a:r>
              <a:r>
                <a:rPr lang="en-US" sz="2000" dirty="0"/>
                <a:t>, based on IHP+ Global and Country Compacts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Monitoring over 5 Years</a:t>
            </a:r>
            <a:endParaRPr lang="en-US" sz="25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5440" y="1747521"/>
            <a:ext cx="8341360" cy="3017584"/>
            <a:chOff x="813768" y="3148608"/>
            <a:chExt cx="11239926" cy="4197083"/>
          </a:xfrm>
        </p:grpSpPr>
        <p:grpSp>
          <p:nvGrpSpPr>
            <p:cNvPr id="5" name="Group 4"/>
            <p:cNvGrpSpPr/>
            <p:nvPr/>
          </p:nvGrpSpPr>
          <p:grpSpPr>
            <a:xfrm>
              <a:off x="813768" y="3148608"/>
              <a:ext cx="11239926" cy="3600401"/>
              <a:chOff x="619044" y="3076599"/>
              <a:chExt cx="11239926" cy="3600401"/>
            </a:xfrm>
          </p:grpSpPr>
          <p:pic>
            <p:nvPicPr>
              <p:cNvPr id="11" name="Picture 10" descr="Screen shot 2012-10-02 at 09.54.50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0072" y="3076600"/>
                <a:ext cx="2520280" cy="3588836"/>
              </a:xfrm>
              <a:prstGeom prst="rect">
                <a:avLst/>
              </a:prstGeom>
            </p:spPr>
          </p:pic>
          <p:pic>
            <p:nvPicPr>
              <p:cNvPr id="12" name="Picture 11" descr="Screen shot 2012-10-02 at 09.55.1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44" y="3076600"/>
                <a:ext cx="2535416" cy="3600400"/>
              </a:xfrm>
              <a:prstGeom prst="rect">
                <a:avLst/>
              </a:prstGeom>
            </p:spPr>
          </p:pic>
          <p:pic>
            <p:nvPicPr>
              <p:cNvPr id="13" name="Picture 12" descr="Screen shot 2012-10-02 at 09.55.38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0392" y="3076599"/>
                <a:ext cx="2520280" cy="3562783"/>
              </a:xfrm>
              <a:prstGeom prst="rect">
                <a:avLst/>
              </a:prstGeom>
            </p:spPr>
          </p:pic>
          <p:pic>
            <p:nvPicPr>
              <p:cNvPr id="14" name="Picture 13" descr="Screen shot 2012-10-02 at 09.58.12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2720" y="3076601"/>
                <a:ext cx="2476250" cy="3528391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964364" y="6789186"/>
              <a:ext cx="11082652" cy="556505"/>
              <a:chOff x="964364" y="6789186"/>
              <a:chExt cx="11082652" cy="55650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64364" y="6789187"/>
                <a:ext cx="1995263" cy="55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FF"/>
                    </a:solidFill>
                  </a:rPr>
                  <a:t>August 2008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118494" y="6789187"/>
                <a:ext cx="1774461" cy="55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FF"/>
                    </a:solidFill>
                  </a:rPr>
                  <a:t>May 2010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12007" y="6789187"/>
                <a:ext cx="1769652" cy="55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FF"/>
                    </a:solidFill>
                  </a:rPr>
                  <a:t>April 2011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598743" y="6789186"/>
                <a:ext cx="2448273" cy="55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FF"/>
                    </a:solidFill>
                  </a:rPr>
                  <a:t>October 2012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345440" y="5061113"/>
            <a:ext cx="879856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Significant meetings: 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Ministerial Review 2008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Country Health Sector Team meetings (Bamako June 2009; Brussels Dec 2010)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chemeClr val="bg1"/>
                </a:solidFill>
              </a:rPr>
              <a:t>World Health Assembly side events: 2010, 2011, 2012.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800" y="482600"/>
            <a:ext cx="7340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15 Development Partners</a:t>
            </a:r>
            <a:endParaRPr lang="en-US" sz="4900" b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6735"/>
            <a:ext cx="6756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 10 Countries</a:t>
            </a:r>
            <a:endParaRPr lang="en-US" sz="4900" b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90610"/>
            <a:ext cx="7340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Baseline Data</a:t>
            </a:r>
            <a:endParaRPr lang="en-US" sz="4900" b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400" y="5016500"/>
            <a:ext cx="70993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900" b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2009 Data</a:t>
            </a:r>
            <a:endParaRPr lang="en-US" sz="4900" b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4170114"/>
            <a:ext cx="848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i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10+12 Standard Performance Measures</a:t>
            </a:r>
            <a:endParaRPr lang="en-US" sz="3300" b="1" i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2798514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8853A"/>
                </a:solidFill>
                <a:latin typeface="Franklin Gothic Medium"/>
                <a:cs typeface="Franklin Gothic Medium"/>
              </a:rPr>
              <a:t>4,000+ Data Points!</a:t>
            </a:r>
            <a:endParaRPr lang="en-US" sz="7200" b="1" dirty="0">
              <a:solidFill>
                <a:srgbClr val="E8853A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 1 8"/>
          <p:cNvSpPr/>
          <p:nvPr/>
        </p:nvSpPr>
        <p:spPr>
          <a:xfrm>
            <a:off x="2301240" y="5383116"/>
            <a:ext cx="4292600" cy="1474884"/>
          </a:xfrm>
          <a:prstGeom prst="irregularSeal1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55800" y="482600"/>
            <a:ext cx="7340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smtClean="0">
                <a:solidFill>
                  <a:srgbClr val="FFF300"/>
                </a:solidFill>
                <a:latin typeface="Franklin Gothic Medium"/>
                <a:cs typeface="Franklin Gothic Medium"/>
              </a:rPr>
              <a:t>17</a:t>
            </a:r>
            <a:r>
              <a:rPr lang="en-US" sz="4900" b="1" dirty="0" smtClean="0">
                <a:solidFill>
                  <a:srgbClr val="496867"/>
                </a:solidFill>
                <a:latin typeface="Franklin Gothic Medium"/>
                <a:cs typeface="Franklin Gothic Medium"/>
              </a:rPr>
              <a:t> </a:t>
            </a:r>
            <a:r>
              <a:rPr lang="en-US" sz="4900" b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Development Partners</a:t>
            </a:r>
            <a:endParaRPr lang="en-US" sz="4900" b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06735"/>
            <a:ext cx="6756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smtClean="0">
                <a:solidFill>
                  <a:srgbClr val="FFF300"/>
                </a:solidFill>
                <a:latin typeface="Franklin Gothic Medium"/>
                <a:cs typeface="Franklin Gothic Medium"/>
              </a:rPr>
              <a:t> 19 </a:t>
            </a:r>
            <a:r>
              <a:rPr lang="en-US" sz="4900" b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Countries</a:t>
            </a:r>
            <a:endParaRPr lang="en-US" sz="4900" b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90610"/>
            <a:ext cx="7340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b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Baseline Data</a:t>
            </a:r>
            <a:endParaRPr lang="en-US" sz="4900" b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400" y="5016500"/>
            <a:ext cx="70993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900" b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2009 Data</a:t>
            </a:r>
            <a:endParaRPr lang="en-US" sz="4900" b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4170114"/>
            <a:ext cx="8483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i="1" dirty="0" smtClean="0">
                <a:solidFill>
                  <a:srgbClr val="CDDADA"/>
                </a:solidFill>
                <a:latin typeface="Franklin Gothic Medium"/>
                <a:cs typeface="Franklin Gothic Medium"/>
              </a:rPr>
              <a:t>10+12 Standard Performance Measures</a:t>
            </a:r>
            <a:endParaRPr lang="en-US" sz="3300" b="1" i="1" dirty="0">
              <a:solidFill>
                <a:srgbClr val="CDDAD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2798514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300"/>
                </a:solidFill>
                <a:latin typeface="Franklin Gothic Medium"/>
                <a:cs typeface="Franklin Gothic Medium"/>
              </a:rPr>
              <a:t>6,000+ </a:t>
            </a:r>
            <a:r>
              <a:rPr lang="en-US" sz="7200" b="1" dirty="0" smtClean="0">
                <a:solidFill>
                  <a:srgbClr val="E8853A"/>
                </a:solidFill>
                <a:latin typeface="Franklin Gothic Medium"/>
                <a:cs typeface="Franklin Gothic Medium"/>
              </a:rPr>
              <a:t>Data Points!</a:t>
            </a:r>
            <a:endParaRPr lang="en-US" sz="7200" b="1" dirty="0">
              <a:solidFill>
                <a:srgbClr val="E8853A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5800" y="5536996"/>
            <a:ext cx="39674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900" b="1" dirty="0" smtClean="0">
                <a:solidFill>
                  <a:srgbClr val="FFF300"/>
                </a:solidFill>
                <a:latin typeface="Franklin Gothic Medium"/>
                <a:cs typeface="Franklin Gothic Medium"/>
              </a:rPr>
              <a:t>2011 Data</a:t>
            </a:r>
            <a:endParaRPr lang="en-US" sz="4900" b="1" dirty="0">
              <a:solidFill>
                <a:srgbClr val="FFF300"/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+mj-lt"/>
              </a:rPr>
              <a:t>Transparent (and credible) </a:t>
            </a:r>
            <a:br>
              <a:rPr lang="en-GB" sz="4000" dirty="0" smtClean="0">
                <a:latin typeface="+mj-lt"/>
              </a:rPr>
            </a:br>
            <a:r>
              <a:rPr lang="en-GB" sz="4000" dirty="0" smtClean="0">
                <a:latin typeface="+mj-lt"/>
              </a:rPr>
              <a:t>picture of performance over time</a:t>
            </a:r>
            <a:endParaRPr lang="en-US" sz="4000" i="1" dirty="0">
              <a:solidFill>
                <a:srgbClr val="6A8382"/>
              </a:solidFill>
              <a:latin typeface="+mj-lt"/>
            </a:endParaRPr>
          </a:p>
        </p:txBody>
      </p:sp>
      <p:pic>
        <p:nvPicPr>
          <p:cNvPr id="5" name="Picture 4" descr="Screen shot 2012-10-03 at 12.27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0" y="1865152"/>
            <a:ext cx="8808210" cy="4261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12433</TotalTime>
  <Words>841</Words>
  <Application>Microsoft Office PowerPoint</Application>
  <PresentationFormat>On-screen Show (4:3)</PresentationFormat>
  <Paragraphs>172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What has changed in  5 years ?</vt:lpstr>
      <vt:lpstr>Starting in 2007…</vt:lpstr>
      <vt:lpstr>IHP+ Global Compact </vt:lpstr>
      <vt:lpstr>What was expected to change?</vt:lpstr>
      <vt:lpstr>IHP+Results</vt:lpstr>
      <vt:lpstr>Monitoring over 5 Years</vt:lpstr>
      <vt:lpstr>PowerPoint Presentation</vt:lpstr>
      <vt:lpstr>PowerPoint Presentation</vt:lpstr>
      <vt:lpstr>Transparent (and credible)  picture of performance over time</vt:lpstr>
      <vt:lpstr>What is changing?</vt:lpstr>
      <vt:lpstr>PowerPoint Presentation</vt:lpstr>
      <vt:lpstr>PowerPoint Presentation</vt:lpstr>
      <vt:lpstr>PowerPoint Presentation</vt:lpstr>
      <vt:lpstr>PowerPoint Presentation</vt:lpstr>
      <vt:lpstr>Predictability of funding</vt:lpstr>
      <vt:lpstr>Changes in Health Systems</vt:lpstr>
      <vt:lpstr>Health Workforce</vt:lpstr>
      <vt:lpstr>Progress in ‘first 5’ countries</vt:lpstr>
      <vt:lpstr>Where to from here? The value of Performance Monitoring for Accountability</vt:lpstr>
      <vt:lpstr>Recommendations</vt:lpstr>
      <vt:lpstr>PowerPoint Presentation</vt:lpstr>
      <vt:lpstr>PowerPoint Presentation</vt:lpstr>
    </vt:vector>
  </TitlesOfParts>
  <Company>Responsible Action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Shorten</dc:creator>
  <cp:lastModifiedBy>user</cp:lastModifiedBy>
  <cp:revision>118</cp:revision>
  <cp:lastPrinted>2011-05-09T16:54:15Z</cp:lastPrinted>
  <dcterms:created xsi:type="dcterms:W3CDTF">2012-10-04T10:09:18Z</dcterms:created>
  <dcterms:modified xsi:type="dcterms:W3CDTF">2012-10-08T11:15:41Z</dcterms:modified>
</cp:coreProperties>
</file>