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7" r:id="rId3"/>
    <p:sldId id="264" r:id="rId4"/>
    <p:sldId id="267" r:id="rId5"/>
    <p:sldId id="265" r:id="rId6"/>
    <p:sldId id="273" r:id="rId7"/>
    <p:sldId id="275" r:id="rId8"/>
    <p:sldId id="271" r:id="rId9"/>
    <p:sldId id="278" r:id="rId10"/>
    <p:sldId id="270" r:id="rId11"/>
    <p:sldId id="279" r:id="rId12"/>
    <p:sldId id="276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100" d="100"/>
          <a:sy n="100" d="100"/>
        </p:scale>
        <p:origin x="-21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A58D52-5214-4670-B896-AFDD91F9C5D4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980E0A18-CA2B-46CE-8DEA-2D3E257900C2}">
      <dgm:prSet phldrT="[Texte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GB" b="1" noProof="0" smtClean="0"/>
            <a:t>Reduction of health financing</a:t>
          </a:r>
          <a:endParaRPr lang="en-GB" b="1" noProof="0"/>
        </a:p>
      </dgm:t>
    </dgm:pt>
    <dgm:pt modelId="{A69D1FD0-343F-4FD0-B1A8-7E0021C02E8F}" type="parTrans" cxnId="{7BE438A3-95A8-43DB-90C4-2A03DCA3DE79}">
      <dgm:prSet/>
      <dgm:spPr/>
      <dgm:t>
        <a:bodyPr/>
        <a:lstStyle/>
        <a:p>
          <a:endParaRPr lang="fr-FR"/>
        </a:p>
      </dgm:t>
    </dgm:pt>
    <dgm:pt modelId="{510AAE78-8239-4E62-81B6-C034CB6B0AB2}" type="sibTrans" cxnId="{7BE438A3-95A8-43DB-90C4-2A03DCA3DE79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fr-FR"/>
        </a:p>
      </dgm:t>
    </dgm:pt>
    <dgm:pt modelId="{188E8780-E293-41F4-AA67-D8847FA71519}">
      <dgm:prSet phldrT="[Texte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GB" b="1" noProof="0" smtClean="0"/>
            <a:t>RHS</a:t>
          </a:r>
          <a:endParaRPr lang="en-GB" b="1" noProof="0"/>
        </a:p>
      </dgm:t>
    </dgm:pt>
    <dgm:pt modelId="{5AD0DCF7-79A5-4505-B3C8-829772E6E96D}" type="parTrans" cxnId="{A09F7695-AF7A-4906-A0BC-EBFDD5539D6F}">
      <dgm:prSet/>
      <dgm:spPr/>
      <dgm:t>
        <a:bodyPr/>
        <a:lstStyle/>
        <a:p>
          <a:endParaRPr lang="fr-FR"/>
        </a:p>
      </dgm:t>
    </dgm:pt>
    <dgm:pt modelId="{F5284FC0-BEA7-4470-8E50-A2F947407EFE}" type="sibTrans" cxnId="{A09F7695-AF7A-4906-A0BC-EBFDD5539D6F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fr-FR"/>
        </a:p>
      </dgm:t>
    </dgm:pt>
    <dgm:pt modelId="{51B81212-0874-4642-A61D-F9BF4636B0B9}">
      <dgm:prSet phldrT="[Texte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GB" sz="1000" b="1" noProof="0" dirty="0" smtClean="0"/>
            <a:t>Governance </a:t>
          </a:r>
          <a:endParaRPr lang="en-GB" sz="1000" b="1" noProof="0" dirty="0"/>
        </a:p>
      </dgm:t>
    </dgm:pt>
    <dgm:pt modelId="{52C166B8-2B52-4BEC-B449-4C9D654F8CD6}" type="parTrans" cxnId="{498715DE-8E3A-46CC-9191-E8103D9A35B8}">
      <dgm:prSet/>
      <dgm:spPr/>
      <dgm:t>
        <a:bodyPr/>
        <a:lstStyle/>
        <a:p>
          <a:endParaRPr lang="fr-FR"/>
        </a:p>
      </dgm:t>
    </dgm:pt>
    <dgm:pt modelId="{3DC51239-E06A-43C4-A270-33538767996F}" type="sibTrans" cxnId="{498715DE-8E3A-46CC-9191-E8103D9A35B8}">
      <dgm:prSet/>
      <dgm:spPr>
        <a:solidFill>
          <a:srgbClr val="FF0000"/>
        </a:solidFill>
      </dgm:spPr>
      <dgm:t>
        <a:bodyPr/>
        <a:lstStyle/>
        <a:p>
          <a:endParaRPr lang="fr-FR"/>
        </a:p>
      </dgm:t>
    </dgm:pt>
    <dgm:pt modelId="{242044EC-DDD1-4AC7-8C1D-58174A0E7B20}" type="pres">
      <dgm:prSet presAssocID="{4AA58D52-5214-4670-B896-AFDD91F9C5D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6B1397B-919B-4038-BFC3-AFA37E71B5E2}" type="pres">
      <dgm:prSet presAssocID="{980E0A18-CA2B-46CE-8DEA-2D3E257900C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9D95C6-DEA8-4184-A295-A174430AF4B4}" type="pres">
      <dgm:prSet presAssocID="{980E0A18-CA2B-46CE-8DEA-2D3E257900C2}" presName="gear1srcNode" presStyleLbl="node1" presStyleIdx="0" presStyleCnt="3"/>
      <dgm:spPr/>
      <dgm:t>
        <a:bodyPr/>
        <a:lstStyle/>
        <a:p>
          <a:endParaRPr lang="fr-FR"/>
        </a:p>
      </dgm:t>
    </dgm:pt>
    <dgm:pt modelId="{A4BF7D6C-2008-453F-AA6E-4AF784CAD246}" type="pres">
      <dgm:prSet presAssocID="{980E0A18-CA2B-46CE-8DEA-2D3E257900C2}" presName="gear1dstNode" presStyleLbl="node1" presStyleIdx="0" presStyleCnt="3"/>
      <dgm:spPr/>
      <dgm:t>
        <a:bodyPr/>
        <a:lstStyle/>
        <a:p>
          <a:endParaRPr lang="fr-FR"/>
        </a:p>
      </dgm:t>
    </dgm:pt>
    <dgm:pt modelId="{1AB12374-037A-40CB-998A-EC4E0B3F76C5}" type="pres">
      <dgm:prSet presAssocID="{188E8780-E293-41F4-AA67-D8847FA71519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849D84-A69A-4E20-9FE3-68D87A4BAB25}" type="pres">
      <dgm:prSet presAssocID="{188E8780-E293-41F4-AA67-D8847FA71519}" presName="gear2srcNode" presStyleLbl="node1" presStyleIdx="1" presStyleCnt="3"/>
      <dgm:spPr/>
      <dgm:t>
        <a:bodyPr/>
        <a:lstStyle/>
        <a:p>
          <a:endParaRPr lang="fr-FR"/>
        </a:p>
      </dgm:t>
    </dgm:pt>
    <dgm:pt modelId="{65DFF0F6-AB1F-4DD9-A90E-CE6D4901D566}" type="pres">
      <dgm:prSet presAssocID="{188E8780-E293-41F4-AA67-D8847FA71519}" presName="gear2dstNode" presStyleLbl="node1" presStyleIdx="1" presStyleCnt="3"/>
      <dgm:spPr/>
      <dgm:t>
        <a:bodyPr/>
        <a:lstStyle/>
        <a:p>
          <a:endParaRPr lang="fr-FR"/>
        </a:p>
      </dgm:t>
    </dgm:pt>
    <dgm:pt modelId="{4C91A3E4-793A-49E6-B95C-4AE474749F3B}" type="pres">
      <dgm:prSet presAssocID="{51B81212-0874-4642-A61D-F9BF4636B0B9}" presName="gear3" presStyleLbl="node1" presStyleIdx="2" presStyleCnt="3"/>
      <dgm:spPr/>
      <dgm:t>
        <a:bodyPr/>
        <a:lstStyle/>
        <a:p>
          <a:endParaRPr lang="fr-FR"/>
        </a:p>
      </dgm:t>
    </dgm:pt>
    <dgm:pt modelId="{98B3EC61-71D5-45F0-8B8E-F96B5F955653}" type="pres">
      <dgm:prSet presAssocID="{51B81212-0874-4642-A61D-F9BF4636B0B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F26592-D205-415C-80A0-8CFB9E60196A}" type="pres">
      <dgm:prSet presAssocID="{51B81212-0874-4642-A61D-F9BF4636B0B9}" presName="gear3srcNode" presStyleLbl="node1" presStyleIdx="2" presStyleCnt="3"/>
      <dgm:spPr/>
      <dgm:t>
        <a:bodyPr/>
        <a:lstStyle/>
        <a:p>
          <a:endParaRPr lang="fr-FR"/>
        </a:p>
      </dgm:t>
    </dgm:pt>
    <dgm:pt modelId="{AC9C8808-BDC4-4C45-8F0D-B31328A735F8}" type="pres">
      <dgm:prSet presAssocID="{51B81212-0874-4642-A61D-F9BF4636B0B9}" presName="gear3dstNode" presStyleLbl="node1" presStyleIdx="2" presStyleCnt="3"/>
      <dgm:spPr/>
      <dgm:t>
        <a:bodyPr/>
        <a:lstStyle/>
        <a:p>
          <a:endParaRPr lang="fr-FR"/>
        </a:p>
      </dgm:t>
    </dgm:pt>
    <dgm:pt modelId="{FB3CE8CA-59BC-4E78-B222-D9C5DBDD4628}" type="pres">
      <dgm:prSet presAssocID="{510AAE78-8239-4E62-81B6-C034CB6B0AB2}" presName="connector1" presStyleLbl="sibTrans2D1" presStyleIdx="0" presStyleCnt="3" custScaleX="75219"/>
      <dgm:spPr/>
      <dgm:t>
        <a:bodyPr/>
        <a:lstStyle/>
        <a:p>
          <a:endParaRPr lang="fr-FR"/>
        </a:p>
      </dgm:t>
    </dgm:pt>
    <dgm:pt modelId="{40790F3B-9E24-49FB-B5F6-D7C98372BD54}" type="pres">
      <dgm:prSet presAssocID="{F5284FC0-BEA7-4470-8E50-A2F947407EFE}" presName="connector2" presStyleLbl="sibTrans2D1" presStyleIdx="1" presStyleCnt="3"/>
      <dgm:spPr/>
      <dgm:t>
        <a:bodyPr/>
        <a:lstStyle/>
        <a:p>
          <a:endParaRPr lang="fr-FR"/>
        </a:p>
      </dgm:t>
    </dgm:pt>
    <dgm:pt modelId="{88B53DF5-C601-4663-930C-EFAE35C900AB}" type="pres">
      <dgm:prSet presAssocID="{3DC51239-E06A-43C4-A270-33538767996F}" presName="connector3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A09F7695-AF7A-4906-A0BC-EBFDD5539D6F}" srcId="{4AA58D52-5214-4670-B896-AFDD91F9C5D4}" destId="{188E8780-E293-41F4-AA67-D8847FA71519}" srcOrd="1" destOrd="0" parTransId="{5AD0DCF7-79A5-4505-B3C8-829772E6E96D}" sibTransId="{F5284FC0-BEA7-4470-8E50-A2F947407EFE}"/>
    <dgm:cxn modelId="{67CD0998-5160-459C-8180-877115D41EB3}" type="presOf" srcId="{F5284FC0-BEA7-4470-8E50-A2F947407EFE}" destId="{40790F3B-9E24-49FB-B5F6-D7C98372BD54}" srcOrd="0" destOrd="0" presId="urn:microsoft.com/office/officeart/2005/8/layout/gear1"/>
    <dgm:cxn modelId="{9675F10C-CBFA-4D94-8D6D-AFF75C7A1FF4}" type="presOf" srcId="{980E0A18-CA2B-46CE-8DEA-2D3E257900C2}" destId="{EF9D95C6-DEA8-4184-A295-A174430AF4B4}" srcOrd="1" destOrd="0" presId="urn:microsoft.com/office/officeart/2005/8/layout/gear1"/>
    <dgm:cxn modelId="{78E97CED-60FA-4F63-8279-9A80BA3ED222}" type="presOf" srcId="{980E0A18-CA2B-46CE-8DEA-2D3E257900C2}" destId="{C6B1397B-919B-4038-BFC3-AFA37E71B5E2}" srcOrd="0" destOrd="0" presId="urn:microsoft.com/office/officeart/2005/8/layout/gear1"/>
    <dgm:cxn modelId="{AD05E848-DB50-426A-BBCC-CDB9111616EA}" type="presOf" srcId="{4AA58D52-5214-4670-B896-AFDD91F9C5D4}" destId="{242044EC-DDD1-4AC7-8C1D-58174A0E7B20}" srcOrd="0" destOrd="0" presId="urn:microsoft.com/office/officeart/2005/8/layout/gear1"/>
    <dgm:cxn modelId="{498715DE-8E3A-46CC-9191-E8103D9A35B8}" srcId="{4AA58D52-5214-4670-B896-AFDD91F9C5D4}" destId="{51B81212-0874-4642-A61D-F9BF4636B0B9}" srcOrd="2" destOrd="0" parTransId="{52C166B8-2B52-4BEC-B449-4C9D654F8CD6}" sibTransId="{3DC51239-E06A-43C4-A270-33538767996F}"/>
    <dgm:cxn modelId="{AABD150A-8A62-43FE-8B2F-73474364E14C}" type="presOf" srcId="{188E8780-E293-41F4-AA67-D8847FA71519}" destId="{A8849D84-A69A-4E20-9FE3-68D87A4BAB25}" srcOrd="1" destOrd="0" presId="urn:microsoft.com/office/officeart/2005/8/layout/gear1"/>
    <dgm:cxn modelId="{09F7F4BA-5081-4F49-8BC3-5315A6B7D093}" type="presOf" srcId="{3DC51239-E06A-43C4-A270-33538767996F}" destId="{88B53DF5-C601-4663-930C-EFAE35C900AB}" srcOrd="0" destOrd="0" presId="urn:microsoft.com/office/officeart/2005/8/layout/gear1"/>
    <dgm:cxn modelId="{685674AE-927F-4EE0-B6D0-FB412C7260E6}" type="presOf" srcId="{188E8780-E293-41F4-AA67-D8847FA71519}" destId="{1AB12374-037A-40CB-998A-EC4E0B3F76C5}" srcOrd="0" destOrd="0" presId="urn:microsoft.com/office/officeart/2005/8/layout/gear1"/>
    <dgm:cxn modelId="{960A0619-5B2D-4166-88A3-A5BD0A44BAF4}" type="presOf" srcId="{51B81212-0874-4642-A61D-F9BF4636B0B9}" destId="{98B3EC61-71D5-45F0-8B8E-F96B5F955653}" srcOrd="1" destOrd="0" presId="urn:microsoft.com/office/officeart/2005/8/layout/gear1"/>
    <dgm:cxn modelId="{AD11888E-2351-498F-BDC9-8F4586011708}" type="presOf" srcId="{188E8780-E293-41F4-AA67-D8847FA71519}" destId="{65DFF0F6-AB1F-4DD9-A90E-CE6D4901D566}" srcOrd="2" destOrd="0" presId="urn:microsoft.com/office/officeart/2005/8/layout/gear1"/>
    <dgm:cxn modelId="{10095C24-6020-4C1F-8FB0-0DAF0D486256}" type="presOf" srcId="{51B81212-0874-4642-A61D-F9BF4636B0B9}" destId="{4C91A3E4-793A-49E6-B95C-4AE474749F3B}" srcOrd="0" destOrd="0" presId="urn:microsoft.com/office/officeart/2005/8/layout/gear1"/>
    <dgm:cxn modelId="{7BE438A3-95A8-43DB-90C4-2A03DCA3DE79}" srcId="{4AA58D52-5214-4670-B896-AFDD91F9C5D4}" destId="{980E0A18-CA2B-46CE-8DEA-2D3E257900C2}" srcOrd="0" destOrd="0" parTransId="{A69D1FD0-343F-4FD0-B1A8-7E0021C02E8F}" sibTransId="{510AAE78-8239-4E62-81B6-C034CB6B0AB2}"/>
    <dgm:cxn modelId="{1E214134-6D78-4C89-9189-EA0EECD0F02E}" type="presOf" srcId="{51B81212-0874-4642-A61D-F9BF4636B0B9}" destId="{CFF26592-D205-415C-80A0-8CFB9E60196A}" srcOrd="2" destOrd="0" presId="urn:microsoft.com/office/officeart/2005/8/layout/gear1"/>
    <dgm:cxn modelId="{01CD3BF3-4B23-44FA-9F8F-ECC546627FD1}" type="presOf" srcId="{51B81212-0874-4642-A61D-F9BF4636B0B9}" destId="{AC9C8808-BDC4-4C45-8F0D-B31328A735F8}" srcOrd="3" destOrd="0" presId="urn:microsoft.com/office/officeart/2005/8/layout/gear1"/>
    <dgm:cxn modelId="{5DF8A0EC-C752-4716-97C4-0EC9AFFCA067}" type="presOf" srcId="{510AAE78-8239-4E62-81B6-C034CB6B0AB2}" destId="{FB3CE8CA-59BC-4E78-B222-D9C5DBDD4628}" srcOrd="0" destOrd="0" presId="urn:microsoft.com/office/officeart/2005/8/layout/gear1"/>
    <dgm:cxn modelId="{E92E287C-8FEB-4DA3-B2F9-7BDBA08F07D4}" type="presOf" srcId="{980E0A18-CA2B-46CE-8DEA-2D3E257900C2}" destId="{A4BF7D6C-2008-453F-AA6E-4AF784CAD246}" srcOrd="2" destOrd="0" presId="urn:microsoft.com/office/officeart/2005/8/layout/gear1"/>
    <dgm:cxn modelId="{FF3DC20A-02E9-448E-A88D-F86C0209CE69}" type="presParOf" srcId="{242044EC-DDD1-4AC7-8C1D-58174A0E7B20}" destId="{C6B1397B-919B-4038-BFC3-AFA37E71B5E2}" srcOrd="0" destOrd="0" presId="urn:microsoft.com/office/officeart/2005/8/layout/gear1"/>
    <dgm:cxn modelId="{906821C3-71A0-4C1D-A09A-0DD4275449EE}" type="presParOf" srcId="{242044EC-DDD1-4AC7-8C1D-58174A0E7B20}" destId="{EF9D95C6-DEA8-4184-A295-A174430AF4B4}" srcOrd="1" destOrd="0" presId="urn:microsoft.com/office/officeart/2005/8/layout/gear1"/>
    <dgm:cxn modelId="{DF99DA4D-76B4-49D0-82DD-509BB0CE6F60}" type="presParOf" srcId="{242044EC-DDD1-4AC7-8C1D-58174A0E7B20}" destId="{A4BF7D6C-2008-453F-AA6E-4AF784CAD246}" srcOrd="2" destOrd="0" presId="urn:microsoft.com/office/officeart/2005/8/layout/gear1"/>
    <dgm:cxn modelId="{88A6EFA6-5A26-4DD3-BE5E-08FCFD586944}" type="presParOf" srcId="{242044EC-DDD1-4AC7-8C1D-58174A0E7B20}" destId="{1AB12374-037A-40CB-998A-EC4E0B3F76C5}" srcOrd="3" destOrd="0" presId="urn:microsoft.com/office/officeart/2005/8/layout/gear1"/>
    <dgm:cxn modelId="{E6123CA6-AEDE-4B00-BC2B-0678C840B2C8}" type="presParOf" srcId="{242044EC-DDD1-4AC7-8C1D-58174A0E7B20}" destId="{A8849D84-A69A-4E20-9FE3-68D87A4BAB25}" srcOrd="4" destOrd="0" presId="urn:microsoft.com/office/officeart/2005/8/layout/gear1"/>
    <dgm:cxn modelId="{D6D8308E-9564-4EC4-94CF-255F0708B25B}" type="presParOf" srcId="{242044EC-DDD1-4AC7-8C1D-58174A0E7B20}" destId="{65DFF0F6-AB1F-4DD9-A90E-CE6D4901D566}" srcOrd="5" destOrd="0" presId="urn:microsoft.com/office/officeart/2005/8/layout/gear1"/>
    <dgm:cxn modelId="{5F948F7E-D74C-4801-B49B-62C31A3A9B51}" type="presParOf" srcId="{242044EC-DDD1-4AC7-8C1D-58174A0E7B20}" destId="{4C91A3E4-793A-49E6-B95C-4AE474749F3B}" srcOrd="6" destOrd="0" presId="urn:microsoft.com/office/officeart/2005/8/layout/gear1"/>
    <dgm:cxn modelId="{4F310465-65A4-4FB5-A201-E0AF392A1DEB}" type="presParOf" srcId="{242044EC-DDD1-4AC7-8C1D-58174A0E7B20}" destId="{98B3EC61-71D5-45F0-8B8E-F96B5F955653}" srcOrd="7" destOrd="0" presId="urn:microsoft.com/office/officeart/2005/8/layout/gear1"/>
    <dgm:cxn modelId="{7F66BD6A-1D46-4AA6-9893-E73AC4FB1F29}" type="presParOf" srcId="{242044EC-DDD1-4AC7-8C1D-58174A0E7B20}" destId="{CFF26592-D205-415C-80A0-8CFB9E60196A}" srcOrd="8" destOrd="0" presId="urn:microsoft.com/office/officeart/2005/8/layout/gear1"/>
    <dgm:cxn modelId="{1E2FA357-27C2-4B2E-8F91-06425F015E1C}" type="presParOf" srcId="{242044EC-DDD1-4AC7-8C1D-58174A0E7B20}" destId="{AC9C8808-BDC4-4C45-8F0D-B31328A735F8}" srcOrd="9" destOrd="0" presId="urn:microsoft.com/office/officeart/2005/8/layout/gear1"/>
    <dgm:cxn modelId="{20F95B5F-82E6-4022-B454-7976137806BE}" type="presParOf" srcId="{242044EC-DDD1-4AC7-8C1D-58174A0E7B20}" destId="{FB3CE8CA-59BC-4E78-B222-D9C5DBDD4628}" srcOrd="10" destOrd="0" presId="urn:microsoft.com/office/officeart/2005/8/layout/gear1"/>
    <dgm:cxn modelId="{18961FBE-43F2-439F-BC9D-8B0A68B786AF}" type="presParOf" srcId="{242044EC-DDD1-4AC7-8C1D-58174A0E7B20}" destId="{40790F3B-9E24-49FB-B5F6-D7C98372BD54}" srcOrd="11" destOrd="0" presId="urn:microsoft.com/office/officeart/2005/8/layout/gear1"/>
    <dgm:cxn modelId="{036250CD-E4ED-485F-A488-511BFF7A6DB2}" type="presParOf" srcId="{242044EC-DDD1-4AC7-8C1D-58174A0E7B20}" destId="{88B53DF5-C601-4663-930C-EFAE35C900AB}" srcOrd="12" destOrd="0" presId="urn:microsoft.com/office/officeart/2005/8/layout/gear1"/>
  </dgm:cxnLst>
  <dgm:bg/>
  <dgm:whole>
    <a:ln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1397B-919B-4038-BFC3-AFA37E71B5E2}">
      <dsp:nvSpPr>
        <dsp:cNvPr id="0" name=""/>
        <dsp:cNvSpPr/>
      </dsp:nvSpPr>
      <dsp:spPr>
        <a:xfrm>
          <a:off x="1495220" y="2096845"/>
          <a:ext cx="1827491" cy="1827491"/>
        </a:xfrm>
        <a:prstGeom prst="gear9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noProof="0" smtClean="0"/>
            <a:t>Reduction of health financing</a:t>
          </a:r>
          <a:endParaRPr lang="en-GB" sz="1900" b="1" kern="1200" noProof="0"/>
        </a:p>
      </dsp:txBody>
      <dsp:txXfrm>
        <a:off x="1862627" y="2524926"/>
        <a:ext cx="1092677" cy="939368"/>
      </dsp:txXfrm>
    </dsp:sp>
    <dsp:sp modelId="{1AB12374-037A-40CB-998A-EC4E0B3F76C5}">
      <dsp:nvSpPr>
        <dsp:cNvPr id="0" name=""/>
        <dsp:cNvSpPr/>
      </dsp:nvSpPr>
      <dsp:spPr>
        <a:xfrm>
          <a:off x="431952" y="1664893"/>
          <a:ext cx="1329084" cy="1329084"/>
        </a:xfrm>
        <a:prstGeom prst="gear6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noProof="0" smtClean="0"/>
            <a:t>RHS</a:t>
          </a:r>
          <a:endParaRPr lang="en-GB" sz="1900" b="1" kern="1200" noProof="0"/>
        </a:p>
      </dsp:txBody>
      <dsp:txXfrm>
        <a:off x="766553" y="2001516"/>
        <a:ext cx="659882" cy="655838"/>
      </dsp:txXfrm>
    </dsp:sp>
    <dsp:sp modelId="{4C91A3E4-793A-49E6-B95C-4AE474749F3B}">
      <dsp:nvSpPr>
        <dsp:cNvPr id="0" name=""/>
        <dsp:cNvSpPr/>
      </dsp:nvSpPr>
      <dsp:spPr>
        <a:xfrm rot="20700000">
          <a:off x="1176375" y="747960"/>
          <a:ext cx="1302231" cy="1302231"/>
        </a:xfrm>
        <a:prstGeom prst="gear6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noProof="0" dirty="0" smtClean="0"/>
            <a:t>Governance </a:t>
          </a:r>
          <a:endParaRPr lang="en-GB" sz="1000" b="1" kern="1200" noProof="0" dirty="0"/>
        </a:p>
      </dsp:txBody>
      <dsp:txXfrm rot="-20700000">
        <a:off x="1461993" y="1033578"/>
        <a:ext cx="730996" cy="730996"/>
      </dsp:txXfrm>
    </dsp:sp>
    <dsp:sp modelId="{FB3CE8CA-59BC-4E78-B222-D9C5DBDD4628}">
      <dsp:nvSpPr>
        <dsp:cNvPr id="0" name=""/>
        <dsp:cNvSpPr/>
      </dsp:nvSpPr>
      <dsp:spPr>
        <a:xfrm>
          <a:off x="1635203" y="1826348"/>
          <a:ext cx="1759514" cy="2339189"/>
        </a:xfrm>
        <a:prstGeom prst="circularArrow">
          <a:avLst>
            <a:gd name="adj1" fmla="val 4688"/>
            <a:gd name="adj2" fmla="val 299029"/>
            <a:gd name="adj3" fmla="val 2491115"/>
            <a:gd name="adj4" fmla="val 15916335"/>
            <a:gd name="adj5" fmla="val 5469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90F3B-9E24-49FB-B5F6-D7C98372BD54}">
      <dsp:nvSpPr>
        <dsp:cNvPr id="0" name=""/>
        <dsp:cNvSpPr/>
      </dsp:nvSpPr>
      <dsp:spPr>
        <a:xfrm>
          <a:off x="196574" y="1374557"/>
          <a:ext cx="1699567" cy="169956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B53DF5-C601-4663-930C-EFAE35C900AB}">
      <dsp:nvSpPr>
        <dsp:cNvPr id="0" name=""/>
        <dsp:cNvSpPr/>
      </dsp:nvSpPr>
      <dsp:spPr>
        <a:xfrm>
          <a:off x="875156" y="466463"/>
          <a:ext cx="1832475" cy="183247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CAEE0-E070-4199-BF38-39021EABE836}" type="datetimeFigureOut">
              <a:rPr lang="fr-FR" smtClean="0"/>
              <a:t>27/10/2011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28DB3-B3C2-4932-8D64-0AD7CCAB0A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326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28DB3-B3C2-4932-8D64-0AD7CCAB0AB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833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28DB3-B3C2-4932-8D64-0AD7CCAB0AB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593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28DB3-B3C2-4932-8D64-0AD7CCAB0AB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589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28DB3-B3C2-4932-8D64-0AD7CCAB0AB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545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28DB3-B3C2-4932-8D64-0AD7CCAB0AB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666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28DB3-B3C2-4932-8D64-0AD7CCAB0AB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602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28DB3-B3C2-4932-8D64-0AD7CCAB0AB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5638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28DB3-B3C2-4932-8D64-0AD7CCAB0AB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463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28DB3-B3C2-4932-8D64-0AD7CCAB0AB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279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28DB3-B3C2-4932-8D64-0AD7CCAB0AB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46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28DB3-B3C2-4932-8D64-0AD7CCAB0AB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467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28DB3-B3C2-4932-8D64-0AD7CCAB0AB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404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F6F4-4990-4F4B-ABB2-CE93BE5E6F7D}" type="datetimeFigureOut">
              <a:rPr lang="fr-FR" smtClean="0"/>
              <a:t>27/10/2011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4259-D2ED-48EB-ACFA-E329CF9BB4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95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F6F4-4990-4F4B-ABB2-CE93BE5E6F7D}" type="datetimeFigureOut">
              <a:rPr lang="fr-FR" smtClean="0"/>
              <a:t>27/10/2011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4259-D2ED-48EB-ACFA-E329CF9BB4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33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F6F4-4990-4F4B-ABB2-CE93BE5E6F7D}" type="datetimeFigureOut">
              <a:rPr lang="fr-FR" smtClean="0"/>
              <a:t>27/10/2011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4259-D2ED-48EB-ACFA-E329CF9BB4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05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2B353DF-0BB6-49E8-9D6C-4D5DE1691F2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34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F6F4-4990-4F4B-ABB2-CE93BE5E6F7D}" type="datetimeFigureOut">
              <a:rPr lang="fr-FR" smtClean="0"/>
              <a:t>27/10/2011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4259-D2ED-48EB-ACFA-E329CF9BB4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66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F6F4-4990-4F4B-ABB2-CE93BE5E6F7D}" type="datetimeFigureOut">
              <a:rPr lang="fr-FR" smtClean="0"/>
              <a:t>27/10/2011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4259-D2ED-48EB-ACFA-E329CF9BB4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11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F6F4-4990-4F4B-ABB2-CE93BE5E6F7D}" type="datetimeFigureOut">
              <a:rPr lang="fr-FR" smtClean="0"/>
              <a:t>27/10/2011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4259-D2ED-48EB-ACFA-E329CF9BB4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54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F6F4-4990-4F4B-ABB2-CE93BE5E6F7D}" type="datetimeFigureOut">
              <a:rPr lang="fr-FR" smtClean="0"/>
              <a:t>27/10/2011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4259-D2ED-48EB-ACFA-E329CF9BB4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36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F6F4-4990-4F4B-ABB2-CE93BE5E6F7D}" type="datetimeFigureOut">
              <a:rPr lang="fr-FR" smtClean="0"/>
              <a:t>27/10/2011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4259-D2ED-48EB-ACFA-E329CF9BB4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36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F6F4-4990-4F4B-ABB2-CE93BE5E6F7D}" type="datetimeFigureOut">
              <a:rPr lang="fr-FR" smtClean="0"/>
              <a:t>27/10/2011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4259-D2ED-48EB-ACFA-E329CF9BB4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75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F6F4-4990-4F4B-ABB2-CE93BE5E6F7D}" type="datetimeFigureOut">
              <a:rPr lang="fr-FR" smtClean="0"/>
              <a:t>27/10/2011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4259-D2ED-48EB-ACFA-E329CF9BB4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50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F6F4-4990-4F4B-ABB2-CE93BE5E6F7D}" type="datetimeFigureOut">
              <a:rPr lang="fr-FR" smtClean="0"/>
              <a:t>27/10/2011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4259-D2ED-48EB-ACFA-E329CF9BB4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36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FF6F4-4990-4F4B-ABB2-CE93BE5E6F7D}" type="datetimeFigureOut">
              <a:rPr lang="fr-FR" smtClean="0"/>
              <a:t>27/10/2011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24259-D2ED-48EB-ACFA-E329CF9BB4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8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dirty="0" smtClean="0"/>
              <a:t>The SRSS and the Paris Declaration in the DR of Congo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Hyppolite Kalambay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Direction d’Etudes et Planification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Reforme du secteur de la santé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Picture 4" descr="drapeau-anim0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6375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AF6"/>
              </a:clrFrom>
              <a:clrTo>
                <a:srgbClr val="FBFA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4" t="1550" r="9424" b="5469"/>
          <a:stretch>
            <a:fillRect/>
          </a:stretch>
        </p:blipFill>
        <p:spPr bwMode="auto">
          <a:xfrm>
            <a:off x="7812088" y="44450"/>
            <a:ext cx="12604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20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/>
              <a:t>Some results: under 5 years mortality 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4257799" cy="420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556792"/>
            <a:ext cx="3974405" cy="44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91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416824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5460" y="1052736"/>
            <a:ext cx="6520916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Infant mortality by province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64946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Conclusion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</a:t>
            </a:r>
            <a:r>
              <a:rPr lang="en-GB" dirty="0" smtClean="0"/>
              <a:t>he implementation of the Paris D. has been helped by the SRSS, which is a product of the enhancement of the national institutional memory</a:t>
            </a:r>
          </a:p>
          <a:p>
            <a:r>
              <a:rPr lang="en-US" dirty="0" smtClean="0"/>
              <a:t>T</a:t>
            </a:r>
            <a:r>
              <a:rPr lang="en-GB" dirty="0" smtClean="0"/>
              <a:t>he model consists in progressively developing the Health District according to the SRSS</a:t>
            </a:r>
          </a:p>
          <a:p>
            <a:r>
              <a:rPr lang="en-GB" dirty="0" smtClean="0"/>
              <a:t>The model is being replicated in other sectors</a:t>
            </a:r>
          </a:p>
          <a:p>
            <a:r>
              <a:rPr lang="en-GB" dirty="0" smtClean="0"/>
              <a:t>We can appreciate an improvement of service utilisation and of the health status of the population</a:t>
            </a:r>
            <a:endParaRPr lang="en-GB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88296" cy="4525963"/>
          </a:xfrm>
          <a:ln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Remaining challenges:</a:t>
            </a:r>
          </a:p>
          <a:p>
            <a:pPr lvl="1"/>
            <a:r>
              <a:rPr lang="en-GB" dirty="0" smtClean="0"/>
              <a:t>The structure of health financing at global level is still very vertical;</a:t>
            </a:r>
          </a:p>
          <a:p>
            <a:pPr lvl="1"/>
            <a:r>
              <a:rPr lang="en-GB" dirty="0" smtClean="0"/>
              <a:t>the shift from the humanitarian to the developmental approach among stakeholders takes time;</a:t>
            </a:r>
          </a:p>
          <a:p>
            <a:pPr lvl="1"/>
            <a:r>
              <a:rPr lang="en-GB" dirty="0" smtClean="0"/>
              <a:t>Reluctance was remarked among some partners in relation to the alignment to the on-going reforms;</a:t>
            </a:r>
          </a:p>
          <a:p>
            <a:pPr lvl="1"/>
            <a:r>
              <a:rPr lang="en-GB" dirty="0" smtClean="0"/>
              <a:t>The concept benefits form the support of all partners in the sector.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66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dirty="0" smtClean="0">
                <a:latin typeface="Arial Narrow" pitchFamily="34" charset="0"/>
              </a:rPr>
              <a:t>Outline of the presentation </a:t>
            </a:r>
            <a:endParaRPr lang="en-GB" dirty="0">
              <a:latin typeface="Arial Narrow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 Narrow" pitchFamily="34" charset="0"/>
              </a:rPr>
              <a:t>Elements of he national context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 Narrow" pitchFamily="34" charset="0"/>
              </a:rPr>
              <a:t>2005: a strategy for establishing the MSP leadership on the sector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 Narrow" pitchFamily="34" charset="0"/>
              </a:rPr>
              <a:t>Costing and sector  planning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 Narrow" pitchFamily="34" charset="0"/>
              </a:rPr>
              <a:t>Reform of health financing  -some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 Narrow" pitchFamily="34" charset="0"/>
              </a:rPr>
              <a:t>Conclusion</a:t>
            </a:r>
            <a:r>
              <a:rPr lang="fr-FR" dirty="0" smtClean="0">
                <a:latin typeface="Arial Narrow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endParaRPr lang="fr-FR" dirty="0" smtClean="0">
              <a:latin typeface="Arial Narrow" pitchFamily="34" charset="0"/>
            </a:endParaRPr>
          </a:p>
          <a:p>
            <a:endParaRPr lang="fr-FR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37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dirty="0" smtClean="0"/>
              <a:t>Recent national context</a:t>
            </a:r>
            <a:endParaRPr lang="en-GB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19910994"/>
              </p:ext>
            </p:extLst>
          </p:nvPr>
        </p:nvGraphicFramePr>
        <p:xfrm>
          <a:off x="457200" y="1600200"/>
          <a:ext cx="33227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28800"/>
            <a:ext cx="477566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41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9275"/>
            <a:ext cx="8280919" cy="960438"/>
          </a:xfrm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marL="838200" indent="-838200"/>
            <a:r>
              <a:rPr lang="en-GB" dirty="0">
                <a:latin typeface="Tahoma" pitchFamily="34" charset="0"/>
              </a:rPr>
              <a:t>2005: </a:t>
            </a:r>
            <a:r>
              <a:rPr lang="en-GB" dirty="0" smtClean="0">
                <a:latin typeface="Tahoma" pitchFamily="34" charset="0"/>
              </a:rPr>
              <a:t>establishing the leadership</a:t>
            </a:r>
            <a:r>
              <a:rPr lang="en-GB" sz="3600" dirty="0" smtClean="0">
                <a:latin typeface="Tahoma" pitchFamily="34" charset="0"/>
              </a:rPr>
              <a:t> </a:t>
            </a:r>
            <a:endParaRPr lang="fr-FR" sz="3600" dirty="0">
              <a:latin typeface="Tahoma" pitchFamily="34" charset="0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27984" y="1833563"/>
            <a:ext cx="4608512" cy="4475162"/>
          </a:xfrm>
          <a:ln>
            <a:solidFill>
              <a:srgbClr val="FF33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fr-BE" sz="1800" dirty="0">
              <a:latin typeface="Tahoma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n-GB" sz="2000" dirty="0" smtClean="0">
                <a:latin typeface="Tahoma" pitchFamily="34" charset="0"/>
              </a:rPr>
              <a:t>The SRSS: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n-GB" sz="1800" dirty="0" smtClean="0">
                <a:latin typeface="Tahoma" pitchFamily="34" charset="0"/>
              </a:rPr>
              <a:t>A strategy of sector reform based on the revitalisation of DS (PHC)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n-GB" sz="1800" dirty="0" smtClean="0">
                <a:latin typeface="Tahoma" pitchFamily="34" charset="0"/>
              </a:rPr>
              <a:t>A strategy of reform of governance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n-GB" sz="1800" dirty="0" smtClean="0">
                <a:latin typeface="Tahoma" pitchFamily="34" charset="0"/>
              </a:rPr>
              <a:t>A strategy of reform of financing: a better coordination of donors for “defragmenting” the health system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n-GB" sz="1800" dirty="0" smtClean="0">
                <a:latin typeface="Tahoma" pitchFamily="34" charset="0"/>
              </a:rPr>
              <a:t>Link with the administrative decentralisation</a:t>
            </a:r>
            <a:endParaRPr lang="en-GB" sz="2200" dirty="0" smtClean="0">
              <a:latin typeface="Tahoma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n-GB" sz="2200" dirty="0" smtClean="0">
                <a:latin typeface="Tahoma" pitchFamily="34" charset="0"/>
              </a:rPr>
              <a:t>Challenge: to overcome the resistances in an international context ruled by the selective approach to diseases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n-GB" sz="2200" dirty="0" smtClean="0">
                <a:latin typeface="Tahoma" pitchFamily="34" charset="0"/>
              </a:rPr>
              <a:t>IPH+ and the 2008 report : big opportunities for the DRC</a:t>
            </a:r>
            <a:endParaRPr lang="en-GB" sz="2200" dirty="0">
              <a:latin typeface="Tahoma" pitchFamily="34" charset="0"/>
            </a:endParaRPr>
          </a:p>
        </p:txBody>
      </p:sp>
      <p:graphicFrame>
        <p:nvGraphicFramePr>
          <p:cNvPr id="11469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755650" y="1844675"/>
          <a:ext cx="3532188" cy="447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Visio" r:id="rId4" imgW="3631692" imgH="4171493" progId="Visio.Drawing.11">
                  <p:embed/>
                </p:oleObj>
              </mc:Choice>
              <mc:Fallback>
                <p:oleObj name="Visio" r:id="rId4" imgW="3631692" imgH="417149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844675"/>
                        <a:ext cx="3532188" cy="4475163"/>
                      </a:xfrm>
                      <a:prstGeom prst="rect">
                        <a:avLst/>
                      </a:prstGeom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484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r>
              <a:rPr lang="en-GB" dirty="0" smtClean="0"/>
              <a:t>Costing and planning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418680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4499992" y="1600200"/>
            <a:ext cx="4536504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</a:t>
            </a:r>
            <a:r>
              <a:rPr lang="en-GB" sz="2600" dirty="0" smtClean="0"/>
              <a:t>he cost for launching the development of the Health District is known;</a:t>
            </a:r>
          </a:p>
          <a:p>
            <a:r>
              <a:rPr lang="en-GB" sz="2600" dirty="0" smtClean="0"/>
              <a:t>The process for the </a:t>
            </a:r>
            <a:r>
              <a:rPr lang="en-GB" sz="2600" dirty="0"/>
              <a:t>H</a:t>
            </a:r>
            <a:r>
              <a:rPr lang="en-GB" sz="2600" dirty="0" smtClean="0"/>
              <a:t>ealth Zones is on-going (ownership)</a:t>
            </a:r>
          </a:p>
          <a:p>
            <a:r>
              <a:rPr lang="en-GB" sz="2600" dirty="0" smtClean="0"/>
              <a:t>They offer the framework for the alignment and harmonisation of partners;</a:t>
            </a:r>
          </a:p>
          <a:p>
            <a:r>
              <a:rPr lang="en-GB" sz="2600" dirty="0" smtClean="0"/>
              <a:t>But…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6521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Reform of health financing – some results</a:t>
            </a:r>
            <a:endParaRPr lang="en-GB" sz="36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038600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880"/>
            <a:ext cx="40386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3"/>
            <a:ext cx="4042792" cy="64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529208" y="55172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/>
              <a:t>The reform benefits from the support, both technical and financial, of all partners even if its utilisation is gradual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3607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Implementation of a model based on the development of DS</a:t>
            </a:r>
            <a:endParaRPr lang="en-GB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6"/>
            <a:ext cx="4038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49" y="1622707"/>
            <a:ext cx="4035902" cy="448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4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8352928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6" y="1340768"/>
            <a:ext cx="403244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Referral rate to the general hospital</a:t>
            </a:r>
          </a:p>
          <a:p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2048" y="1340768"/>
            <a:ext cx="42839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Service utilisation in the health centres</a:t>
            </a:r>
          </a:p>
          <a:p>
            <a:endParaRPr lang="en-GB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60648"/>
            <a:ext cx="727280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Some results (Health Zones of </a:t>
            </a:r>
            <a:r>
              <a:rPr lang="en-US" sz="3200" b="1" dirty="0" err="1" smtClean="0"/>
              <a:t>Lubunga</a:t>
            </a:r>
            <a:r>
              <a:rPr lang="en-US" sz="3200" b="1" dirty="0" smtClean="0"/>
              <a:t> and </a:t>
            </a:r>
            <a:r>
              <a:rPr lang="en-US" sz="3200" b="1" dirty="0" err="1" smtClean="0"/>
              <a:t>Kisantu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0895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71" y="298450"/>
            <a:ext cx="8772525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5738" y="428496"/>
            <a:ext cx="8496944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Trend of maternal mortality 1990-2008 in relation to the 2015 target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10797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406</Words>
  <Application>Microsoft Office PowerPoint</Application>
  <PresentationFormat>On-screen Show (4:3)</PresentationFormat>
  <Paragraphs>59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Thème Office</vt:lpstr>
      <vt:lpstr>Visio</vt:lpstr>
      <vt:lpstr>The SRSS and the Paris Declaration in the DR of Congo</vt:lpstr>
      <vt:lpstr>Outline of the presentation </vt:lpstr>
      <vt:lpstr>Recent national context</vt:lpstr>
      <vt:lpstr>2005: establishing the leadership </vt:lpstr>
      <vt:lpstr>Costing and planning</vt:lpstr>
      <vt:lpstr>Reform of health financing – some results</vt:lpstr>
      <vt:lpstr>Implementation of a model based on the development of DS</vt:lpstr>
      <vt:lpstr>PowerPoint Presentation</vt:lpstr>
      <vt:lpstr>PowerPoint Presentation</vt:lpstr>
      <vt:lpstr>Some results: under 5 years mortality </vt:lpstr>
      <vt:lpstr>PowerPoint Presentation</vt:lpstr>
      <vt:lpstr>Conclusion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Colombo, Alessandro</cp:lastModifiedBy>
  <cp:revision>22</cp:revision>
  <dcterms:created xsi:type="dcterms:W3CDTF">2011-10-26T09:58:16Z</dcterms:created>
  <dcterms:modified xsi:type="dcterms:W3CDTF">2011-10-27T10:44:28Z</dcterms:modified>
</cp:coreProperties>
</file>