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8" r:id="rId2"/>
    <p:sldMasterId id="2147483711" r:id="rId3"/>
    <p:sldMasterId id="2147483724" r:id="rId4"/>
    <p:sldMasterId id="2147483750" r:id="rId5"/>
    <p:sldMasterId id="2147483762" r:id="rId6"/>
  </p:sldMasterIdLst>
  <p:notesMasterIdLst>
    <p:notesMasterId r:id="rId28"/>
  </p:notesMasterIdLst>
  <p:sldIdLst>
    <p:sldId id="273" r:id="rId7"/>
    <p:sldId id="268" r:id="rId8"/>
    <p:sldId id="272" r:id="rId9"/>
    <p:sldId id="276" r:id="rId10"/>
    <p:sldId id="280" r:id="rId11"/>
    <p:sldId id="279" r:id="rId12"/>
    <p:sldId id="269" r:id="rId13"/>
    <p:sldId id="287" r:id="rId14"/>
    <p:sldId id="282" r:id="rId15"/>
    <p:sldId id="283" r:id="rId16"/>
    <p:sldId id="281" r:id="rId17"/>
    <p:sldId id="285" r:id="rId18"/>
    <p:sldId id="286" r:id="rId19"/>
    <p:sldId id="278" r:id="rId20"/>
    <p:sldId id="274" r:id="rId21"/>
    <p:sldId id="275" r:id="rId22"/>
    <p:sldId id="263" r:id="rId23"/>
    <p:sldId id="266" r:id="rId24"/>
    <p:sldId id="264" r:id="rId25"/>
    <p:sldId id="265" r:id="rId26"/>
    <p:sldId id="25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72" y="-684"/>
      </p:cViewPr>
      <p:guideLst>
        <p:guide orient="horz" pos="2160"/>
        <p:guide pos="2880"/>
      </p:guideLst>
    </p:cSldViewPr>
  </p:slideViewPr>
  <p:notesTextViewPr>
    <p:cViewPr>
      <p:scale>
        <a:sx n="1" d="1"/>
        <a:sy n="1" d="1"/>
      </p:scale>
      <p:origin x="0" y="0"/>
    </p:cViewPr>
  </p:notesTextViewPr>
  <p:sorterViewPr>
    <p:cViewPr>
      <p:scale>
        <a:sx n="100" d="100"/>
        <a:sy n="100" d="100"/>
      </p:scale>
      <p:origin x="0" y="10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F4CD98-3D85-46CD-9208-34841E4E7EBC}" type="doc">
      <dgm:prSet loTypeId="urn:microsoft.com/office/officeart/2005/8/layout/venn2" loCatId="relationship" qsTypeId="urn:microsoft.com/office/officeart/2005/8/quickstyle/3d2" qsCatId="3D" csTypeId="urn:microsoft.com/office/officeart/2005/8/colors/colorful4" csCatId="colorful" phldr="1"/>
      <dgm:spPr/>
      <dgm:t>
        <a:bodyPr/>
        <a:lstStyle/>
        <a:p>
          <a:endParaRPr lang="en-US"/>
        </a:p>
      </dgm:t>
    </dgm:pt>
    <dgm:pt modelId="{B440C9A4-C47D-45B4-995E-A7A33C633BB1}">
      <dgm:prSet phldrT="[Text]" custT="1"/>
      <dgm:spPr/>
      <dgm:t>
        <a:bodyPr/>
        <a:lstStyle/>
        <a:p>
          <a:endParaRPr lang="en-US" sz="2000" dirty="0"/>
        </a:p>
      </dgm:t>
    </dgm:pt>
    <dgm:pt modelId="{928EAB43-4DDF-4606-BA7A-C64A05E7EAD6}" type="parTrans" cxnId="{889D879C-A92D-4F3D-B100-1205F452C27E}">
      <dgm:prSet/>
      <dgm:spPr/>
      <dgm:t>
        <a:bodyPr/>
        <a:lstStyle/>
        <a:p>
          <a:endParaRPr lang="en-US"/>
        </a:p>
      </dgm:t>
    </dgm:pt>
    <dgm:pt modelId="{0E706636-1B74-469D-8135-61D36F673611}" type="sibTrans" cxnId="{889D879C-A92D-4F3D-B100-1205F452C27E}">
      <dgm:prSet/>
      <dgm:spPr/>
      <dgm:t>
        <a:bodyPr/>
        <a:lstStyle/>
        <a:p>
          <a:endParaRPr lang="en-US"/>
        </a:p>
      </dgm:t>
    </dgm:pt>
    <dgm:pt modelId="{7E29C647-D0C1-4628-B53D-ACACF63FF06F}">
      <dgm:prSet phldrT="[Text]" custT="1"/>
      <dgm:spPr/>
      <dgm:t>
        <a:bodyPr anchor="ctr" anchorCtr="1"/>
        <a:lstStyle/>
        <a:p>
          <a:endParaRPr lang="en-US" sz="1800" dirty="0"/>
        </a:p>
      </dgm:t>
    </dgm:pt>
    <dgm:pt modelId="{8C2888DB-5302-4FE3-B436-44F34B6A741D}" type="parTrans" cxnId="{C9458297-C96D-45F7-8C3C-CFCB3165AED6}">
      <dgm:prSet/>
      <dgm:spPr/>
      <dgm:t>
        <a:bodyPr/>
        <a:lstStyle/>
        <a:p>
          <a:endParaRPr lang="en-US"/>
        </a:p>
      </dgm:t>
    </dgm:pt>
    <dgm:pt modelId="{38DBA364-F0A4-4FA1-BE65-6381CA9C5E74}" type="sibTrans" cxnId="{C9458297-C96D-45F7-8C3C-CFCB3165AED6}">
      <dgm:prSet/>
      <dgm:spPr/>
      <dgm:t>
        <a:bodyPr/>
        <a:lstStyle/>
        <a:p>
          <a:endParaRPr lang="en-US"/>
        </a:p>
      </dgm:t>
    </dgm:pt>
    <dgm:pt modelId="{77EFA95B-EA65-426B-8695-363B08DC7260}">
      <dgm:prSet phldrT="[Text]" custT="1"/>
      <dgm:spPr/>
      <dgm:t>
        <a:bodyPr/>
        <a:lstStyle/>
        <a:p>
          <a:r>
            <a:rPr lang="fr-FR" sz="1800" b="1" noProof="0" dirty="0" smtClean="0">
              <a:solidFill>
                <a:schemeClr val="bg1"/>
              </a:solidFill>
            </a:rPr>
            <a:t>Direct </a:t>
          </a:r>
          <a:r>
            <a:rPr lang="en-GB" sz="1800" b="1" noProof="0" dirty="0" smtClean="0">
              <a:solidFill>
                <a:schemeClr val="bg1"/>
              </a:solidFill>
            </a:rPr>
            <a:t>supply</a:t>
          </a:r>
          <a:endParaRPr lang="en-GB" sz="1800" b="1" noProof="0" dirty="0">
            <a:solidFill>
              <a:schemeClr val="bg1"/>
            </a:solidFill>
          </a:endParaRPr>
        </a:p>
      </dgm:t>
    </dgm:pt>
    <dgm:pt modelId="{842E1780-B2DE-408B-89EF-02D69D84236B}" type="parTrans" cxnId="{CF71C01C-E644-406B-8FFF-3DC621EB5BC1}">
      <dgm:prSet/>
      <dgm:spPr/>
      <dgm:t>
        <a:bodyPr/>
        <a:lstStyle/>
        <a:p>
          <a:endParaRPr lang="en-US"/>
        </a:p>
      </dgm:t>
    </dgm:pt>
    <dgm:pt modelId="{4A8E6491-E663-4B89-B561-EFAA5E8E1F73}" type="sibTrans" cxnId="{CF71C01C-E644-406B-8FFF-3DC621EB5BC1}">
      <dgm:prSet/>
      <dgm:spPr/>
      <dgm:t>
        <a:bodyPr/>
        <a:lstStyle/>
        <a:p>
          <a:endParaRPr lang="en-US"/>
        </a:p>
      </dgm:t>
    </dgm:pt>
    <dgm:pt modelId="{6DF97164-5F49-465F-95E8-A17B998C6DAA}" type="pres">
      <dgm:prSet presAssocID="{BAF4CD98-3D85-46CD-9208-34841E4E7EBC}" presName="Name0" presStyleCnt="0">
        <dgm:presLayoutVars>
          <dgm:chMax val="7"/>
          <dgm:resizeHandles val="exact"/>
        </dgm:presLayoutVars>
      </dgm:prSet>
      <dgm:spPr/>
      <dgm:t>
        <a:bodyPr/>
        <a:lstStyle/>
        <a:p>
          <a:endParaRPr lang="en-US"/>
        </a:p>
      </dgm:t>
    </dgm:pt>
    <dgm:pt modelId="{9085B287-AC3A-4134-AFBE-3A5CCA1DCAF1}" type="pres">
      <dgm:prSet presAssocID="{BAF4CD98-3D85-46CD-9208-34841E4E7EBC}" presName="comp1" presStyleCnt="0"/>
      <dgm:spPr/>
    </dgm:pt>
    <dgm:pt modelId="{EA6745BC-68B6-4518-8165-FCEED4129A17}" type="pres">
      <dgm:prSet presAssocID="{BAF4CD98-3D85-46CD-9208-34841E4E7EBC}" presName="circle1" presStyleLbl="node1" presStyleIdx="0" presStyleCnt="3" custScaleX="114741"/>
      <dgm:spPr/>
      <dgm:t>
        <a:bodyPr/>
        <a:lstStyle/>
        <a:p>
          <a:endParaRPr lang="en-US"/>
        </a:p>
      </dgm:t>
    </dgm:pt>
    <dgm:pt modelId="{CC1A6FF4-ABC3-4A48-88D2-961E149282EE}" type="pres">
      <dgm:prSet presAssocID="{BAF4CD98-3D85-46CD-9208-34841E4E7EBC}" presName="c1text" presStyleLbl="node1" presStyleIdx="0" presStyleCnt="3">
        <dgm:presLayoutVars>
          <dgm:bulletEnabled val="1"/>
        </dgm:presLayoutVars>
      </dgm:prSet>
      <dgm:spPr/>
      <dgm:t>
        <a:bodyPr/>
        <a:lstStyle/>
        <a:p>
          <a:endParaRPr lang="en-US"/>
        </a:p>
      </dgm:t>
    </dgm:pt>
    <dgm:pt modelId="{F96670D8-8A04-407A-B812-1941EC362157}" type="pres">
      <dgm:prSet presAssocID="{BAF4CD98-3D85-46CD-9208-34841E4E7EBC}" presName="comp2" presStyleCnt="0"/>
      <dgm:spPr/>
    </dgm:pt>
    <dgm:pt modelId="{D00DF7C7-4DF9-43F4-9167-6B6B009A0EDE}" type="pres">
      <dgm:prSet presAssocID="{BAF4CD98-3D85-46CD-9208-34841E4E7EBC}" presName="circle2" presStyleLbl="node1" presStyleIdx="1" presStyleCnt="3" custScaleX="108367" custLinFactNeighborX="-765" custLinFactNeighborY="0"/>
      <dgm:spPr/>
      <dgm:t>
        <a:bodyPr/>
        <a:lstStyle/>
        <a:p>
          <a:endParaRPr lang="en-US"/>
        </a:p>
      </dgm:t>
    </dgm:pt>
    <dgm:pt modelId="{BAE24E90-B9AF-4B70-B726-AAB985907338}" type="pres">
      <dgm:prSet presAssocID="{BAF4CD98-3D85-46CD-9208-34841E4E7EBC}" presName="c2text" presStyleLbl="node1" presStyleIdx="1" presStyleCnt="3">
        <dgm:presLayoutVars>
          <dgm:bulletEnabled val="1"/>
        </dgm:presLayoutVars>
      </dgm:prSet>
      <dgm:spPr/>
      <dgm:t>
        <a:bodyPr/>
        <a:lstStyle/>
        <a:p>
          <a:endParaRPr lang="en-US"/>
        </a:p>
      </dgm:t>
    </dgm:pt>
    <dgm:pt modelId="{9F524DD6-7678-4C35-BBB9-1590F5CE613B}" type="pres">
      <dgm:prSet presAssocID="{BAF4CD98-3D85-46CD-9208-34841E4E7EBC}" presName="comp3" presStyleCnt="0"/>
      <dgm:spPr/>
    </dgm:pt>
    <dgm:pt modelId="{10C4CCF4-358B-4960-8868-F41E3837A5B6}" type="pres">
      <dgm:prSet presAssocID="{BAF4CD98-3D85-46CD-9208-34841E4E7EBC}" presName="circle3" presStyleLbl="node1" presStyleIdx="2" presStyleCnt="3" custLinFactNeighborX="-3372" custLinFactNeighborY="0"/>
      <dgm:spPr/>
      <dgm:t>
        <a:bodyPr/>
        <a:lstStyle/>
        <a:p>
          <a:endParaRPr lang="en-US"/>
        </a:p>
      </dgm:t>
    </dgm:pt>
    <dgm:pt modelId="{47F65CAA-84B9-4A01-BD59-9CD807E7E903}" type="pres">
      <dgm:prSet presAssocID="{BAF4CD98-3D85-46CD-9208-34841E4E7EBC}" presName="c3text" presStyleLbl="node1" presStyleIdx="2" presStyleCnt="3">
        <dgm:presLayoutVars>
          <dgm:bulletEnabled val="1"/>
        </dgm:presLayoutVars>
      </dgm:prSet>
      <dgm:spPr/>
      <dgm:t>
        <a:bodyPr/>
        <a:lstStyle/>
        <a:p>
          <a:endParaRPr lang="en-US"/>
        </a:p>
      </dgm:t>
    </dgm:pt>
  </dgm:ptLst>
  <dgm:cxnLst>
    <dgm:cxn modelId="{FD6D7F2B-6C46-442F-85DB-3A237BEEDF3E}" type="presOf" srcId="{77EFA95B-EA65-426B-8695-363B08DC7260}" destId="{47F65CAA-84B9-4A01-BD59-9CD807E7E903}" srcOrd="1" destOrd="0" presId="urn:microsoft.com/office/officeart/2005/8/layout/venn2"/>
    <dgm:cxn modelId="{945023FD-2F98-44A4-8817-F464AD25598E}" type="presOf" srcId="{7E29C647-D0C1-4628-B53D-ACACF63FF06F}" destId="{BAE24E90-B9AF-4B70-B726-AAB985907338}" srcOrd="1" destOrd="0" presId="urn:microsoft.com/office/officeart/2005/8/layout/venn2"/>
    <dgm:cxn modelId="{E7B99B62-B299-404D-9ACE-B2516D08528F}" type="presOf" srcId="{77EFA95B-EA65-426B-8695-363B08DC7260}" destId="{10C4CCF4-358B-4960-8868-F41E3837A5B6}" srcOrd="0" destOrd="0" presId="urn:microsoft.com/office/officeart/2005/8/layout/venn2"/>
    <dgm:cxn modelId="{0721C06B-CB9D-45D4-9499-B5AE96B9530D}" type="presOf" srcId="{B440C9A4-C47D-45B4-995E-A7A33C633BB1}" destId="{CC1A6FF4-ABC3-4A48-88D2-961E149282EE}" srcOrd="1" destOrd="0" presId="urn:microsoft.com/office/officeart/2005/8/layout/venn2"/>
    <dgm:cxn modelId="{85B21ED7-D609-45D2-BD5D-B425336AF85E}" type="presOf" srcId="{7E29C647-D0C1-4628-B53D-ACACF63FF06F}" destId="{D00DF7C7-4DF9-43F4-9167-6B6B009A0EDE}" srcOrd="0" destOrd="0" presId="urn:microsoft.com/office/officeart/2005/8/layout/venn2"/>
    <dgm:cxn modelId="{C9458297-C96D-45F7-8C3C-CFCB3165AED6}" srcId="{BAF4CD98-3D85-46CD-9208-34841E4E7EBC}" destId="{7E29C647-D0C1-4628-B53D-ACACF63FF06F}" srcOrd="1" destOrd="0" parTransId="{8C2888DB-5302-4FE3-B436-44F34B6A741D}" sibTransId="{38DBA364-F0A4-4FA1-BE65-6381CA9C5E74}"/>
    <dgm:cxn modelId="{889D879C-A92D-4F3D-B100-1205F452C27E}" srcId="{BAF4CD98-3D85-46CD-9208-34841E4E7EBC}" destId="{B440C9A4-C47D-45B4-995E-A7A33C633BB1}" srcOrd="0" destOrd="0" parTransId="{928EAB43-4DDF-4606-BA7A-C64A05E7EAD6}" sibTransId="{0E706636-1B74-469D-8135-61D36F673611}"/>
    <dgm:cxn modelId="{CF71C01C-E644-406B-8FFF-3DC621EB5BC1}" srcId="{BAF4CD98-3D85-46CD-9208-34841E4E7EBC}" destId="{77EFA95B-EA65-426B-8695-363B08DC7260}" srcOrd="2" destOrd="0" parTransId="{842E1780-B2DE-408B-89EF-02D69D84236B}" sibTransId="{4A8E6491-E663-4B89-B561-EFAA5E8E1F73}"/>
    <dgm:cxn modelId="{82139E15-32D1-40ED-A89D-E9BF43E029C4}" type="presOf" srcId="{B440C9A4-C47D-45B4-995E-A7A33C633BB1}" destId="{EA6745BC-68B6-4518-8165-FCEED4129A17}" srcOrd="0" destOrd="0" presId="urn:microsoft.com/office/officeart/2005/8/layout/venn2"/>
    <dgm:cxn modelId="{313FB9A2-0C56-49AA-9A6A-E4637C594EB9}" type="presOf" srcId="{BAF4CD98-3D85-46CD-9208-34841E4E7EBC}" destId="{6DF97164-5F49-465F-95E8-A17B998C6DAA}" srcOrd="0" destOrd="0" presId="urn:microsoft.com/office/officeart/2005/8/layout/venn2"/>
    <dgm:cxn modelId="{E2E80072-9CD6-4136-AB14-0A8DCA30C99A}" type="presParOf" srcId="{6DF97164-5F49-465F-95E8-A17B998C6DAA}" destId="{9085B287-AC3A-4134-AFBE-3A5CCA1DCAF1}" srcOrd="0" destOrd="0" presId="urn:microsoft.com/office/officeart/2005/8/layout/venn2"/>
    <dgm:cxn modelId="{4BE3329C-9F59-436B-B649-BF5E39006DB9}" type="presParOf" srcId="{9085B287-AC3A-4134-AFBE-3A5CCA1DCAF1}" destId="{EA6745BC-68B6-4518-8165-FCEED4129A17}" srcOrd="0" destOrd="0" presId="urn:microsoft.com/office/officeart/2005/8/layout/venn2"/>
    <dgm:cxn modelId="{63DC26A7-F2C2-4259-8572-6BBCB130F18D}" type="presParOf" srcId="{9085B287-AC3A-4134-AFBE-3A5CCA1DCAF1}" destId="{CC1A6FF4-ABC3-4A48-88D2-961E149282EE}" srcOrd="1" destOrd="0" presId="urn:microsoft.com/office/officeart/2005/8/layout/venn2"/>
    <dgm:cxn modelId="{D90E5BC4-42A5-4483-A4AA-2E735565C0E4}" type="presParOf" srcId="{6DF97164-5F49-465F-95E8-A17B998C6DAA}" destId="{F96670D8-8A04-407A-B812-1941EC362157}" srcOrd="1" destOrd="0" presId="urn:microsoft.com/office/officeart/2005/8/layout/venn2"/>
    <dgm:cxn modelId="{20F9E704-C65B-45BF-855C-FF6ABC2A5E59}" type="presParOf" srcId="{F96670D8-8A04-407A-B812-1941EC362157}" destId="{D00DF7C7-4DF9-43F4-9167-6B6B009A0EDE}" srcOrd="0" destOrd="0" presId="urn:microsoft.com/office/officeart/2005/8/layout/venn2"/>
    <dgm:cxn modelId="{B6B7CB08-CCCD-4988-B532-BCA5FFC01E4D}" type="presParOf" srcId="{F96670D8-8A04-407A-B812-1941EC362157}" destId="{BAE24E90-B9AF-4B70-B726-AAB985907338}" srcOrd="1" destOrd="0" presId="urn:microsoft.com/office/officeart/2005/8/layout/venn2"/>
    <dgm:cxn modelId="{EA29E51E-EBF5-49BB-9636-45B1ABAB81F3}" type="presParOf" srcId="{6DF97164-5F49-465F-95E8-A17B998C6DAA}" destId="{9F524DD6-7678-4C35-BBB9-1590F5CE613B}" srcOrd="2" destOrd="0" presId="urn:microsoft.com/office/officeart/2005/8/layout/venn2"/>
    <dgm:cxn modelId="{0617D19A-111A-45E6-A038-E26B522EDA5D}" type="presParOf" srcId="{9F524DD6-7678-4C35-BBB9-1590F5CE613B}" destId="{10C4CCF4-358B-4960-8868-F41E3837A5B6}" srcOrd="0" destOrd="0" presId="urn:microsoft.com/office/officeart/2005/8/layout/venn2"/>
    <dgm:cxn modelId="{1F299F2A-F1DE-4964-8A44-BC377A7DAA97}" type="presParOf" srcId="{9F524DD6-7678-4C35-BBB9-1590F5CE613B}" destId="{47F65CAA-84B9-4A01-BD59-9CD807E7E903}"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745BC-68B6-4518-8165-FCEED4129A17}">
      <dsp:nvSpPr>
        <dsp:cNvPr id="0" name=""/>
        <dsp:cNvSpPr/>
      </dsp:nvSpPr>
      <dsp:spPr>
        <a:xfrm>
          <a:off x="167835" y="0"/>
          <a:ext cx="5803862" cy="5058229"/>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dirty="0"/>
        </a:p>
      </dsp:txBody>
      <dsp:txXfrm>
        <a:off x="2055542" y="252911"/>
        <a:ext cx="2028449" cy="758734"/>
      </dsp:txXfrm>
    </dsp:sp>
    <dsp:sp modelId="{D00DF7C7-4DF9-43F4-9167-6B6B009A0EDE}">
      <dsp:nvSpPr>
        <dsp:cNvPr id="0" name=""/>
        <dsp:cNvSpPr/>
      </dsp:nvSpPr>
      <dsp:spPr>
        <a:xfrm>
          <a:off x="985201" y="1264557"/>
          <a:ext cx="4111088" cy="3793671"/>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1">
          <a:noAutofit/>
        </a:bodyPr>
        <a:lstStyle/>
        <a:p>
          <a:pPr lvl="0" algn="ctr" defTabSz="800100">
            <a:lnSpc>
              <a:spcPct val="90000"/>
            </a:lnSpc>
            <a:spcBef>
              <a:spcPct val="0"/>
            </a:spcBef>
            <a:spcAft>
              <a:spcPct val="35000"/>
            </a:spcAft>
          </a:pPr>
          <a:endParaRPr lang="en-US" sz="1800" kern="1200" dirty="0"/>
        </a:p>
      </dsp:txBody>
      <dsp:txXfrm>
        <a:off x="2082861" y="1501661"/>
        <a:ext cx="1915767" cy="711313"/>
      </dsp:txXfrm>
    </dsp:sp>
    <dsp:sp modelId="{10C4CCF4-358B-4960-8868-F41E3837A5B6}">
      <dsp:nvSpPr>
        <dsp:cNvPr id="0" name=""/>
        <dsp:cNvSpPr/>
      </dsp:nvSpPr>
      <dsp:spPr>
        <a:xfrm>
          <a:off x="1719928" y="2529114"/>
          <a:ext cx="2529114" cy="2529114"/>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fr-FR" sz="1800" b="1" kern="1200" noProof="0" dirty="0" smtClean="0">
              <a:solidFill>
                <a:schemeClr val="bg1"/>
              </a:solidFill>
            </a:rPr>
            <a:t>Direct </a:t>
          </a:r>
          <a:r>
            <a:rPr lang="en-GB" sz="1800" b="1" kern="1200" noProof="0" dirty="0" smtClean="0">
              <a:solidFill>
                <a:schemeClr val="bg1"/>
              </a:solidFill>
            </a:rPr>
            <a:t>supply</a:t>
          </a:r>
          <a:endParaRPr lang="en-GB" sz="1800" b="1" kern="1200" noProof="0" dirty="0">
            <a:solidFill>
              <a:schemeClr val="bg1"/>
            </a:solidFill>
          </a:endParaRPr>
        </a:p>
      </dsp:txBody>
      <dsp:txXfrm>
        <a:off x="2090308" y="3161393"/>
        <a:ext cx="1788354" cy="1264557"/>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28846-8932-4CAB-B740-A6BF83CDA4F2}" type="datetimeFigureOut">
              <a:rPr lang="en-US" smtClean="0"/>
              <a:t>12/20/2012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9BEF5-D7B6-4B4A-AD34-CA80B1FC2906}" type="slidenum">
              <a:rPr lang="en-US" smtClean="0"/>
              <a:t>‹#›</a:t>
            </a:fld>
            <a:endParaRPr lang="en-US"/>
          </a:p>
        </p:txBody>
      </p:sp>
    </p:spTree>
    <p:extLst>
      <p:ext uri="{BB962C8B-B14F-4D97-AF65-F5344CB8AC3E}">
        <p14:creationId xmlns:p14="http://schemas.microsoft.com/office/powerpoint/2010/main" val="277702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9D6D14-6515-43F2-8774-6915EE1F039A}" type="slidenum">
              <a:rPr lang="en-GB">
                <a:solidFill>
                  <a:prstClr val="black"/>
                </a:solidFill>
              </a:rPr>
              <a:pPr/>
              <a:t>8</a:t>
            </a:fld>
            <a:endParaRPr lang="en-GB">
              <a:solidFill>
                <a:prstClr val="black"/>
              </a:solidFill>
            </a:endParaRPr>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r>
              <a:rPr lang="en-GB"/>
              <a:t>Crowding out – in e.g. Ethiopia, Mozambique, Uganda and Zambia. </a:t>
            </a:r>
          </a:p>
          <a:p>
            <a:r>
              <a:rPr lang="en-GB"/>
              <a:t>Burden on workforce: especially in countries affected by the diseases the GHIs target. Including on workforce: HIV prevalence among Kenyan health workers is twice the national average</a:t>
            </a:r>
          </a:p>
          <a:p>
            <a:r>
              <a:rPr lang="en-GB"/>
              <a:t>Brain-drain: In 2004, healthworkers in Zambia earned twice as much in the private sector than in the public sector</a:t>
            </a:r>
          </a:p>
          <a:p>
            <a:r>
              <a:rPr lang="en-GB"/>
              <a:t>Parallel structures and poor coordination – duplication, waste </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Starting on the lower left: </a:t>
            </a:r>
          </a:p>
          <a:p>
            <a:r>
              <a:rPr lang="en-US" dirty="0" smtClean="0"/>
              <a:t>UNICEF cant do it on its own. In fact UNICEF is and will be more of a convener at country level, than an implementer.  However when we are an implementer it seems we do make a positive change and impact., but the implementer role takes  quite specific conditions to actually happen. </a:t>
            </a:r>
          </a:p>
          <a:p>
            <a:endParaRPr lang="en-US" dirty="0" smtClean="0"/>
          </a:p>
          <a:p>
            <a:r>
              <a:rPr lang="en-US" dirty="0" smtClean="0"/>
              <a:t>Overall we have a good position to raise the topic , to advocate but also a good position to influence,  what we already do,  to be more comprehensive, when relevant,.</a:t>
            </a:r>
          </a:p>
          <a:p>
            <a:endParaRPr lang="en-US" dirty="0" smtClean="0"/>
          </a:p>
          <a:p>
            <a:r>
              <a:rPr lang="en-US" dirty="0" smtClean="0"/>
              <a:t>If one is mainly doing direct delivery then one need to consider  how to  have impact over time on systems – also from the direct delivery mode. and ways of making these more sustainable t and o  moving beyond to systems work, if relevant</a:t>
            </a:r>
            <a:endParaRPr lang="en-US" dirty="0"/>
          </a:p>
        </p:txBody>
      </p:sp>
      <p:sp>
        <p:nvSpPr>
          <p:cNvPr id="4" name="Slide Number Placeholder 3"/>
          <p:cNvSpPr>
            <a:spLocks noGrp="1"/>
          </p:cNvSpPr>
          <p:nvPr>
            <p:ph type="sldNum" sz="quarter" idx="10"/>
          </p:nvPr>
        </p:nvSpPr>
        <p:spPr/>
        <p:txBody>
          <a:bodyPr/>
          <a:lstStyle/>
          <a:p>
            <a:fld id="{3AD47AC9-7D4B-42FA-AB63-B1EDF55FA19B}" type="slidenum">
              <a:rPr lang="en-US" smtClean="0">
                <a:solidFill>
                  <a:prstClr val="black"/>
                </a:solidFill>
              </a:rPr>
              <a:pPr/>
              <a:t>17</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8C8CDC6A-3998-4089-9350-7640CBC8CA4F}" type="slidenum">
              <a:rPr lang="en-US">
                <a:solidFill>
                  <a:prstClr val="black"/>
                </a:solidFill>
              </a:rPr>
              <a:pPr/>
              <a:t>18</a:t>
            </a:fld>
            <a:endParaRPr lang="en-US">
              <a:solidFill>
                <a:prstClr val="black"/>
              </a:solidFill>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GB" dirty="0" smtClean="0"/>
              <a:t>System strengthening and enabling supply goes way beyond basic supply chain management and must include considerations linked to good governance, incentive structures, human resource management, legal frameworks etc.</a:t>
            </a:r>
          </a:p>
          <a:p>
            <a:pPr>
              <a:buFontTx/>
              <a:buChar char="•"/>
            </a:pPr>
            <a:endParaRPr lang="en-GB" dirty="0" smtClean="0"/>
          </a:p>
          <a:p>
            <a:r>
              <a:rPr lang="en-GB" dirty="0" smtClean="0"/>
              <a:t>Our Country Offices are on the for front handling such potentially complex PSM support requests and are focal ,and in the lead, when it is decided to engage in system strengthening projects. </a:t>
            </a:r>
          </a:p>
          <a:p>
            <a:endParaRPr lang="en-GB" dirty="0" smtClean="0"/>
          </a:p>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 for sustainability. Can we get a bigger overlap of the two circles – in which countries?</a:t>
            </a:r>
          </a:p>
          <a:p>
            <a:r>
              <a:rPr lang="en-US" dirty="0" smtClean="0"/>
              <a:t>It has been demonstrated that the key ingredient in building sustainability is political will both on part of the Govt. as well as UNICEF CO and partner organizations.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AD47AC9-7D4B-42FA-AB63-B1EDF55FA19B}" type="slidenum">
              <a:rPr lang="en-US" smtClean="0">
                <a:solidFill>
                  <a:prstClr val="black"/>
                </a:solidFill>
              </a:rPr>
              <a:pPr/>
              <a:t>19</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00198" y="4221096"/>
            <a:ext cx="6380726" cy="4237105"/>
          </a:xfrm>
        </p:spPr>
        <p:txBody>
          <a:bodyPr>
            <a:noAutofit/>
          </a:bodyPr>
          <a:lstStyle/>
          <a:p>
            <a:r>
              <a:rPr lang="en-GB" sz="1400" b="1" dirty="0" smtClean="0"/>
              <a:t>Have we reviewed and exploited potential operating synergies? Enabling Procurement &amp; Supply Management can: - Improve service continuity; - </a:t>
            </a:r>
          </a:p>
          <a:p>
            <a:pPr lvl="0"/>
            <a:r>
              <a:rPr lang="en-GB" sz="1400" b="1" dirty="0" smtClean="0"/>
              <a:t>Reduce overall cost of handling and storage and transportation cost and - </a:t>
            </a:r>
          </a:p>
          <a:p>
            <a:pPr lvl="0"/>
            <a:r>
              <a:rPr lang="en-GB" sz="1400" b="1" dirty="0" smtClean="0"/>
              <a:t>Reduce obsolete material</a:t>
            </a:r>
          </a:p>
          <a:p>
            <a:pPr lvl="0"/>
            <a:endParaRPr lang="en-GB" sz="1400" b="1" dirty="0" smtClean="0"/>
          </a:p>
          <a:p>
            <a:r>
              <a:rPr lang="en-GB" sz="1400" b="1" dirty="0" smtClean="0"/>
              <a:t>It is generally acknowledged that system strengthening, capacity building and enabling supply is a complex journey and it is clear we can not do this alone - we need to work with partners on many levels. </a:t>
            </a:r>
          </a:p>
          <a:p>
            <a:endParaRPr lang="en-GB" sz="1400" b="1" dirty="0" smtClean="0"/>
          </a:p>
          <a:p>
            <a:r>
              <a:rPr lang="en-GB" sz="1400" b="1" dirty="0" smtClean="0"/>
              <a:t>Do we need to be more strategic  in our partnership collaboration in the PSM area? Are there ways on influencing vertical funding streams to  be addressing critical issues for children broadly – e.g. What can we do to ensure that all project proposal  that come across our desk has been  reviewed in terms of  - is there a need for PSM – and if so has this been included in the proposal?</a:t>
            </a:r>
          </a:p>
          <a:p>
            <a:endParaRPr lang="en-GB" sz="1400" b="1" dirty="0" smtClean="0"/>
          </a:p>
          <a:p>
            <a:r>
              <a:rPr lang="en-GB" sz="1400" b="1" dirty="0" smtClean="0"/>
              <a:t>UNICEF CO role is very much to monitor access  to Essential Commodities for Children &amp; Women – with that basis - informed decision can be made on what are the gaps and this should be included in the country office planning and with govt. and other partners strategic plans, fundraising etc can flow.</a:t>
            </a:r>
          </a:p>
          <a:p>
            <a:endParaRPr lang="en-GB" sz="1400" b="1" dirty="0" smtClean="0"/>
          </a:p>
          <a:p>
            <a:r>
              <a:rPr lang="en-GB" sz="1400" b="1" dirty="0" smtClean="0"/>
              <a:t>Reaching the  MDGs using the approach of going to the weakest communities first, with the minimum package of high impact interventions is a mode for pursuing equity.  We have reviewed barriers to access on the ground and know that we might will continue</a:t>
            </a:r>
            <a:endParaRPr lang="en-US" sz="1400" b="1" dirty="0" smtClean="0"/>
          </a:p>
          <a:p>
            <a:pPr lvl="0"/>
            <a:endParaRPr lang="en-GB" sz="1400" b="1" dirty="0" smtClean="0"/>
          </a:p>
          <a:p>
            <a:pPr lvl="0"/>
            <a:endParaRPr lang="en-GB" sz="1400" b="1" dirty="0"/>
          </a:p>
        </p:txBody>
      </p:sp>
      <p:sp>
        <p:nvSpPr>
          <p:cNvPr id="4" name="Slide Number Placeholder 3"/>
          <p:cNvSpPr>
            <a:spLocks noGrp="1"/>
          </p:cNvSpPr>
          <p:nvPr>
            <p:ph type="sldNum" sz="quarter" idx="10"/>
          </p:nvPr>
        </p:nvSpPr>
        <p:spPr/>
        <p:txBody>
          <a:bodyPr/>
          <a:lstStyle/>
          <a:p>
            <a:fld id="{3AD47AC9-7D4B-42FA-AB63-B1EDF55FA19B}" type="slidenum">
              <a:rPr lang="en-US" smtClean="0">
                <a:solidFill>
                  <a:prstClr val="black"/>
                </a:solidFill>
              </a:rPr>
              <a:pPr/>
              <a:t>20</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102402" name="Notes Placeholder 2"/>
          <p:cNvSpPr>
            <a:spLocks noGrp="1"/>
          </p:cNvSpPr>
          <p:nvPr>
            <p:ph type="body" idx="1"/>
          </p:nvPr>
        </p:nvSpPr>
        <p:spPr>
          <a:noFill/>
        </p:spPr>
        <p:txBody>
          <a:bodyPr/>
          <a:lstStyle/>
          <a:p>
            <a:pPr defTabSz="854075"/>
            <a:endParaRPr lang="en-US" sz="4000" dirty="0" smtClean="0">
              <a:ea typeface="ＭＳ Ｐゴシック" pitchFamily="34" charset="-128"/>
            </a:endParaRPr>
          </a:p>
        </p:txBody>
      </p:sp>
      <p:sp>
        <p:nvSpPr>
          <p:cNvPr id="102403" name="Slide Number Placeholder 3"/>
          <p:cNvSpPr>
            <a:spLocks noGrp="1"/>
          </p:cNvSpPr>
          <p:nvPr>
            <p:ph type="sldNum" sz="quarter" idx="5"/>
          </p:nvPr>
        </p:nvSpPr>
        <p:spPr>
          <a:noFill/>
          <a:ln>
            <a:miter lim="800000"/>
            <a:headEnd/>
            <a:tailEnd/>
          </a:ln>
        </p:spPr>
        <p:txBody>
          <a:bodyPr/>
          <a:lstStyle/>
          <a:p>
            <a:pPr eaLnBrk="1" hangingPunct="1"/>
            <a:fld id="{C6B6B9D1-95D5-4D32-A2C3-4EF5BD64C308}" type="slidenum">
              <a:rPr lang="en-US" smtClean="0">
                <a:solidFill>
                  <a:srgbClr val="000000"/>
                </a:solidFill>
                <a:latin typeface="Arial Narrow" pitchFamily="34" charset="0"/>
                <a:ea typeface="ＭＳ Ｐゴシック" pitchFamily="34" charset="-128"/>
                <a:cs typeface="Times New Roman" pitchFamily="18" charset="0"/>
              </a:rPr>
              <a:pPr eaLnBrk="1" hangingPunct="1"/>
              <a:t>21</a:t>
            </a:fld>
            <a:endParaRPr lang="en-US" smtClean="0">
              <a:solidFill>
                <a:srgbClr val="000000"/>
              </a:solidFill>
              <a:latin typeface="Arial Narrow" pitchFamily="34" charset="0"/>
              <a:ea typeface="ＭＳ Ｐゴシック" pitchFamily="34" charset="-128"/>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2FB0E7-E41B-4649-A97D-39477A27CBCF}"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405859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FB0E7-E41B-4649-A97D-39477A27CBCF}"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125811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FB0E7-E41B-4649-A97D-39477A27CBCF}"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2834429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C9F0DB-2BD0-44E3-833B-3C86F0687B20}"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3836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CB16DF-A6D6-4D6C-BC5E-8BB04F882F98}"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3189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75B83-1819-40B4-99D1-5F1C953DC2B9}"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8965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0FD1D-8F46-4895-B024-0CA974CD1836}" type="datetime1">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2617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EB07AB-9DCA-48C6-83F9-0FAD137EA05D}" type="datetime1">
              <a:rPr lang="en-US" smtClean="0">
                <a:solidFill>
                  <a:prstClr val="black">
                    <a:tint val="75000"/>
                  </a:prstClr>
                </a:solidFill>
              </a:rPr>
              <a:pPr/>
              <a:t>12/20/2012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6921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C3298-2086-42C6-84F6-CAAC1F7EB436}" type="datetime1">
              <a:rPr lang="en-US" smtClean="0">
                <a:solidFill>
                  <a:prstClr val="black">
                    <a:tint val="75000"/>
                  </a:prstClr>
                </a:solidFill>
              </a:rPr>
              <a:pPr/>
              <a:t>12/20/2012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400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653B4-F720-4197-8898-943E41CCA689}" type="datetime1">
              <a:rPr lang="en-US" smtClean="0">
                <a:solidFill>
                  <a:prstClr val="black">
                    <a:tint val="75000"/>
                  </a:prstClr>
                </a:solidFill>
              </a:rPr>
              <a:pPr/>
              <a:t>12/20/2012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2572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D5BC5-DF11-469E-BC2B-E9950AE78219}" type="datetime1">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124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FB0E7-E41B-4649-A97D-39477A27CBCF}"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957958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B4E33-4F06-44E0-81FB-3C4D79636872}" type="datetime1">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24982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8B83-5161-42FF-A020-632A972221EE}"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970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A0E12-039C-4C13-90FC-A5C77BBB091B}"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8502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772400" cy="12954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838200" y="1905000"/>
            <a:ext cx="7620000" cy="3962400"/>
          </a:xfrm>
        </p:spPr>
        <p:txBody>
          <a:bodyPr/>
          <a:lstStyle/>
          <a:p>
            <a:pPr lvl="0"/>
            <a:endParaRPr lang="en-GB" noProof="0" smtClean="0"/>
          </a:p>
        </p:txBody>
      </p:sp>
    </p:spTree>
    <p:extLst>
      <p:ext uri="{BB962C8B-B14F-4D97-AF65-F5344CB8AC3E}">
        <p14:creationId xmlns:p14="http://schemas.microsoft.com/office/powerpoint/2010/main" val="2253609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C9F0DB-2BD0-44E3-833B-3C86F0687B20}"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4170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CB16DF-A6D6-4D6C-BC5E-8BB04F882F98}"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17000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75B83-1819-40B4-99D1-5F1C953DC2B9}"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38318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0FD1D-8F46-4895-B024-0CA974CD1836}" type="datetime1">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10936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EB07AB-9DCA-48C6-83F9-0FAD137EA05D}" type="datetime1">
              <a:rPr lang="en-US" smtClean="0">
                <a:solidFill>
                  <a:prstClr val="black">
                    <a:tint val="75000"/>
                  </a:prstClr>
                </a:solidFill>
              </a:rPr>
              <a:pPr/>
              <a:t>12/20/2012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17148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C3298-2086-42C6-84F6-CAAC1F7EB436}" type="datetime1">
              <a:rPr lang="en-US" smtClean="0">
                <a:solidFill>
                  <a:prstClr val="black">
                    <a:tint val="75000"/>
                  </a:prstClr>
                </a:solidFill>
              </a:rPr>
              <a:pPr/>
              <a:t>12/20/2012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754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FB0E7-E41B-4649-A97D-39477A27CBCF}"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16373671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653B4-F720-4197-8898-943E41CCA689}" type="datetime1">
              <a:rPr lang="en-US" smtClean="0">
                <a:solidFill>
                  <a:prstClr val="black">
                    <a:tint val="75000"/>
                  </a:prstClr>
                </a:solidFill>
              </a:rPr>
              <a:pPr/>
              <a:t>12/20/2012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65224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D5BC5-DF11-469E-BC2B-E9950AE78219}" type="datetime1">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89529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B4E33-4F06-44E0-81FB-3C4D79636872}" type="datetime1">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71711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8B83-5161-42FF-A020-632A972221EE}"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96912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A0E12-039C-4C13-90FC-A5C77BBB091B}"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08767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772400" cy="12954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838200" y="1905000"/>
            <a:ext cx="7620000" cy="3962400"/>
          </a:xfrm>
        </p:spPr>
        <p:txBody>
          <a:bodyPr/>
          <a:lstStyle/>
          <a:p>
            <a:pPr lvl="0"/>
            <a:endParaRPr lang="en-GB" noProof="0" smtClean="0"/>
          </a:p>
        </p:txBody>
      </p:sp>
    </p:spTree>
    <p:extLst>
      <p:ext uri="{BB962C8B-B14F-4D97-AF65-F5344CB8AC3E}">
        <p14:creationId xmlns:p14="http://schemas.microsoft.com/office/powerpoint/2010/main" val="11276549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C9F0DB-2BD0-44E3-833B-3C86F0687B20}"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42504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CB16DF-A6D6-4D6C-BC5E-8BB04F882F98}"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80014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75B83-1819-40B4-99D1-5F1C953DC2B9}"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4420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0FD1D-8F46-4895-B024-0CA974CD1836}" type="datetime1">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76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2FB0E7-E41B-4649-A97D-39477A27CBCF}" type="datetimeFigureOut">
              <a:rPr lang="en-US" smtClean="0"/>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28476657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EB07AB-9DCA-48C6-83F9-0FAD137EA05D}" type="datetime1">
              <a:rPr lang="en-US" smtClean="0">
                <a:solidFill>
                  <a:prstClr val="black">
                    <a:tint val="75000"/>
                  </a:prstClr>
                </a:solidFill>
              </a:rPr>
              <a:pPr/>
              <a:t>12/20/2012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8554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C3298-2086-42C6-84F6-CAAC1F7EB436}" type="datetime1">
              <a:rPr lang="en-US" smtClean="0">
                <a:solidFill>
                  <a:prstClr val="black">
                    <a:tint val="75000"/>
                  </a:prstClr>
                </a:solidFill>
              </a:rPr>
              <a:pPr/>
              <a:t>12/20/2012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63173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653B4-F720-4197-8898-943E41CCA689}" type="datetime1">
              <a:rPr lang="en-US" smtClean="0">
                <a:solidFill>
                  <a:prstClr val="black">
                    <a:tint val="75000"/>
                  </a:prstClr>
                </a:solidFill>
              </a:rPr>
              <a:pPr/>
              <a:t>12/20/2012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43590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D5BC5-DF11-469E-BC2B-E9950AE78219}" type="datetime1">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33478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B4E33-4F06-44E0-81FB-3C4D79636872}" type="datetime1">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16277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8B83-5161-42FF-A020-632A972221EE}"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96162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2A0E12-039C-4C13-90FC-A5C77BBB091B}"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70740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772400" cy="12954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838200" y="1905000"/>
            <a:ext cx="7620000" cy="3962400"/>
          </a:xfrm>
        </p:spPr>
        <p:txBody>
          <a:bodyPr/>
          <a:lstStyle/>
          <a:p>
            <a:pPr lvl="0"/>
            <a:endParaRPr lang="en-GB" noProof="0" smtClean="0"/>
          </a:p>
        </p:txBody>
      </p:sp>
    </p:spTree>
    <p:extLst>
      <p:ext uri="{BB962C8B-B14F-4D97-AF65-F5344CB8AC3E}">
        <p14:creationId xmlns:p14="http://schemas.microsoft.com/office/powerpoint/2010/main" val="34478120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16842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062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2FB0E7-E41B-4649-A97D-39477A27CBCF}" type="datetimeFigureOut">
              <a:rPr lang="en-US" smtClean="0"/>
              <a:t>12/20/2012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6642907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26077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35148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35885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73862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32743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55116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82465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64714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275427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394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2FB0E7-E41B-4649-A97D-39477A27CBCF}" type="datetimeFigureOut">
              <a:rPr lang="en-US" smtClean="0"/>
              <a:t>12/20/2012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7354278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41586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58857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124648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09140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31365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03102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63657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758340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9495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0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FB0E7-E41B-4649-A97D-39477A27CBCF}" type="datetimeFigureOut">
              <a:rPr lang="en-US" smtClean="0"/>
              <a:t>12/20/2012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402763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FB0E7-E41B-4649-A97D-39477A27CBCF}" type="datetimeFigureOut">
              <a:rPr lang="en-US" smtClean="0"/>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417585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FB0E7-E41B-4649-A97D-39477A27CBCF}" type="datetimeFigureOut">
              <a:rPr lang="en-US" smtClean="0"/>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87DB7-924E-4995-9408-0E65461E4FB9}" type="slidenum">
              <a:rPr lang="en-US" smtClean="0"/>
              <a:t>‹#›</a:t>
            </a:fld>
            <a:endParaRPr lang="en-US"/>
          </a:p>
        </p:txBody>
      </p:sp>
    </p:spTree>
    <p:extLst>
      <p:ext uri="{BB962C8B-B14F-4D97-AF65-F5344CB8AC3E}">
        <p14:creationId xmlns:p14="http://schemas.microsoft.com/office/powerpoint/2010/main" val="358731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FB0E7-E41B-4649-A97D-39477A27CBCF}" type="datetimeFigureOut">
              <a:rPr lang="en-US" smtClean="0"/>
              <a:t>12/20/2012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87DB7-924E-4995-9408-0E65461E4FB9}" type="slidenum">
              <a:rPr lang="en-US" smtClean="0"/>
              <a:t>‹#›</a:t>
            </a:fld>
            <a:endParaRPr lang="en-US"/>
          </a:p>
        </p:txBody>
      </p:sp>
    </p:spTree>
    <p:extLst>
      <p:ext uri="{BB962C8B-B14F-4D97-AF65-F5344CB8AC3E}">
        <p14:creationId xmlns:p14="http://schemas.microsoft.com/office/powerpoint/2010/main" val="1522221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21BAA-8186-4B0A-8659-E9EAEA749F60}"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50989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21BAA-8186-4B0A-8659-E9EAEA749F60}"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4392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21BAA-8186-4B0A-8659-E9EAEA749F60}" type="datetime1">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647365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247468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4BDB4-1442-45EA-8971-38B19B482F1A}" type="datetimeFigureOut">
              <a:rPr lang="en-US" smtClean="0">
                <a:solidFill>
                  <a:prstClr val="black">
                    <a:tint val="75000"/>
                  </a:prstClr>
                </a:solidFill>
              </a:rPr>
              <a:pPr/>
              <a:t>12/20/2012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25414-138F-458F-B357-6AF242085A7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4758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0.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is a hot topic!</a:t>
            </a:r>
            <a:endParaRPr lang="en-GB"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i="1" dirty="0" smtClean="0"/>
              <a:t>So is Supply Management – but for today we will focus on procurement</a:t>
            </a:r>
            <a:endParaRPr lang="en-US" i="1"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IHP+ Country Health Sector Teams Meeting, Nairobi, Kenya	11-14 December 2012</a:t>
            </a:r>
            <a:endParaRPr lang="en-GB" dirty="0"/>
          </a:p>
        </p:txBody>
      </p:sp>
    </p:spTree>
    <p:extLst>
      <p:ext uri="{BB962C8B-B14F-4D97-AF65-F5344CB8AC3E}">
        <p14:creationId xmlns:p14="http://schemas.microsoft.com/office/powerpoint/2010/main" val="1794120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US" sz="3200" dirty="0" smtClean="0"/>
              <a:t>World Bank HNP Discussion Paper: Assuring </a:t>
            </a:r>
            <a:r>
              <a:rPr lang="en-US" sz="3200" dirty="0"/>
              <a:t>the Quality of Essential </a:t>
            </a:r>
            <a:r>
              <a:rPr lang="en-US" sz="3200" dirty="0" smtClean="0"/>
              <a:t>Medicines Procured </a:t>
            </a:r>
            <a:r>
              <a:rPr lang="en-US" sz="3200" dirty="0"/>
              <a:t>with Donor Funds and Draft Harmonized Assessment Tool based on the Model Quality Assurance System (MQAS)</a:t>
            </a:r>
            <a:endParaRPr lang="en-GB" sz="3200" dirty="0"/>
          </a:p>
        </p:txBody>
      </p:sp>
      <p:sp>
        <p:nvSpPr>
          <p:cNvPr id="4" name="Content Placeholder 3"/>
          <p:cNvSpPr>
            <a:spLocks noGrp="1"/>
          </p:cNvSpPr>
          <p:nvPr>
            <p:ph idx="1"/>
          </p:nvPr>
        </p:nvSpPr>
        <p:spPr/>
        <p:txBody>
          <a:bodyPr>
            <a:noAutofit/>
          </a:bodyPr>
          <a:lstStyle/>
          <a:p>
            <a:pPr marL="0" indent="0">
              <a:buNone/>
            </a:pPr>
            <a:endParaRPr lang="en-US" sz="2000" dirty="0" smtClean="0"/>
          </a:p>
          <a:p>
            <a:pPr marL="0" indent="0">
              <a:buNone/>
            </a:pPr>
            <a:r>
              <a:rPr lang="en-US" sz="2000" dirty="0" smtClean="0"/>
              <a:t>The </a:t>
            </a:r>
            <a:r>
              <a:rPr lang="en-US" sz="2000" dirty="0"/>
              <a:t>donor community spends millions of dollars annually on procuring </a:t>
            </a:r>
            <a:r>
              <a:rPr lang="en-US" sz="2000" dirty="0" smtClean="0"/>
              <a:t>essential medicines </a:t>
            </a:r>
            <a:r>
              <a:rPr lang="en-US" sz="2000" dirty="0"/>
              <a:t>as part of development assistance for health. Defining and enforcing quality </a:t>
            </a:r>
            <a:r>
              <a:rPr lang="en-US" sz="2000" dirty="0" smtClean="0"/>
              <a:t>standards for </a:t>
            </a:r>
            <a:r>
              <a:rPr lang="en-US" sz="2000" dirty="0"/>
              <a:t>these medicines continues to prove challenging as this involves complex </a:t>
            </a:r>
            <a:r>
              <a:rPr lang="en-US" sz="2000" dirty="0" smtClean="0"/>
              <a:t>regulatory processes</a:t>
            </a:r>
            <a:r>
              <a:rPr lang="en-US" sz="2000" dirty="0"/>
              <a:t>. </a:t>
            </a:r>
            <a:endParaRPr lang="en-US" sz="2000" dirty="0" smtClean="0"/>
          </a:p>
          <a:p>
            <a:pPr marL="0" indent="0">
              <a:buNone/>
            </a:pPr>
            <a:r>
              <a:rPr lang="en-US" sz="2000" dirty="0" smtClean="0"/>
              <a:t>While </a:t>
            </a:r>
            <a:r>
              <a:rPr lang="en-US" sz="2000" dirty="0"/>
              <a:t>developed countries with stringent regulatory authorities in place have </a:t>
            </a:r>
            <a:r>
              <a:rPr lang="en-US" sz="2000" dirty="0" smtClean="0"/>
              <a:t>the capacity </a:t>
            </a:r>
            <a:r>
              <a:rPr lang="en-US" sz="2000" dirty="0"/>
              <a:t>to comply with strict regulatory requirements, the essential medicines procured </a:t>
            </a:r>
            <a:r>
              <a:rPr lang="en-US" sz="2000" dirty="0" smtClean="0"/>
              <a:t>for developing </a:t>
            </a:r>
            <a:r>
              <a:rPr lang="en-US" sz="2000" dirty="0"/>
              <a:t>countries are either not available in developed country markets, or are not the </a:t>
            </a:r>
            <a:r>
              <a:rPr lang="en-US" sz="2000" dirty="0" smtClean="0"/>
              <a:t>most competitively </a:t>
            </a:r>
            <a:r>
              <a:rPr lang="en-US" sz="2000" dirty="0"/>
              <a:t>priced medicines internationally. </a:t>
            </a:r>
            <a:endParaRPr lang="en-US" sz="2000" dirty="0" smtClean="0"/>
          </a:p>
          <a:p>
            <a:pPr marL="0" indent="0">
              <a:buNone/>
            </a:pPr>
            <a:endParaRPr lang="en-US" sz="2000" dirty="0" smtClean="0"/>
          </a:p>
          <a:p>
            <a:pPr marL="0" indent="0">
              <a:buNone/>
            </a:pPr>
            <a:r>
              <a:rPr lang="en-US" sz="2000" dirty="0" smtClean="0"/>
              <a:t>Donors </a:t>
            </a:r>
            <a:r>
              <a:rPr lang="en-US" sz="2000" dirty="0"/>
              <a:t>have therefore been forced </a:t>
            </a:r>
            <a:r>
              <a:rPr lang="en-US" sz="2000" dirty="0" smtClean="0"/>
              <a:t>to independently </a:t>
            </a:r>
            <a:r>
              <a:rPr lang="en-US" sz="2000" dirty="0"/>
              <a:t>develop systems to purchase at lowest feasible cost, essential medicines for </a:t>
            </a:r>
            <a:r>
              <a:rPr lang="en-US" sz="2000" dirty="0" smtClean="0"/>
              <a:t>the developing </a:t>
            </a:r>
            <a:r>
              <a:rPr lang="en-US" sz="2000" dirty="0"/>
              <a:t>world without compromising quality.</a:t>
            </a:r>
            <a:endParaRPr lang="en-GB" sz="2000" dirty="0"/>
          </a:p>
        </p:txBody>
      </p:sp>
      <p:sp>
        <p:nvSpPr>
          <p:cNvPr id="2" name="Slide Number Placeholder 1"/>
          <p:cNvSpPr>
            <a:spLocks noGrp="1"/>
          </p:cNvSpPr>
          <p:nvPr>
            <p:ph type="sldNum" sz="quarter" idx="12"/>
          </p:nvPr>
        </p:nvSpPr>
        <p:spPr/>
        <p:txBody>
          <a:bodyPr/>
          <a:lstStyle/>
          <a:p>
            <a:fld id="{E9A25414-138F-458F-B357-6AF242085A7E}"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1532294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dirty="0"/>
          </a:p>
        </p:txBody>
      </p:sp>
      <p:sp>
        <p:nvSpPr>
          <p:cNvPr id="4" name="Content Placeholder 3"/>
          <p:cNvSpPr>
            <a:spLocks noGrp="1"/>
          </p:cNvSpPr>
          <p:nvPr>
            <p:ph idx="1"/>
          </p:nvPr>
        </p:nvSpPr>
        <p:spPr/>
        <p:txBody>
          <a:bodyPr>
            <a:normAutofit/>
          </a:bodyPr>
          <a:lstStyle/>
          <a:p>
            <a:pPr marL="0" indent="0">
              <a:buNone/>
            </a:pPr>
            <a:r>
              <a:rPr lang="en-US" sz="2000" dirty="0"/>
              <a:t>In the long run, the goal of international donor aid is to build the capacity </a:t>
            </a:r>
            <a:r>
              <a:rPr lang="en-US" sz="2000" dirty="0" smtClean="0"/>
              <a:t>of developing </a:t>
            </a:r>
            <a:r>
              <a:rPr lang="en-US" sz="2000" dirty="0"/>
              <a:t>countries to take the lead in assuring the health of their citizens. </a:t>
            </a:r>
            <a:endParaRPr lang="en-US" sz="2000" dirty="0" smtClean="0"/>
          </a:p>
          <a:p>
            <a:pPr marL="0" indent="0">
              <a:buNone/>
            </a:pPr>
            <a:endParaRPr lang="en-US" sz="2000" dirty="0" smtClean="0"/>
          </a:p>
          <a:p>
            <a:pPr marL="0" indent="0">
              <a:buNone/>
            </a:pPr>
            <a:r>
              <a:rPr lang="en-US" sz="2000" dirty="0" smtClean="0"/>
              <a:t>Effective harmonization</a:t>
            </a:r>
            <a:r>
              <a:rPr lang="en-US" sz="2000" dirty="0"/>
              <a:t>, coordination, and optimal leveraging of existing approaches may help </a:t>
            </a:r>
            <a:r>
              <a:rPr lang="en-US" sz="2000" dirty="0" smtClean="0"/>
              <a:t>national regulatory </a:t>
            </a:r>
            <a:r>
              <a:rPr lang="en-US" sz="2000" dirty="0"/>
              <a:t>authorities to strengthen their own capacity to better control their markets, </a:t>
            </a:r>
            <a:r>
              <a:rPr lang="en-US" sz="2000" dirty="0" smtClean="0"/>
              <a:t>including registering </a:t>
            </a:r>
            <a:r>
              <a:rPr lang="en-US" sz="2000" dirty="0"/>
              <a:t>products according to stringent standards, improving domestic manufacturing </a:t>
            </a:r>
            <a:r>
              <a:rPr lang="en-US" sz="2000" dirty="0" smtClean="0"/>
              <a:t>where applicable</a:t>
            </a:r>
            <a:r>
              <a:rPr lang="en-US" sz="2000" dirty="0"/>
              <a:t>, and enhancing </a:t>
            </a:r>
            <a:r>
              <a:rPr lang="en-US" sz="2000" dirty="0" err="1"/>
              <a:t>postmarketing</a:t>
            </a:r>
            <a:r>
              <a:rPr lang="en-US" sz="2000" dirty="0"/>
              <a:t> surveillance.</a:t>
            </a:r>
            <a:endParaRPr lang="en-GB" sz="2000" dirty="0"/>
          </a:p>
        </p:txBody>
      </p:sp>
      <p:sp>
        <p:nvSpPr>
          <p:cNvPr id="2" name="Slide Number Placeholder 1"/>
          <p:cNvSpPr>
            <a:spLocks noGrp="1"/>
          </p:cNvSpPr>
          <p:nvPr>
            <p:ph type="sldNum" sz="quarter" idx="12"/>
          </p:nvPr>
        </p:nvSpPr>
        <p:spPr/>
        <p:txBody>
          <a:bodyPr/>
          <a:lstStyle/>
          <a:p>
            <a:fld id="{E9A25414-138F-458F-B357-6AF242085A7E}"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767546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pPr algn="l"/>
            <a:r>
              <a:rPr lang="en-US" sz="3200" dirty="0"/>
              <a:t>Commission on Life Saving Commodities for Women and Children – Recommendations:</a:t>
            </a:r>
            <a:endParaRPr lang="en-GB" sz="3200" dirty="0"/>
          </a:p>
        </p:txBody>
      </p:sp>
      <p:sp>
        <p:nvSpPr>
          <p:cNvPr id="3" name="Content Placeholder 2"/>
          <p:cNvSpPr>
            <a:spLocks noGrp="1"/>
          </p:cNvSpPr>
          <p:nvPr>
            <p:ph idx="1"/>
          </p:nvPr>
        </p:nvSpPr>
        <p:spPr/>
        <p:txBody>
          <a:bodyPr>
            <a:normAutofit fontScale="70000" lnSpcReduction="20000"/>
          </a:bodyPr>
          <a:lstStyle/>
          <a:p>
            <a:endParaRPr lang="en-GB" dirty="0"/>
          </a:p>
          <a:p>
            <a:pPr marL="0" indent="0">
              <a:buNone/>
            </a:pPr>
            <a:r>
              <a:rPr lang="en-US" dirty="0"/>
              <a:t>4. </a:t>
            </a:r>
            <a:r>
              <a:rPr lang="en-US" b="1" dirty="0"/>
              <a:t>Quality strengthening: </a:t>
            </a:r>
            <a:r>
              <a:rPr lang="en-US" dirty="0"/>
              <a:t>By 2015, at least three manufacturers per commodity are manufacturing and marketing quality-certified and affordable products. </a:t>
            </a:r>
          </a:p>
          <a:p>
            <a:pPr marL="0" indent="0">
              <a:buNone/>
            </a:pPr>
            <a:endParaRPr lang="en-GB" dirty="0"/>
          </a:p>
          <a:p>
            <a:pPr marL="0" indent="0">
              <a:buNone/>
            </a:pPr>
            <a:r>
              <a:rPr lang="en-US" dirty="0"/>
              <a:t>5. </a:t>
            </a:r>
            <a:r>
              <a:rPr lang="en-US" b="1" dirty="0"/>
              <a:t>Regulatory efficiency: </a:t>
            </a:r>
            <a:r>
              <a:rPr lang="en-US" dirty="0"/>
              <a:t>By 2015, all EWEC countries have standardized and streamlined their registration requirements and assessment processes for the 13 live-saving commodities with support from stringent regulatory authorities, the World Health Organization and regional collaboration</a:t>
            </a:r>
            <a:r>
              <a:rPr lang="en-US" dirty="0" smtClean="0"/>
              <a:t>.</a:t>
            </a:r>
          </a:p>
          <a:p>
            <a:pPr marL="0" indent="0">
              <a:buNone/>
            </a:pPr>
            <a:endParaRPr lang="en-US" dirty="0"/>
          </a:p>
          <a:p>
            <a:pPr marL="0" indent="0">
              <a:buNone/>
            </a:pPr>
            <a:r>
              <a:rPr lang="en-US" dirty="0" smtClean="0"/>
              <a:t>6</a:t>
            </a:r>
            <a:r>
              <a:rPr lang="en-US" dirty="0"/>
              <a:t>. </a:t>
            </a:r>
            <a:r>
              <a:rPr lang="en-US" b="1" dirty="0"/>
              <a:t>Supply and awareness: </a:t>
            </a:r>
            <a:r>
              <a:rPr lang="en-US" dirty="0"/>
              <a:t>By 2015, all EWEC countries have improved the supply of life-saving commodities and build on information and communication technology (ICT) best practices for making these improvements. </a:t>
            </a:r>
          </a:p>
          <a:p>
            <a:endParaRPr lang="en-GB" dirty="0"/>
          </a:p>
        </p:txBody>
      </p:sp>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4230284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13</a:t>
            </a:fld>
            <a:endParaRPr lang="en-US">
              <a:solidFill>
                <a:prstClr val="black">
                  <a:tint val="75000"/>
                </a:prstClr>
              </a:solidFill>
            </a:endParaRPr>
          </a:p>
        </p:txBody>
      </p:sp>
      <p:sp>
        <p:nvSpPr>
          <p:cNvPr id="6" name="Rectangle 5"/>
          <p:cNvSpPr/>
          <p:nvPr/>
        </p:nvSpPr>
        <p:spPr>
          <a:xfrm>
            <a:off x="1143000" y="1600201"/>
            <a:ext cx="7239000" cy="2246769"/>
          </a:xfrm>
          <a:prstGeom prst="rect">
            <a:avLst/>
          </a:prstGeom>
        </p:spPr>
        <p:txBody>
          <a:bodyPr wrap="square">
            <a:spAutoFit/>
          </a:bodyPr>
          <a:lstStyle/>
          <a:p>
            <a:endParaRPr lang="en-US" sz="2800" dirty="0" smtClean="0">
              <a:ea typeface="SimSun"/>
              <a:cs typeface="Arial"/>
            </a:endParaRPr>
          </a:p>
          <a:p>
            <a:endParaRPr lang="en-US" sz="2800" dirty="0">
              <a:ea typeface="SimSun"/>
              <a:cs typeface="Arial"/>
            </a:endParaRPr>
          </a:p>
          <a:p>
            <a:endParaRPr lang="en-US" sz="2800" dirty="0" smtClean="0">
              <a:ea typeface="SimSun"/>
              <a:cs typeface="Arial"/>
            </a:endParaRPr>
          </a:p>
          <a:p>
            <a:r>
              <a:rPr lang="en-US" sz="2800" dirty="0" smtClean="0">
                <a:ea typeface="SimSun"/>
                <a:cs typeface="Arial"/>
              </a:rPr>
              <a:t>3. Impact </a:t>
            </a:r>
            <a:r>
              <a:rPr lang="en-US" sz="2800" dirty="0">
                <a:ea typeface="SimSun"/>
                <a:cs typeface="Arial"/>
              </a:rPr>
              <a:t>of European Union harmonization of procurement procedures</a:t>
            </a:r>
            <a:endParaRPr lang="en-GB" sz="2800" dirty="0"/>
          </a:p>
        </p:txBody>
      </p:sp>
    </p:spTree>
    <p:extLst>
      <p:ext uri="{BB962C8B-B14F-4D97-AF65-F5344CB8AC3E}">
        <p14:creationId xmlns:p14="http://schemas.microsoft.com/office/powerpoint/2010/main" val="2167297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9A25414-138F-458F-B357-6AF242085A7E}" type="slidenum">
              <a:rPr lang="en-US" smtClean="0">
                <a:solidFill>
                  <a:prstClr val="black">
                    <a:tint val="75000"/>
                  </a:prstClr>
                </a:solidFill>
              </a:rPr>
              <a:pPr/>
              <a:t>14</a:t>
            </a:fld>
            <a:endParaRPr lang="en-US">
              <a:solidFill>
                <a:prstClr val="black">
                  <a:tint val="75000"/>
                </a:prstClr>
              </a:solidFill>
            </a:endParaRPr>
          </a:p>
        </p:txBody>
      </p:sp>
      <p:sp>
        <p:nvSpPr>
          <p:cNvPr id="3" name="Rectangle 2"/>
          <p:cNvSpPr/>
          <p:nvPr/>
        </p:nvSpPr>
        <p:spPr>
          <a:xfrm>
            <a:off x="838200" y="1447800"/>
            <a:ext cx="7848600" cy="2246769"/>
          </a:xfrm>
          <a:prstGeom prst="rect">
            <a:avLst/>
          </a:prstGeom>
        </p:spPr>
        <p:txBody>
          <a:bodyPr wrap="square">
            <a:spAutoFit/>
          </a:bodyPr>
          <a:lstStyle/>
          <a:p>
            <a:endParaRPr lang="en-US" sz="2800" dirty="0" smtClean="0"/>
          </a:p>
          <a:p>
            <a:endParaRPr lang="en-US" sz="2800" dirty="0"/>
          </a:p>
          <a:p>
            <a:r>
              <a:rPr lang="en-US" sz="2800" dirty="0" smtClean="0"/>
              <a:t>4. Country </a:t>
            </a:r>
            <a:r>
              <a:rPr lang="en-US" sz="2800" dirty="0"/>
              <a:t>perspectives on how </a:t>
            </a:r>
            <a:r>
              <a:rPr lang="en-US" sz="2800" dirty="0" smtClean="0"/>
              <a:t>greater development </a:t>
            </a:r>
            <a:r>
              <a:rPr lang="en-US" sz="2800" dirty="0"/>
              <a:t>effectiveness can be </a:t>
            </a:r>
            <a:r>
              <a:rPr lang="en-US" sz="2800" dirty="0" smtClean="0"/>
              <a:t>achieved through </a:t>
            </a:r>
            <a:r>
              <a:rPr lang="en-US" sz="2800" dirty="0"/>
              <a:t>better alignment of procurement systems </a:t>
            </a:r>
            <a:endParaRPr lang="en-GB" sz="2800" dirty="0"/>
          </a:p>
        </p:txBody>
      </p:sp>
    </p:spTree>
    <p:extLst>
      <p:ext uri="{BB962C8B-B14F-4D97-AF65-F5344CB8AC3E}">
        <p14:creationId xmlns:p14="http://schemas.microsoft.com/office/powerpoint/2010/main" val="2753722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k</a:t>
            </a:r>
            <a:r>
              <a:rPr lang="en-US" dirty="0" smtClean="0"/>
              <a:t>ey messages	1 + 2</a:t>
            </a:r>
            <a:endParaRPr lang="en-GB" dirty="0"/>
          </a:p>
        </p:txBody>
      </p:sp>
      <p:sp>
        <p:nvSpPr>
          <p:cNvPr id="5" name="Content Placeholder 4"/>
          <p:cNvSpPr>
            <a:spLocks noGrp="1"/>
          </p:cNvSpPr>
          <p:nvPr>
            <p:ph idx="1"/>
          </p:nvPr>
        </p:nvSpPr>
        <p:spPr/>
        <p:txBody>
          <a:bodyPr>
            <a:normAutofit/>
          </a:bodyPr>
          <a:lstStyle/>
          <a:p>
            <a:pPr marL="514350" indent="-514350">
              <a:buFont typeface="+mj-lt"/>
              <a:buAutoNum type="arabicPeriod"/>
            </a:pPr>
            <a:r>
              <a:rPr lang="en-US" sz="2000" dirty="0"/>
              <a:t>Transparent and efficient procurement is critical to both service delivery and aid effectiveness and, therefore, to achieving better health outcomes with the </a:t>
            </a:r>
            <a:r>
              <a:rPr lang="en-US" sz="2000" dirty="0" smtClean="0"/>
              <a:t>resources </a:t>
            </a:r>
            <a:r>
              <a:rPr lang="en-US" sz="2000" dirty="0"/>
              <a:t>available to health </a:t>
            </a:r>
            <a:r>
              <a:rPr lang="en-US" sz="2000" dirty="0" smtClean="0"/>
              <a:t>systems.</a:t>
            </a:r>
          </a:p>
          <a:p>
            <a:pPr marL="514350" indent="-514350">
              <a:buFont typeface="+mj-lt"/>
              <a:buAutoNum type="arabicPeriod"/>
            </a:pPr>
            <a:endParaRPr lang="en-US" sz="2000" dirty="0"/>
          </a:p>
          <a:p>
            <a:pPr marL="514350" indent="-514350">
              <a:buFont typeface="+mj-lt"/>
              <a:buAutoNum type="arabicPeriod"/>
            </a:pPr>
            <a:r>
              <a:rPr lang="en-US" sz="2000" dirty="0" smtClean="0"/>
              <a:t>Bilateral </a:t>
            </a:r>
            <a:r>
              <a:rPr lang="en-US" sz="2000" dirty="0"/>
              <a:t>and multilateral development partners have focused much of their efforts on 'upstream' strategic issues including identification of "best buys", strategic frameworks and SWAPS for resource allocation, and identification of technical interventions about "what works" in low resource community settings. </a:t>
            </a:r>
            <a:endParaRPr lang="en-GB" sz="2000" dirty="0"/>
          </a:p>
        </p:txBody>
      </p:sp>
      <p:sp>
        <p:nvSpPr>
          <p:cNvPr id="3" name="Slide Number Placeholder 2"/>
          <p:cNvSpPr>
            <a:spLocks noGrp="1"/>
          </p:cNvSpPr>
          <p:nvPr>
            <p:ph type="sldNum" sz="quarter" idx="12"/>
          </p:nvPr>
        </p:nvSpPr>
        <p:spPr/>
        <p:txBody>
          <a:bodyPr/>
          <a:lstStyle/>
          <a:p>
            <a:fld id="{E9A25414-138F-458F-B357-6AF242085A7E}"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2025941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k</a:t>
            </a:r>
            <a:r>
              <a:rPr lang="en-US" dirty="0" smtClean="0"/>
              <a:t>ey messages	3 - 5</a:t>
            </a:r>
            <a:endParaRPr lang="en-GB" dirty="0"/>
          </a:p>
        </p:txBody>
      </p:sp>
      <p:sp>
        <p:nvSpPr>
          <p:cNvPr id="5" name="Content Placeholder 4"/>
          <p:cNvSpPr>
            <a:spLocks noGrp="1"/>
          </p:cNvSpPr>
          <p:nvPr>
            <p:ph idx="1"/>
          </p:nvPr>
        </p:nvSpPr>
        <p:spPr>
          <a:xfrm>
            <a:off x="457200" y="1371600"/>
            <a:ext cx="8229600" cy="4754563"/>
          </a:xfrm>
        </p:spPr>
        <p:txBody>
          <a:bodyPr>
            <a:noAutofit/>
          </a:bodyPr>
          <a:lstStyle/>
          <a:p>
            <a:pPr marL="514350" marR="0" indent="-514350">
              <a:lnSpc>
                <a:spcPct val="115000"/>
              </a:lnSpc>
              <a:spcBef>
                <a:spcPts val="0"/>
              </a:spcBef>
              <a:spcAft>
                <a:spcPts val="0"/>
              </a:spcAft>
              <a:buFont typeface="+mj-lt"/>
              <a:buAutoNum type="arabicPeriod" startAt="3"/>
            </a:pPr>
            <a:r>
              <a:rPr lang="en-US" sz="2000" dirty="0" smtClean="0">
                <a:ea typeface="SimSun"/>
                <a:cs typeface="Arial"/>
              </a:rPr>
              <a:t>At </a:t>
            </a:r>
            <a:r>
              <a:rPr lang="en-US" sz="2000" dirty="0">
                <a:ea typeface="SimSun"/>
                <a:cs typeface="Arial"/>
              </a:rPr>
              <a:t>country and sub-national level, concerns are likely to be focused on more basic issues, including the consequences of delayed or failed procurement. Poor procurement practices have many negative consequences.  Drugs and equipment are often the second largest expenditure items after salaries, so if it fails there are significant knock on effects, including stock outs and the purchase of substandard or counterfeit goods. Procurement is also a major target of corruption.</a:t>
            </a:r>
            <a:endParaRPr lang="en-GB" sz="2000" dirty="0">
              <a:ea typeface="SimSun"/>
              <a:cs typeface="Arial"/>
            </a:endParaRPr>
          </a:p>
          <a:p>
            <a:pPr marL="514350" marR="0" indent="-514350">
              <a:lnSpc>
                <a:spcPct val="115000"/>
              </a:lnSpc>
              <a:spcBef>
                <a:spcPts val="0"/>
              </a:spcBef>
              <a:spcAft>
                <a:spcPts val="0"/>
              </a:spcAft>
              <a:buFont typeface="+mj-lt"/>
              <a:buAutoNum type="arabicPeriod" startAt="3"/>
            </a:pPr>
            <a:endParaRPr lang="en-GB" sz="2000" dirty="0">
              <a:ea typeface="SimSun"/>
              <a:cs typeface="Arial"/>
            </a:endParaRPr>
          </a:p>
          <a:p>
            <a:pPr marL="514350" marR="0" indent="-514350">
              <a:lnSpc>
                <a:spcPct val="115000"/>
              </a:lnSpc>
              <a:spcBef>
                <a:spcPts val="0"/>
              </a:spcBef>
              <a:spcAft>
                <a:spcPts val="0"/>
              </a:spcAft>
              <a:buFont typeface="+mj-lt"/>
              <a:buAutoNum type="arabicPeriod" startAt="3"/>
            </a:pPr>
            <a:r>
              <a:rPr lang="en-US" sz="2000" dirty="0">
                <a:ea typeface="SimSun"/>
                <a:cs typeface="Arial"/>
              </a:rPr>
              <a:t>Countries and their donor partners can both do more to align their procurement systems – but without a global standard many donor partners will be constrained by their own legally enforced </a:t>
            </a:r>
            <a:r>
              <a:rPr lang="en-US" sz="2000" dirty="0" smtClean="0">
                <a:ea typeface="SimSun"/>
                <a:cs typeface="Arial"/>
              </a:rPr>
              <a:t>systems.</a:t>
            </a:r>
          </a:p>
          <a:p>
            <a:pPr marL="514350" marR="0" indent="-514350">
              <a:lnSpc>
                <a:spcPct val="115000"/>
              </a:lnSpc>
              <a:spcBef>
                <a:spcPts val="0"/>
              </a:spcBef>
              <a:spcAft>
                <a:spcPts val="0"/>
              </a:spcAft>
              <a:buFont typeface="+mj-lt"/>
              <a:buAutoNum type="arabicPeriod" startAt="3"/>
            </a:pPr>
            <a:endParaRPr lang="en-US" sz="2000" dirty="0">
              <a:ea typeface="SimSun"/>
              <a:cs typeface="Arial"/>
            </a:endParaRPr>
          </a:p>
          <a:p>
            <a:pPr marL="514350" marR="0" indent="-514350">
              <a:lnSpc>
                <a:spcPct val="115000"/>
              </a:lnSpc>
              <a:spcBef>
                <a:spcPts val="0"/>
              </a:spcBef>
              <a:spcAft>
                <a:spcPts val="0"/>
              </a:spcAft>
              <a:buFont typeface="+mj-lt"/>
              <a:buAutoNum type="arabicPeriod" startAt="3"/>
            </a:pPr>
            <a:r>
              <a:rPr lang="en-US" sz="2000" dirty="0" smtClean="0">
                <a:ea typeface="SimSun"/>
                <a:cs typeface="Arial"/>
              </a:rPr>
              <a:t>Short </a:t>
            </a:r>
            <a:r>
              <a:rPr lang="en-US" sz="2000" dirty="0">
                <a:ea typeface="SimSun"/>
                <a:cs typeface="Arial"/>
              </a:rPr>
              <a:t>of total alignment, a constructive and pragmatic approach would take us a long way</a:t>
            </a:r>
            <a:r>
              <a:rPr lang="en-US" sz="2000" dirty="0" smtClean="0">
                <a:ea typeface="SimSun"/>
                <a:cs typeface="Arial"/>
              </a:rPr>
              <a:t>.</a:t>
            </a:r>
            <a:endParaRPr lang="en-GB" sz="2000" dirty="0">
              <a:ea typeface="SimSun"/>
              <a:cs typeface="Arial"/>
            </a:endParaRPr>
          </a:p>
        </p:txBody>
      </p:sp>
      <p:sp>
        <p:nvSpPr>
          <p:cNvPr id="3" name="Slide Number Placeholder 2"/>
          <p:cNvSpPr>
            <a:spLocks noGrp="1"/>
          </p:cNvSpPr>
          <p:nvPr>
            <p:ph type="sldNum" sz="quarter" idx="12"/>
          </p:nvPr>
        </p:nvSpPr>
        <p:spPr/>
        <p:txBody>
          <a:bodyPr/>
          <a:lstStyle/>
          <a:p>
            <a:fld id="{E9A25414-138F-458F-B357-6AF242085A7E}"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605572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04466" y="1799771"/>
          <a:ext cx="6139534" cy="5058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39" name="Title 4"/>
          <p:cNvSpPr>
            <a:spLocks noGrp="1"/>
          </p:cNvSpPr>
          <p:nvPr>
            <p:ph type="title"/>
          </p:nvPr>
        </p:nvSpPr>
        <p:spPr>
          <a:xfrm>
            <a:off x="0" y="0"/>
            <a:ext cx="9144000" cy="1295400"/>
          </a:xfrm>
        </p:spPr>
        <p:style>
          <a:lnRef idx="1">
            <a:schemeClr val="accent5"/>
          </a:lnRef>
          <a:fillRef idx="2">
            <a:schemeClr val="accent5"/>
          </a:fillRef>
          <a:effectRef idx="1">
            <a:schemeClr val="accent5"/>
          </a:effectRef>
          <a:fontRef idx="minor">
            <a:schemeClr val="dk1"/>
          </a:fontRef>
        </p:style>
        <p:txBody>
          <a:bodyPr>
            <a:noAutofit/>
          </a:bodyPr>
          <a:lstStyle/>
          <a:p>
            <a:r>
              <a:rPr lang="en-US" sz="4000" b="1" dirty="0" smtClean="0">
                <a:solidFill>
                  <a:schemeClr val="dk1"/>
                </a:solidFill>
                <a:latin typeface="+mn-lt"/>
                <a:ea typeface="+mn-ea"/>
                <a:cs typeface="+mn-cs"/>
              </a:rPr>
              <a:t>Proactive role in strengthening </a:t>
            </a:r>
            <a:br>
              <a:rPr lang="en-US" sz="4000" b="1" dirty="0" smtClean="0">
                <a:solidFill>
                  <a:schemeClr val="dk1"/>
                </a:solidFill>
                <a:latin typeface="+mn-lt"/>
                <a:ea typeface="+mn-ea"/>
                <a:cs typeface="+mn-cs"/>
              </a:rPr>
            </a:br>
            <a:r>
              <a:rPr lang="en-US" sz="4000" b="1" dirty="0" smtClean="0">
                <a:solidFill>
                  <a:schemeClr val="dk1"/>
                </a:solidFill>
                <a:latin typeface="+mn-lt"/>
                <a:ea typeface="+mn-ea"/>
                <a:cs typeface="+mn-cs"/>
              </a:rPr>
              <a:t>PSM system</a:t>
            </a:r>
          </a:p>
        </p:txBody>
      </p:sp>
      <p:sp>
        <p:nvSpPr>
          <p:cNvPr id="15364" name="Content Placeholder 10"/>
          <p:cNvSpPr>
            <a:spLocks noGrp="1"/>
          </p:cNvSpPr>
          <p:nvPr>
            <p:ph idx="1"/>
          </p:nvPr>
        </p:nvSpPr>
        <p:spPr>
          <a:xfrm>
            <a:off x="0" y="1371600"/>
            <a:ext cx="3429000" cy="5224462"/>
          </a:xfrm>
        </p:spPr>
        <p:txBody>
          <a:bodyPr>
            <a:normAutofit fontScale="85000" lnSpcReduction="10000"/>
          </a:bodyPr>
          <a:lstStyle/>
          <a:p>
            <a:pPr>
              <a:buFontTx/>
              <a:buChar char="•"/>
            </a:pPr>
            <a:r>
              <a:rPr lang="en-GB" dirty="0" smtClean="0"/>
              <a:t>Comprehensive SYSTEMIC approach</a:t>
            </a:r>
          </a:p>
          <a:p>
            <a:pPr>
              <a:buNone/>
            </a:pPr>
            <a:endParaRPr lang="en-GB" sz="1200" dirty="0" smtClean="0"/>
          </a:p>
          <a:p>
            <a:pPr>
              <a:buFontTx/>
              <a:buChar char="•"/>
            </a:pPr>
            <a:r>
              <a:rPr lang="en-GB" dirty="0" smtClean="0"/>
              <a:t>Cooperative efforts from UNICEF  PD/SD/ RO/CO in system strengthening</a:t>
            </a:r>
          </a:p>
          <a:p>
            <a:pPr>
              <a:buNone/>
            </a:pPr>
            <a:endParaRPr lang="en-GB" sz="1200" dirty="0" smtClean="0"/>
          </a:p>
          <a:p>
            <a:pPr>
              <a:buNone/>
            </a:pPr>
            <a:endParaRPr lang="en-GB" sz="1200" dirty="0" smtClean="0"/>
          </a:p>
          <a:p>
            <a:pPr>
              <a:buFontTx/>
              <a:buChar char="•"/>
            </a:pPr>
            <a:r>
              <a:rPr lang="en-GB" dirty="0" smtClean="0"/>
              <a:t>Ensure coordination mechanisms and development of partnerships around PSM</a:t>
            </a:r>
          </a:p>
          <a:p>
            <a:pPr>
              <a:buFontTx/>
              <a:buChar char="•"/>
            </a:pPr>
            <a:endParaRPr lang="en-GB" dirty="0" smtClean="0"/>
          </a:p>
          <a:p>
            <a:pPr>
              <a:buFontTx/>
              <a:buChar char="•"/>
            </a:pPr>
            <a:endParaRPr lang="en-GB" i="1" dirty="0" smtClean="0"/>
          </a:p>
          <a:p>
            <a:pPr>
              <a:buFontTx/>
              <a:buChar char="•"/>
            </a:pPr>
            <a:endParaRPr lang="en-GB" dirty="0" smtClean="0"/>
          </a:p>
          <a:p>
            <a:pPr>
              <a:buFontTx/>
              <a:buChar char="•"/>
            </a:pPr>
            <a:endParaRPr lang="en-US" dirty="0" smtClean="0"/>
          </a:p>
        </p:txBody>
      </p:sp>
      <p:sp>
        <p:nvSpPr>
          <p:cNvPr id="9221" name="TextBox 16"/>
          <p:cNvSpPr txBox="1">
            <a:spLocks noChangeArrowheads="1"/>
          </p:cNvSpPr>
          <p:nvPr/>
        </p:nvSpPr>
        <p:spPr bwMode="auto">
          <a:xfrm>
            <a:off x="3886200" y="2286000"/>
            <a:ext cx="4325937" cy="830997"/>
          </a:xfrm>
          <a:prstGeom prst="rect">
            <a:avLst/>
          </a:prstGeom>
          <a:noFill/>
          <a:ln w="9525">
            <a:noFill/>
            <a:miter lim="800000"/>
            <a:headEnd/>
            <a:tailEnd/>
          </a:ln>
        </p:spPr>
        <p:txBody>
          <a:bodyPr>
            <a:spAutoFit/>
          </a:bodyPr>
          <a:lstStyle/>
          <a:p>
            <a:pPr algn="ctr">
              <a:defRPr/>
            </a:pPr>
            <a:r>
              <a:rPr lang="fr-FR" sz="2400" b="1" dirty="0" err="1" smtClean="0">
                <a:solidFill>
                  <a:prstClr val="white"/>
                </a:solidFill>
              </a:rPr>
              <a:t>Strengthening</a:t>
            </a:r>
            <a:r>
              <a:rPr lang="fr-FR" sz="2400" b="1" dirty="0" smtClean="0">
                <a:solidFill>
                  <a:prstClr val="white"/>
                </a:solidFill>
              </a:rPr>
              <a:t> National PSM System</a:t>
            </a:r>
            <a:endParaRPr lang="fr-FR" sz="2400" b="1" dirty="0">
              <a:solidFill>
                <a:prstClr val="white"/>
              </a:solidFill>
            </a:endParaRPr>
          </a:p>
        </p:txBody>
      </p:sp>
      <p:sp>
        <p:nvSpPr>
          <p:cNvPr id="18" name="TextBox 17"/>
          <p:cNvSpPr txBox="1"/>
          <p:nvPr/>
        </p:nvSpPr>
        <p:spPr>
          <a:xfrm>
            <a:off x="4419600" y="3505200"/>
            <a:ext cx="3124200" cy="707886"/>
          </a:xfrm>
          <a:prstGeom prst="rect">
            <a:avLst/>
          </a:prstGeom>
          <a:noFill/>
        </p:spPr>
        <p:txBody>
          <a:bodyPr wrap="square">
            <a:spAutoFit/>
          </a:bodyPr>
          <a:lstStyle/>
          <a:p>
            <a:pPr algn="ctr">
              <a:defRPr/>
            </a:pPr>
            <a:r>
              <a:rPr lang="fr-FR" sz="2000" b="1" dirty="0" smtClean="0">
                <a:solidFill>
                  <a:prstClr val="white"/>
                </a:solidFill>
              </a:rPr>
              <a:t>PSM in UNICEF programmes</a:t>
            </a:r>
            <a:endParaRPr lang="en-US" sz="2000" b="1" dirty="0">
              <a:solidFill>
                <a:prstClr val="white"/>
              </a:solidFill>
            </a:endParaRPr>
          </a:p>
        </p:txBody>
      </p:sp>
      <p:sp>
        <p:nvSpPr>
          <p:cNvPr id="7" name="Slide Number Placeholder 6"/>
          <p:cNvSpPr>
            <a:spLocks noGrp="1"/>
          </p:cNvSpPr>
          <p:nvPr>
            <p:ph type="sldNum" sz="quarter" idx="12"/>
          </p:nvPr>
        </p:nvSpPr>
        <p:spPr/>
        <p:txBody>
          <a:bodyPr/>
          <a:lstStyle/>
          <a:p>
            <a:fld id="{E9A25414-138F-458F-B357-6AF242085A7E}" type="slidenum">
              <a:rPr lang="en-US" smtClean="0">
                <a:solidFill>
                  <a:prstClr val="black">
                    <a:tint val="75000"/>
                  </a:prstClr>
                </a:solidFill>
              </a:rPr>
              <a:pPr/>
              <a:t>17</a:t>
            </a:fld>
            <a:endParaRPr lang="en-US">
              <a:solidFill>
                <a:prstClr val="black">
                  <a:tint val="75000"/>
                </a:prstClr>
              </a:solidFill>
            </a:endParaRPr>
          </a:p>
        </p:txBody>
      </p:sp>
      <p:sp>
        <p:nvSpPr>
          <p:cNvPr id="8" name="Curved Right Arrow 7"/>
          <p:cNvSpPr/>
          <p:nvPr/>
        </p:nvSpPr>
        <p:spPr>
          <a:xfrm flipH="1" flipV="1">
            <a:off x="6858000" y="4038600"/>
            <a:ext cx="685800" cy="1295400"/>
          </a:xfrm>
          <a:prstGeom prst="curvedRightArrow">
            <a:avLst/>
          </a:prstGeom>
          <a:solidFill>
            <a:srgbClr val="33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10" name="Curved Right Arrow 9"/>
          <p:cNvSpPr/>
          <p:nvPr/>
        </p:nvSpPr>
        <p:spPr>
          <a:xfrm flipV="1">
            <a:off x="4038600" y="2590800"/>
            <a:ext cx="838200" cy="1295400"/>
          </a:xfrm>
          <a:prstGeom prst="curvedRightArrow">
            <a:avLst>
              <a:gd name="adj1" fmla="val 27541"/>
              <a:gd name="adj2" fmla="val 87800"/>
              <a:gd name="adj3" fmla="val 25000"/>
            </a:avLst>
          </a:prstGeom>
          <a:solidFill>
            <a:srgbClr val="0070C0"/>
          </a:solidFill>
          <a:ln>
            <a:solidFill>
              <a:srgbClr val="2512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11" name="Curved Right Arrow 10"/>
          <p:cNvSpPr/>
          <p:nvPr/>
        </p:nvSpPr>
        <p:spPr>
          <a:xfrm flipV="1">
            <a:off x="4495800" y="3962400"/>
            <a:ext cx="609600" cy="1219200"/>
          </a:xfrm>
          <a:prstGeom prst="curvedRightArrow">
            <a:avLst/>
          </a:prstGeom>
          <a:solidFill>
            <a:srgbClr val="33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12" name="Curved Right Arrow 11"/>
          <p:cNvSpPr/>
          <p:nvPr/>
        </p:nvSpPr>
        <p:spPr>
          <a:xfrm flipH="1" flipV="1">
            <a:off x="7086600" y="2667000"/>
            <a:ext cx="762000" cy="1219200"/>
          </a:xfrm>
          <a:prstGeom prst="curvedRightArrow">
            <a:avLst>
              <a:gd name="adj1" fmla="val 27541"/>
              <a:gd name="adj2" fmla="val 70400"/>
              <a:gd name="adj3" fmla="val 25000"/>
            </a:avLst>
          </a:prstGeom>
          <a:solidFill>
            <a:srgbClr val="0070C0"/>
          </a:solidFill>
          <a:ln>
            <a:solidFill>
              <a:srgbClr val="2512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58035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5364">
                                            <p:txEl>
                                              <p:pRg st="0" end="0"/>
                                            </p:txEl>
                                          </p:spTgt>
                                        </p:tgtEl>
                                        <p:attrNameLst>
                                          <p:attrName>style.visibility</p:attrName>
                                        </p:attrNameLst>
                                      </p:cBhvr>
                                      <p:to>
                                        <p:strVal val="visible"/>
                                      </p:to>
                                    </p:set>
                                    <p:animEffect transition="in" filter="box(in)">
                                      <p:cBhvr>
                                        <p:cTn id="11" dur="500"/>
                                        <p:tgtEl>
                                          <p:spTgt spid="15364">
                                            <p:txEl>
                                              <p:pRg st="0" end="0"/>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5364">
                                            <p:txEl>
                                              <p:pRg st="2" end="2"/>
                                            </p:txEl>
                                          </p:spTgt>
                                        </p:tgtEl>
                                        <p:attrNameLst>
                                          <p:attrName>style.visibility</p:attrName>
                                        </p:attrNameLst>
                                      </p:cBhvr>
                                      <p:to>
                                        <p:strVal val="visible"/>
                                      </p:to>
                                    </p:set>
                                    <p:animEffect transition="in" filter="box(in)">
                                      <p:cBhvr>
                                        <p:cTn id="15" dur="500"/>
                                        <p:tgtEl>
                                          <p:spTgt spid="1536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5364">
                                            <p:txEl>
                                              <p:pRg st="5" end="5"/>
                                            </p:txEl>
                                          </p:spTgt>
                                        </p:tgtEl>
                                        <p:attrNameLst>
                                          <p:attrName>style.visibility</p:attrName>
                                        </p:attrNameLst>
                                      </p:cBhvr>
                                      <p:to>
                                        <p:strVal val="visible"/>
                                      </p:to>
                                    </p:set>
                                    <p:animEffect transition="in" filter="box(in)">
                                      <p:cBhvr>
                                        <p:cTn id="20" dur="500"/>
                                        <p:tgtEl>
                                          <p:spTgt spid="1536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536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76200"/>
            <a:ext cx="8839200" cy="1143000"/>
          </a:xfrm>
        </p:spPr>
        <p:txBody>
          <a:bodyPr>
            <a:normAutofit/>
          </a:bodyPr>
          <a:lstStyle/>
          <a:p>
            <a:pPr algn="l" eaLnBrk="1" hangingPunct="1"/>
            <a:r>
              <a:rPr lang="en-US" sz="2800" b="1" dirty="0" smtClean="0">
                <a:solidFill>
                  <a:srgbClr val="0070C0"/>
                </a:solidFill>
              </a:rPr>
              <a:t/>
            </a:r>
            <a:br>
              <a:rPr lang="en-US" sz="2800" b="1" dirty="0" smtClean="0">
                <a:solidFill>
                  <a:srgbClr val="0070C0"/>
                </a:solidFill>
              </a:rPr>
            </a:br>
            <a:endParaRPr lang="en-US" sz="2800" dirty="0" smtClean="0">
              <a:solidFill>
                <a:srgbClr val="0099FF"/>
              </a:solidFill>
            </a:endParaRPr>
          </a:p>
        </p:txBody>
      </p:sp>
      <p:sp>
        <p:nvSpPr>
          <p:cNvPr id="3085" name="Text Box 13"/>
          <p:cNvSpPr txBox="1">
            <a:spLocks noChangeArrowheads="1"/>
          </p:cNvSpPr>
          <p:nvPr/>
        </p:nvSpPr>
        <p:spPr bwMode="auto">
          <a:xfrm>
            <a:off x="5410200" y="5257800"/>
            <a:ext cx="1676400" cy="830997"/>
          </a:xfrm>
          <a:prstGeom prst="rect">
            <a:avLst/>
          </a:prstGeom>
          <a:noFill/>
          <a:ln w="9525" algn="ctr">
            <a:noFill/>
            <a:miter lim="800000"/>
            <a:headEnd/>
            <a:tailEnd/>
          </a:ln>
        </p:spPr>
        <p:txBody>
          <a:bodyPr wrap="square">
            <a:spAutoFit/>
          </a:bodyPr>
          <a:lstStyle/>
          <a:p>
            <a:pPr algn="ctr">
              <a:spcBef>
                <a:spcPct val="50000"/>
              </a:spcBef>
            </a:pPr>
            <a:r>
              <a:rPr lang="en-US" sz="1600" b="1" dirty="0" smtClean="0">
                <a:solidFill>
                  <a:srgbClr val="0099FF"/>
                </a:solidFill>
              </a:rPr>
              <a:t>Reg.  </a:t>
            </a:r>
            <a:r>
              <a:rPr lang="en-US" sz="1600" b="1" dirty="0">
                <a:solidFill>
                  <a:srgbClr val="0099FF"/>
                </a:solidFill>
              </a:rPr>
              <a:t>Office </a:t>
            </a:r>
            <a:r>
              <a:rPr lang="en-US" sz="1600" b="1" dirty="0" smtClean="0">
                <a:solidFill>
                  <a:srgbClr val="0099FF"/>
                </a:solidFill>
              </a:rPr>
              <a:t> </a:t>
            </a:r>
            <a:r>
              <a:rPr lang="en-US" sz="1600" b="1" dirty="0" err="1" smtClean="0">
                <a:solidFill>
                  <a:srgbClr val="0099FF"/>
                </a:solidFill>
              </a:rPr>
              <a:t>Programme</a:t>
            </a:r>
            <a:r>
              <a:rPr lang="en-US" sz="1600" b="1" dirty="0" smtClean="0">
                <a:solidFill>
                  <a:srgbClr val="0099FF"/>
                </a:solidFill>
              </a:rPr>
              <a:t> &amp; Supply </a:t>
            </a:r>
            <a:r>
              <a:rPr lang="en-US" sz="1600" b="1" dirty="0" smtClean="0">
                <a:solidFill>
                  <a:srgbClr val="00B0F0"/>
                </a:solidFill>
              </a:rPr>
              <a:t>Division</a:t>
            </a:r>
            <a:endParaRPr lang="en-US" sz="1600" b="1" dirty="0">
              <a:solidFill>
                <a:srgbClr val="00B0F0"/>
              </a:solidFill>
            </a:endParaRPr>
          </a:p>
        </p:txBody>
      </p:sp>
      <p:sp>
        <p:nvSpPr>
          <p:cNvPr id="3086" name="Text Box 14"/>
          <p:cNvSpPr txBox="1">
            <a:spLocks noChangeArrowheads="1"/>
          </p:cNvSpPr>
          <p:nvPr/>
        </p:nvSpPr>
        <p:spPr bwMode="auto">
          <a:xfrm>
            <a:off x="6781800" y="2895600"/>
            <a:ext cx="1295400" cy="630942"/>
          </a:xfrm>
          <a:prstGeom prst="rect">
            <a:avLst/>
          </a:prstGeom>
          <a:noFill/>
          <a:ln w="9525" algn="ctr">
            <a:noFill/>
            <a:miter lim="800000"/>
            <a:headEnd/>
            <a:tailEnd/>
          </a:ln>
        </p:spPr>
        <p:txBody>
          <a:bodyPr>
            <a:spAutoFit/>
          </a:bodyPr>
          <a:lstStyle/>
          <a:p>
            <a:pPr algn="ctr">
              <a:spcBef>
                <a:spcPct val="50000"/>
              </a:spcBef>
            </a:pPr>
            <a:r>
              <a:rPr lang="en-US" sz="1400" b="1" dirty="0">
                <a:solidFill>
                  <a:srgbClr val="0099FF"/>
                </a:solidFill>
              </a:rPr>
              <a:t>Country</a:t>
            </a:r>
          </a:p>
          <a:p>
            <a:pPr algn="ctr">
              <a:spcBef>
                <a:spcPct val="50000"/>
              </a:spcBef>
            </a:pPr>
            <a:r>
              <a:rPr lang="en-US" sz="1400" b="1" dirty="0">
                <a:solidFill>
                  <a:srgbClr val="0099FF"/>
                </a:solidFill>
              </a:rPr>
              <a:t>Office</a:t>
            </a:r>
          </a:p>
        </p:txBody>
      </p:sp>
      <p:sp>
        <p:nvSpPr>
          <p:cNvPr id="3087" name="AutoShape 15"/>
          <p:cNvSpPr>
            <a:spLocks noChangeArrowheads="1"/>
          </p:cNvSpPr>
          <p:nvPr/>
        </p:nvSpPr>
        <p:spPr bwMode="auto">
          <a:xfrm rot="1674776">
            <a:off x="6803007" y="3891055"/>
            <a:ext cx="304800" cy="1143000"/>
          </a:xfrm>
          <a:prstGeom prst="upDownArrow">
            <a:avLst>
              <a:gd name="adj1" fmla="val 43750"/>
              <a:gd name="adj2" fmla="val 95000"/>
            </a:avLst>
          </a:prstGeom>
          <a:solidFill>
            <a:srgbClr val="0099FF"/>
          </a:solidFill>
          <a:ln w="9525" algn="ctr">
            <a:solidFill>
              <a:schemeClr val="tx1"/>
            </a:solidFill>
            <a:miter lim="800000"/>
            <a:headEnd/>
            <a:tailEnd/>
          </a:ln>
        </p:spPr>
        <p:txBody>
          <a:bodyPr wrap="none" anchor="ctr"/>
          <a:lstStyle/>
          <a:p>
            <a:endParaRPr lang="en-GB">
              <a:solidFill>
                <a:prstClr val="black"/>
              </a:solidFill>
            </a:endParaRPr>
          </a:p>
        </p:txBody>
      </p:sp>
      <p:sp>
        <p:nvSpPr>
          <p:cNvPr id="3089" name="Text Box 17"/>
          <p:cNvSpPr txBox="1">
            <a:spLocks noChangeArrowheads="1"/>
          </p:cNvSpPr>
          <p:nvPr/>
        </p:nvSpPr>
        <p:spPr bwMode="auto">
          <a:xfrm>
            <a:off x="5105400" y="1066800"/>
            <a:ext cx="1295400" cy="707886"/>
          </a:xfrm>
          <a:prstGeom prst="rect">
            <a:avLst/>
          </a:prstGeom>
          <a:noFill/>
          <a:ln w="9525" algn="ctr">
            <a:noFill/>
            <a:miter lim="800000"/>
            <a:headEnd/>
            <a:tailEnd/>
          </a:ln>
        </p:spPr>
        <p:txBody>
          <a:bodyPr wrap="square">
            <a:spAutoFit/>
          </a:bodyPr>
          <a:lstStyle/>
          <a:p>
            <a:pPr algn="ctr">
              <a:spcBef>
                <a:spcPct val="50000"/>
              </a:spcBef>
            </a:pPr>
            <a:r>
              <a:rPr lang="en-US" sz="1600" b="1" dirty="0" err="1" smtClean="0">
                <a:solidFill>
                  <a:srgbClr val="0099FF"/>
                </a:solidFill>
              </a:rPr>
              <a:t>Govts</a:t>
            </a:r>
            <a:endParaRPr lang="en-US" sz="1600" b="1" dirty="0" smtClean="0">
              <a:solidFill>
                <a:srgbClr val="0099FF"/>
              </a:solidFill>
            </a:endParaRPr>
          </a:p>
          <a:p>
            <a:pPr algn="ctr">
              <a:spcBef>
                <a:spcPct val="50000"/>
              </a:spcBef>
            </a:pPr>
            <a:r>
              <a:rPr lang="en-US" sz="1600" b="1" dirty="0" smtClean="0">
                <a:solidFill>
                  <a:srgbClr val="0099FF"/>
                </a:solidFill>
              </a:rPr>
              <a:t>CSOs</a:t>
            </a:r>
            <a:endParaRPr lang="en-US" sz="1600" b="1" dirty="0">
              <a:solidFill>
                <a:srgbClr val="0099FF"/>
              </a:solidFill>
            </a:endParaRPr>
          </a:p>
        </p:txBody>
      </p:sp>
      <p:sp>
        <p:nvSpPr>
          <p:cNvPr id="17" name="AutoShape 15"/>
          <p:cNvSpPr>
            <a:spLocks noChangeArrowheads="1"/>
          </p:cNvSpPr>
          <p:nvPr/>
        </p:nvSpPr>
        <p:spPr bwMode="auto">
          <a:xfrm rot="19577622">
            <a:off x="6629400" y="1676400"/>
            <a:ext cx="304800" cy="1143000"/>
          </a:xfrm>
          <a:prstGeom prst="upDownArrow">
            <a:avLst>
              <a:gd name="adj1" fmla="val 50000"/>
              <a:gd name="adj2" fmla="val 95000"/>
            </a:avLst>
          </a:prstGeom>
          <a:solidFill>
            <a:srgbClr val="0099FF"/>
          </a:solidFill>
          <a:ln w="9525" algn="ctr">
            <a:solidFill>
              <a:schemeClr val="tx1"/>
            </a:solidFill>
            <a:miter lim="800000"/>
            <a:headEnd/>
            <a:tailEnd/>
          </a:ln>
        </p:spPr>
        <p:txBody>
          <a:bodyPr wrap="none" anchor="ctr"/>
          <a:lstStyle/>
          <a:p>
            <a:endParaRPr lang="en-GB">
              <a:solidFill>
                <a:prstClr val="black"/>
              </a:solidFill>
            </a:endParaRPr>
          </a:p>
        </p:txBody>
      </p:sp>
      <p:grpSp>
        <p:nvGrpSpPr>
          <p:cNvPr id="15" name="Diagram 2"/>
          <p:cNvGrpSpPr>
            <a:grpSpLocks noChangeAspect="1"/>
          </p:cNvGrpSpPr>
          <p:nvPr/>
        </p:nvGrpSpPr>
        <p:grpSpPr bwMode="auto">
          <a:xfrm>
            <a:off x="1295400" y="1676400"/>
            <a:ext cx="4038600" cy="3733800"/>
            <a:chOff x="1582" y="889"/>
            <a:chExt cx="2596" cy="2483"/>
          </a:xfrm>
        </p:grpSpPr>
        <p:sp>
          <p:nvSpPr>
            <p:cNvPr id="16" name="_s1028"/>
            <p:cNvSpPr>
              <a:spLocks noChangeShapeType="1"/>
            </p:cNvSpPr>
            <p:nvPr/>
          </p:nvSpPr>
          <p:spPr bwMode="auto">
            <a:xfrm flipH="1" flipV="1">
              <a:off x="2432" y="1626"/>
              <a:ext cx="264" cy="314"/>
            </a:xfrm>
            <a:prstGeom prst="line">
              <a:avLst/>
            </a:prstGeom>
            <a:noFill/>
            <a:ln w="2857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19" name="_s1029"/>
            <p:cNvSpPr>
              <a:spLocks noChangeArrowheads="1"/>
            </p:cNvSpPr>
            <p:nvPr/>
          </p:nvSpPr>
          <p:spPr bwMode="auto">
            <a:xfrm>
              <a:off x="1961" y="1119"/>
              <a:ext cx="574" cy="574"/>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ES" sz="1100" b="1" smtClean="0">
                  <a:solidFill>
                    <a:prstClr val="black"/>
                  </a:solidFill>
                  <a:latin typeface="Arial" charset="0"/>
                </a:rPr>
                <a:t>Rational</a:t>
              </a:r>
            </a:p>
            <a:p>
              <a:pPr algn="ctr" fontAlgn="base">
                <a:spcBef>
                  <a:spcPct val="0"/>
                </a:spcBef>
                <a:spcAft>
                  <a:spcPct val="0"/>
                </a:spcAft>
              </a:pPr>
              <a:r>
                <a:rPr lang="es-ES" sz="1100" b="1" smtClean="0">
                  <a:solidFill>
                    <a:prstClr val="black"/>
                  </a:solidFill>
                  <a:latin typeface="Arial" charset="0"/>
                </a:rPr>
                <a:t> Use</a:t>
              </a:r>
            </a:p>
          </p:txBody>
        </p:sp>
        <p:sp>
          <p:nvSpPr>
            <p:cNvPr id="20" name="_s1030"/>
            <p:cNvSpPr>
              <a:spLocks noChangeShapeType="1"/>
            </p:cNvSpPr>
            <p:nvPr/>
          </p:nvSpPr>
          <p:spPr bwMode="auto">
            <a:xfrm flipH="1" flipV="1">
              <a:off x="2194" y="2039"/>
              <a:ext cx="404" cy="71"/>
            </a:xfrm>
            <a:prstGeom prst="line">
              <a:avLst/>
            </a:prstGeom>
            <a:noFill/>
            <a:ln w="2857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21" name="_s1031"/>
            <p:cNvSpPr>
              <a:spLocks noChangeArrowheads="1"/>
            </p:cNvSpPr>
            <p:nvPr/>
          </p:nvSpPr>
          <p:spPr bwMode="auto">
            <a:xfrm>
              <a:off x="1624" y="1702"/>
              <a:ext cx="574" cy="574"/>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ES" sz="1100" b="1" smtClean="0">
                  <a:solidFill>
                    <a:prstClr val="black"/>
                  </a:solidFill>
                  <a:latin typeface="Arial" charset="0"/>
                </a:rPr>
                <a:t>HR</a:t>
              </a:r>
            </a:p>
          </p:txBody>
        </p:sp>
        <p:sp>
          <p:nvSpPr>
            <p:cNvPr id="22" name="_s1032"/>
            <p:cNvSpPr>
              <a:spLocks noChangeShapeType="1"/>
            </p:cNvSpPr>
            <p:nvPr/>
          </p:nvSpPr>
          <p:spPr bwMode="auto">
            <a:xfrm flipH="1">
              <a:off x="2277" y="2303"/>
              <a:ext cx="355" cy="206"/>
            </a:xfrm>
            <a:prstGeom prst="line">
              <a:avLst/>
            </a:prstGeom>
            <a:noFill/>
            <a:ln w="2857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23" name="_s1033"/>
            <p:cNvSpPr>
              <a:spLocks noChangeArrowheads="1"/>
            </p:cNvSpPr>
            <p:nvPr/>
          </p:nvSpPr>
          <p:spPr bwMode="auto">
            <a:xfrm>
              <a:off x="1751" y="2374"/>
              <a:ext cx="574" cy="575"/>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ES" sz="1100" b="1" dirty="0" err="1" smtClean="0">
                  <a:solidFill>
                    <a:prstClr val="black"/>
                  </a:solidFill>
                  <a:latin typeface="Arial" charset="0"/>
                </a:rPr>
                <a:t>Supply</a:t>
              </a:r>
              <a:endParaRPr lang="es-ES" sz="1100" b="1" dirty="0" smtClean="0">
                <a:solidFill>
                  <a:prstClr val="black"/>
                </a:solidFill>
                <a:latin typeface="Arial" charset="0"/>
              </a:endParaRPr>
            </a:p>
            <a:p>
              <a:pPr algn="ctr" fontAlgn="base">
                <a:spcBef>
                  <a:spcPct val="0"/>
                </a:spcBef>
                <a:spcAft>
                  <a:spcPct val="0"/>
                </a:spcAft>
              </a:pPr>
              <a:r>
                <a:rPr lang="es-ES" sz="1100" b="1" dirty="0" err="1" smtClean="0">
                  <a:solidFill>
                    <a:prstClr val="black"/>
                  </a:solidFill>
                  <a:latin typeface="Arial" charset="0"/>
                </a:rPr>
                <a:t>System</a:t>
              </a:r>
              <a:endParaRPr lang="es-ES" sz="1100" b="1" dirty="0" smtClean="0">
                <a:solidFill>
                  <a:prstClr val="black"/>
                </a:solidFill>
                <a:latin typeface="Arial" charset="0"/>
              </a:endParaRPr>
            </a:p>
          </p:txBody>
        </p:sp>
        <p:sp>
          <p:nvSpPr>
            <p:cNvPr id="24" name="_s1034"/>
            <p:cNvSpPr>
              <a:spLocks noChangeShapeType="1"/>
            </p:cNvSpPr>
            <p:nvPr/>
          </p:nvSpPr>
          <p:spPr bwMode="auto">
            <a:xfrm>
              <a:off x="2978" y="2429"/>
              <a:ext cx="141" cy="386"/>
            </a:xfrm>
            <a:prstGeom prst="line">
              <a:avLst/>
            </a:prstGeom>
            <a:noFill/>
            <a:ln w="2857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25" name="_s1035"/>
            <p:cNvSpPr>
              <a:spLocks noChangeArrowheads="1"/>
            </p:cNvSpPr>
            <p:nvPr/>
          </p:nvSpPr>
          <p:spPr bwMode="auto">
            <a:xfrm>
              <a:off x="2930" y="2798"/>
              <a:ext cx="574" cy="574"/>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ES" sz="1100" b="1" dirty="0" smtClean="0">
                  <a:solidFill>
                    <a:prstClr val="black"/>
                  </a:solidFill>
                  <a:latin typeface="Arial" charset="0"/>
                </a:rPr>
                <a:t>Cost</a:t>
              </a:r>
            </a:p>
            <a:p>
              <a:pPr algn="ctr" fontAlgn="base">
                <a:spcBef>
                  <a:spcPct val="0"/>
                </a:spcBef>
                <a:spcAft>
                  <a:spcPct val="0"/>
                </a:spcAft>
              </a:pPr>
              <a:r>
                <a:rPr lang="es-ES" sz="1100" b="1" dirty="0" smtClean="0">
                  <a:solidFill>
                    <a:prstClr val="black"/>
                  </a:solidFill>
                  <a:latin typeface="Arial" charset="0"/>
                </a:rPr>
                <a:t>Containment</a:t>
              </a:r>
            </a:p>
          </p:txBody>
        </p:sp>
        <p:sp>
          <p:nvSpPr>
            <p:cNvPr id="26" name="_s1036"/>
            <p:cNvSpPr>
              <a:spLocks noChangeShapeType="1"/>
            </p:cNvSpPr>
            <p:nvPr/>
          </p:nvSpPr>
          <p:spPr bwMode="auto">
            <a:xfrm>
              <a:off x="3128" y="2303"/>
              <a:ext cx="356" cy="206"/>
            </a:xfrm>
            <a:prstGeom prst="line">
              <a:avLst/>
            </a:prstGeom>
            <a:noFill/>
            <a:ln w="2857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27" name="_s1037"/>
            <p:cNvSpPr>
              <a:spLocks noChangeArrowheads="1"/>
            </p:cNvSpPr>
            <p:nvPr/>
          </p:nvSpPr>
          <p:spPr bwMode="auto">
            <a:xfrm>
              <a:off x="3446" y="2365"/>
              <a:ext cx="574" cy="574"/>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ES" sz="1100" b="1" smtClean="0">
                  <a:solidFill>
                    <a:prstClr val="black"/>
                  </a:solidFill>
                  <a:latin typeface="Arial" charset="0"/>
                </a:rPr>
                <a:t>Financing</a:t>
              </a:r>
            </a:p>
          </p:txBody>
        </p:sp>
        <p:sp>
          <p:nvSpPr>
            <p:cNvPr id="28" name="_s1038"/>
            <p:cNvSpPr>
              <a:spLocks noChangeShapeType="1"/>
            </p:cNvSpPr>
            <p:nvPr/>
          </p:nvSpPr>
          <p:spPr bwMode="auto">
            <a:xfrm flipV="1">
              <a:off x="3162" y="2039"/>
              <a:ext cx="405" cy="71"/>
            </a:xfrm>
            <a:prstGeom prst="line">
              <a:avLst/>
            </a:prstGeom>
            <a:noFill/>
            <a:ln w="2857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29" name="_s1039"/>
            <p:cNvSpPr>
              <a:spLocks noChangeArrowheads="1"/>
            </p:cNvSpPr>
            <p:nvPr/>
          </p:nvSpPr>
          <p:spPr bwMode="auto">
            <a:xfrm>
              <a:off x="3563" y="1702"/>
              <a:ext cx="574" cy="574"/>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ES" sz="1100" b="1" dirty="0" smtClean="0">
                  <a:solidFill>
                    <a:prstClr val="black"/>
                  </a:solidFill>
                  <a:latin typeface="Arial" charset="0"/>
                </a:rPr>
                <a:t>Legal</a:t>
              </a:r>
            </a:p>
            <a:p>
              <a:pPr algn="ctr" fontAlgn="base">
                <a:spcBef>
                  <a:spcPct val="0"/>
                </a:spcBef>
                <a:spcAft>
                  <a:spcPct val="0"/>
                </a:spcAft>
              </a:pPr>
              <a:r>
                <a:rPr lang="es-ES" sz="1100" b="1" dirty="0" smtClean="0">
                  <a:solidFill>
                    <a:prstClr val="black"/>
                  </a:solidFill>
                  <a:latin typeface="Arial" charset="0"/>
                </a:rPr>
                <a:t>Framework</a:t>
              </a:r>
            </a:p>
          </p:txBody>
        </p:sp>
        <p:sp>
          <p:nvSpPr>
            <p:cNvPr id="30" name="_s1040"/>
            <p:cNvSpPr>
              <a:spLocks noChangeShapeType="1"/>
            </p:cNvSpPr>
            <p:nvPr/>
          </p:nvSpPr>
          <p:spPr bwMode="auto">
            <a:xfrm flipV="1">
              <a:off x="3064" y="1626"/>
              <a:ext cx="264" cy="315"/>
            </a:xfrm>
            <a:prstGeom prst="line">
              <a:avLst/>
            </a:prstGeom>
            <a:noFill/>
            <a:ln w="2857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31" name="_s1041"/>
            <p:cNvSpPr>
              <a:spLocks noChangeArrowheads="1"/>
            </p:cNvSpPr>
            <p:nvPr/>
          </p:nvSpPr>
          <p:spPr bwMode="auto">
            <a:xfrm>
              <a:off x="3226" y="1119"/>
              <a:ext cx="574" cy="574"/>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ES" sz="1100" b="1" smtClean="0">
                  <a:solidFill>
                    <a:prstClr val="black"/>
                  </a:solidFill>
                  <a:latin typeface="Arial" charset="0"/>
                </a:rPr>
                <a:t>Formulation</a:t>
              </a:r>
            </a:p>
          </p:txBody>
        </p:sp>
        <p:sp>
          <p:nvSpPr>
            <p:cNvPr id="32" name="_s1042"/>
            <p:cNvSpPr>
              <a:spLocks noChangeShapeType="1"/>
            </p:cNvSpPr>
            <p:nvPr/>
          </p:nvSpPr>
          <p:spPr bwMode="auto">
            <a:xfrm flipV="1">
              <a:off x="2880" y="1463"/>
              <a:ext cx="0" cy="411"/>
            </a:xfrm>
            <a:prstGeom prst="line">
              <a:avLst/>
            </a:prstGeom>
            <a:noFill/>
            <a:ln w="2857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33" name="_s1043"/>
            <p:cNvSpPr>
              <a:spLocks noChangeArrowheads="1"/>
            </p:cNvSpPr>
            <p:nvPr/>
          </p:nvSpPr>
          <p:spPr bwMode="auto">
            <a:xfrm>
              <a:off x="2593" y="889"/>
              <a:ext cx="574" cy="574"/>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ES" sz="1100" b="1" smtClean="0">
                  <a:solidFill>
                    <a:prstClr val="black"/>
                  </a:solidFill>
                  <a:latin typeface="Arial" charset="0"/>
                </a:rPr>
                <a:t>Principles</a:t>
              </a:r>
            </a:p>
          </p:txBody>
        </p:sp>
        <p:sp>
          <p:nvSpPr>
            <p:cNvPr id="34" name="_s1044"/>
            <p:cNvSpPr>
              <a:spLocks noChangeArrowheads="1"/>
            </p:cNvSpPr>
            <p:nvPr/>
          </p:nvSpPr>
          <p:spPr bwMode="auto">
            <a:xfrm>
              <a:off x="2616" y="1857"/>
              <a:ext cx="574" cy="574"/>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CO" sz="1000" b="1" smtClean="0">
                  <a:solidFill>
                    <a:prstClr val="black"/>
                  </a:solidFill>
                  <a:latin typeface="Arial" charset="0"/>
                </a:rPr>
                <a:t>Access</a:t>
              </a:r>
              <a:endParaRPr lang="en-US" sz="1000" b="1" smtClean="0">
                <a:solidFill>
                  <a:prstClr val="black"/>
                </a:solidFill>
                <a:latin typeface="Arial" charset="0"/>
              </a:endParaRPr>
            </a:p>
          </p:txBody>
        </p:sp>
        <p:sp>
          <p:nvSpPr>
            <p:cNvPr id="35" name="Oval 21"/>
            <p:cNvSpPr>
              <a:spLocks noChangeArrowheads="1"/>
            </p:cNvSpPr>
            <p:nvPr/>
          </p:nvSpPr>
          <p:spPr bwMode="auto">
            <a:xfrm>
              <a:off x="2242" y="2759"/>
              <a:ext cx="574" cy="574"/>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vert="horz" wrap="none" lIns="55778" tIns="27889" rIns="55778" bIns="27889" numCol="1" anchor="ctr" anchorCtr="0" compatLnSpc="1">
              <a:prstTxWarp prst="textNoShape">
                <a:avLst/>
              </a:prstTxWarp>
            </a:bodyPr>
            <a:lstStyle/>
            <a:p>
              <a:pPr algn="ctr" fontAlgn="base">
                <a:spcBef>
                  <a:spcPct val="0"/>
                </a:spcBef>
                <a:spcAft>
                  <a:spcPct val="0"/>
                </a:spcAft>
              </a:pPr>
              <a:r>
                <a:rPr lang="es-ES" sz="1100" b="1" dirty="0" err="1" smtClean="0">
                  <a:solidFill>
                    <a:prstClr val="black"/>
                  </a:solidFill>
                  <a:latin typeface="Arial" charset="0"/>
                </a:rPr>
                <a:t>Research</a:t>
              </a:r>
              <a:endParaRPr lang="es-ES" sz="1100" b="1" dirty="0" smtClean="0">
                <a:solidFill>
                  <a:prstClr val="black"/>
                </a:solidFill>
                <a:latin typeface="Arial" charset="0"/>
              </a:endParaRPr>
            </a:p>
          </p:txBody>
        </p:sp>
      </p:grpSp>
      <p:sp>
        <p:nvSpPr>
          <p:cNvPr id="18" name="Left Arrow 17"/>
          <p:cNvSpPr/>
          <p:nvPr/>
        </p:nvSpPr>
        <p:spPr>
          <a:xfrm rot="19071033">
            <a:off x="4980045" y="1766022"/>
            <a:ext cx="403860" cy="236233"/>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Left Arrow 9"/>
          <p:cNvSpPr/>
          <p:nvPr/>
        </p:nvSpPr>
        <p:spPr>
          <a:xfrm flipV="1">
            <a:off x="6477000" y="3200400"/>
            <a:ext cx="381000" cy="228600"/>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Rectangle 10"/>
          <p:cNvSpPr/>
          <p:nvPr/>
        </p:nvSpPr>
        <p:spPr>
          <a:xfrm>
            <a:off x="152400" y="152400"/>
            <a:ext cx="2209800" cy="762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400" dirty="0" smtClean="0">
                <a:solidFill>
                  <a:prstClr val="black"/>
                </a:solidFill>
              </a:rPr>
              <a:t>WHAT</a:t>
            </a:r>
            <a:r>
              <a:rPr lang="fr-FR" sz="4400" dirty="0" smtClean="0">
                <a:solidFill>
                  <a:prstClr val="black"/>
                </a:solidFill>
              </a:rPr>
              <a:t>?</a:t>
            </a:r>
            <a:endParaRPr lang="en-US" sz="4400" dirty="0">
              <a:solidFill>
                <a:prstClr val="black"/>
              </a:solidFill>
            </a:endParaRPr>
          </a:p>
        </p:txBody>
      </p:sp>
      <p:sp>
        <p:nvSpPr>
          <p:cNvPr id="36" name="_s1032"/>
          <p:cNvSpPr>
            <a:spLocks noChangeShapeType="1"/>
          </p:cNvSpPr>
          <p:nvPr/>
        </p:nvSpPr>
        <p:spPr bwMode="auto">
          <a:xfrm flipH="1">
            <a:off x="2819400" y="3962400"/>
            <a:ext cx="323674" cy="533400"/>
          </a:xfrm>
          <a:prstGeom prst="line">
            <a:avLst/>
          </a:prstGeom>
          <a:noFill/>
          <a:ln w="2857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37" name="TextBox 36"/>
          <p:cNvSpPr txBox="1"/>
          <p:nvPr/>
        </p:nvSpPr>
        <p:spPr>
          <a:xfrm>
            <a:off x="3048000" y="5791200"/>
            <a:ext cx="1371600" cy="584775"/>
          </a:xfrm>
          <a:prstGeom prst="rect">
            <a:avLst/>
          </a:prstGeom>
          <a:noFill/>
        </p:spPr>
        <p:txBody>
          <a:bodyPr wrap="square" rtlCol="0">
            <a:spAutoFit/>
          </a:bodyPr>
          <a:lstStyle/>
          <a:p>
            <a:r>
              <a:rPr lang="en-GB" sz="1600" b="1" dirty="0" smtClean="0">
                <a:solidFill>
                  <a:srgbClr val="00B0F0"/>
                </a:solidFill>
              </a:rPr>
              <a:t>Partner organization</a:t>
            </a:r>
            <a:endParaRPr lang="en-GB" sz="1600" b="1" dirty="0">
              <a:solidFill>
                <a:srgbClr val="00B0F0"/>
              </a:solidFill>
            </a:endParaRPr>
          </a:p>
        </p:txBody>
      </p:sp>
      <p:sp>
        <p:nvSpPr>
          <p:cNvPr id="38" name="Left Arrow 37"/>
          <p:cNvSpPr/>
          <p:nvPr/>
        </p:nvSpPr>
        <p:spPr>
          <a:xfrm rot="5400000" flipV="1">
            <a:off x="3257550" y="5505450"/>
            <a:ext cx="381000" cy="266700"/>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9" name="AutoShape 15"/>
          <p:cNvSpPr>
            <a:spLocks noChangeArrowheads="1"/>
          </p:cNvSpPr>
          <p:nvPr/>
        </p:nvSpPr>
        <p:spPr bwMode="auto">
          <a:xfrm rot="5400000">
            <a:off x="4517005" y="5110255"/>
            <a:ext cx="304800" cy="1143000"/>
          </a:xfrm>
          <a:prstGeom prst="upDownArrow">
            <a:avLst>
              <a:gd name="adj1" fmla="val 43750"/>
              <a:gd name="adj2" fmla="val 95000"/>
            </a:avLst>
          </a:prstGeom>
          <a:solidFill>
            <a:srgbClr val="0099FF"/>
          </a:solidFill>
          <a:ln w="9525" algn="ctr">
            <a:solidFill>
              <a:schemeClr val="tx1"/>
            </a:solidFill>
            <a:miter lim="800000"/>
            <a:headEnd/>
            <a:tailEnd/>
          </a:ln>
        </p:spPr>
        <p:txBody>
          <a:bodyPr wrap="none" anchor="ctr"/>
          <a:lstStyle/>
          <a:p>
            <a:endParaRPr lang="en-GB">
              <a:solidFill>
                <a:prstClr val="black"/>
              </a:solidFill>
            </a:endParaRPr>
          </a:p>
        </p:txBody>
      </p:sp>
    </p:spTree>
    <p:extLst>
      <p:ext uri="{BB962C8B-B14F-4D97-AF65-F5344CB8AC3E}">
        <p14:creationId xmlns:p14="http://schemas.microsoft.com/office/powerpoint/2010/main" val="190306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8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8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8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5" grpId="0"/>
      <p:bldP spid="3086" grpId="0"/>
      <p:bldP spid="3087" grpId="0" animBg="1"/>
      <p:bldP spid="3089" grpId="0"/>
      <p:bldP spid="17" grpId="0" animBg="1"/>
      <p:bldP spid="3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676400" y="685800"/>
            <a:ext cx="5040560" cy="5257547"/>
            <a:chOff x="1619672" y="-39960"/>
            <a:chExt cx="5040560" cy="5257547"/>
          </a:xfrm>
        </p:grpSpPr>
        <p:sp>
          <p:nvSpPr>
            <p:cNvPr id="6" name="Rectangle 5"/>
            <p:cNvSpPr/>
            <p:nvPr/>
          </p:nvSpPr>
          <p:spPr>
            <a:xfrm>
              <a:off x="4419600" y="3645024"/>
              <a:ext cx="2016224"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400" b="1" dirty="0">
                <a:solidFill>
                  <a:srgbClr val="3399FF"/>
                </a:solidFill>
              </a:endParaRPr>
            </a:p>
          </p:txBody>
        </p:sp>
        <p:sp>
          <p:nvSpPr>
            <p:cNvPr id="21" name="Rectangle 20"/>
            <p:cNvSpPr/>
            <p:nvPr/>
          </p:nvSpPr>
          <p:spPr>
            <a:xfrm>
              <a:off x="3635896" y="4929555"/>
              <a:ext cx="115212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400" b="1" dirty="0">
                <a:solidFill>
                  <a:prstClr val="black"/>
                </a:solidFill>
              </a:endParaRPr>
            </a:p>
          </p:txBody>
        </p:sp>
        <p:grpSp>
          <p:nvGrpSpPr>
            <p:cNvPr id="3" name="Group 23"/>
            <p:cNvGrpSpPr/>
            <p:nvPr/>
          </p:nvGrpSpPr>
          <p:grpSpPr>
            <a:xfrm>
              <a:off x="1619672" y="-39960"/>
              <a:ext cx="5040560" cy="3505200"/>
              <a:chOff x="1619672" y="-39960"/>
              <a:chExt cx="5040560" cy="3505200"/>
            </a:xfrm>
          </p:grpSpPr>
          <p:sp>
            <p:nvSpPr>
              <p:cNvPr id="25" name="Oval 24"/>
              <p:cNvSpPr/>
              <p:nvPr/>
            </p:nvSpPr>
            <p:spPr>
              <a:xfrm>
                <a:off x="1619672" y="980728"/>
                <a:ext cx="2736304" cy="2484512"/>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26" name="Oval 25"/>
              <p:cNvSpPr/>
              <p:nvPr/>
            </p:nvSpPr>
            <p:spPr>
              <a:xfrm>
                <a:off x="3995936" y="1052736"/>
                <a:ext cx="2664296" cy="2412504"/>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27" name="Rectangle 26"/>
              <p:cNvSpPr/>
              <p:nvPr/>
            </p:nvSpPr>
            <p:spPr>
              <a:xfrm>
                <a:off x="2762672" y="-39960"/>
                <a:ext cx="2664296" cy="50405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smtClean="0">
                    <a:solidFill>
                      <a:prstClr val="black"/>
                    </a:solidFill>
                  </a:rPr>
                  <a:t>Enabling PSM</a:t>
                </a:r>
                <a:endParaRPr lang="en-US" sz="2000" b="1" dirty="0">
                  <a:solidFill>
                    <a:prstClr val="black"/>
                  </a:solidFill>
                </a:endParaRPr>
              </a:p>
            </p:txBody>
          </p:sp>
          <p:sp>
            <p:nvSpPr>
              <p:cNvPr id="28" name="Right Arrow 27"/>
              <p:cNvSpPr/>
              <p:nvPr/>
            </p:nvSpPr>
            <p:spPr>
              <a:xfrm rot="7023408">
                <a:off x="3448472" y="569640"/>
                <a:ext cx="360040" cy="360040"/>
              </a:xfrm>
              <a:prstGeom prst="rightArrow">
                <a:avLst/>
              </a:prstGeom>
              <a:solidFill>
                <a:srgbClr val="359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359345"/>
                  </a:solidFill>
                </a:endParaRPr>
              </a:p>
            </p:txBody>
          </p:sp>
          <p:sp>
            <p:nvSpPr>
              <p:cNvPr id="29" name="Right Arrow 28"/>
              <p:cNvSpPr/>
              <p:nvPr/>
            </p:nvSpPr>
            <p:spPr>
              <a:xfrm rot="4177171">
                <a:off x="4261896" y="544864"/>
                <a:ext cx="360040" cy="360040"/>
              </a:xfrm>
              <a:prstGeom prst="rightArrow">
                <a:avLst/>
              </a:prstGeom>
              <a:solidFill>
                <a:srgbClr val="359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359345"/>
                  </a:solidFill>
                </a:endParaRPr>
              </a:p>
            </p:txBody>
          </p:sp>
          <p:sp>
            <p:nvSpPr>
              <p:cNvPr id="30" name="Rectangle 29"/>
              <p:cNvSpPr/>
              <p:nvPr/>
            </p:nvSpPr>
            <p:spPr>
              <a:xfrm>
                <a:off x="1695872" y="1712640"/>
                <a:ext cx="20162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b="1" dirty="0" smtClean="0">
                    <a:solidFill>
                      <a:prstClr val="black"/>
                    </a:solidFill>
                  </a:rPr>
                  <a:t>Supply of Essential Commodities for Children &amp; Women</a:t>
                </a:r>
                <a:endParaRPr lang="en-US" b="1" dirty="0">
                  <a:solidFill>
                    <a:prstClr val="black"/>
                  </a:solidFill>
                </a:endParaRPr>
              </a:p>
            </p:txBody>
          </p:sp>
          <p:sp>
            <p:nvSpPr>
              <p:cNvPr id="31" name="Rectangle 30"/>
              <p:cNvSpPr/>
              <p:nvPr/>
            </p:nvSpPr>
            <p:spPr>
              <a:xfrm>
                <a:off x="4286672" y="1712640"/>
                <a:ext cx="2160240"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b="1" dirty="0" smtClean="0">
                    <a:solidFill>
                      <a:prstClr val="black"/>
                    </a:solidFill>
                  </a:rPr>
                  <a:t>National PSM Systems Strengthening</a:t>
                </a:r>
                <a:endParaRPr lang="en-US" b="1" dirty="0">
                  <a:solidFill>
                    <a:prstClr val="black"/>
                  </a:solidFill>
                </a:endParaRPr>
              </a:p>
            </p:txBody>
          </p:sp>
          <p:sp>
            <p:nvSpPr>
              <p:cNvPr id="32" name="TextBox 12"/>
              <p:cNvSpPr txBox="1"/>
              <p:nvPr/>
            </p:nvSpPr>
            <p:spPr>
              <a:xfrm>
                <a:off x="2123728" y="2132856"/>
                <a:ext cx="2088232" cy="3231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500" dirty="0">
                  <a:solidFill>
                    <a:prstClr val="black"/>
                  </a:solidFill>
                </a:endParaRPr>
              </a:p>
            </p:txBody>
          </p:sp>
          <p:sp>
            <p:nvSpPr>
              <p:cNvPr id="33" name="TextBox 13"/>
              <p:cNvSpPr txBox="1"/>
              <p:nvPr/>
            </p:nvSpPr>
            <p:spPr>
              <a:xfrm>
                <a:off x="4572000" y="2269321"/>
                <a:ext cx="2088232" cy="3231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Arial" pitchFamily="34" charset="0"/>
                  <a:buChar char="•"/>
                </a:pPr>
                <a:endParaRPr lang="en-GB" sz="1500" dirty="0" smtClean="0">
                  <a:solidFill>
                    <a:prstClr val="black"/>
                  </a:solidFill>
                </a:endParaRPr>
              </a:p>
            </p:txBody>
          </p:sp>
          <p:cxnSp>
            <p:nvCxnSpPr>
              <p:cNvPr id="34" name="Straight Arrow Connector 33"/>
              <p:cNvCxnSpPr/>
              <p:nvPr/>
            </p:nvCxnSpPr>
            <p:spPr>
              <a:xfrm>
                <a:off x="3829472" y="1941240"/>
                <a:ext cx="576064" cy="1588"/>
              </a:xfrm>
              <a:prstGeom prst="straightConnector1">
                <a:avLst/>
              </a:prstGeom>
              <a:ln w="444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a:off x="3753272" y="2322240"/>
                <a:ext cx="576064" cy="1588"/>
              </a:xfrm>
              <a:prstGeom prst="straightConnector1">
                <a:avLst/>
              </a:prstGeom>
              <a:ln w="44450">
                <a:solidFill>
                  <a:srgbClr val="008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37" name="TextBox 36"/>
          <p:cNvSpPr txBox="1"/>
          <p:nvPr/>
        </p:nvSpPr>
        <p:spPr>
          <a:xfrm>
            <a:off x="762000" y="4343400"/>
            <a:ext cx="1915204" cy="400110"/>
          </a:xfrm>
          <a:prstGeom prst="rect">
            <a:avLst/>
          </a:prstGeom>
          <a:noFill/>
        </p:spPr>
        <p:txBody>
          <a:bodyPr wrap="none" rtlCol="0">
            <a:spAutoFit/>
          </a:bodyPr>
          <a:lstStyle/>
          <a:p>
            <a:r>
              <a:rPr lang="en-US" sz="2000" b="1" dirty="0" smtClean="0">
                <a:solidFill>
                  <a:srgbClr val="2512AE"/>
                </a:solidFill>
              </a:rPr>
              <a:t>Universal access</a:t>
            </a:r>
            <a:endParaRPr lang="en-US" sz="2000" b="1" dirty="0">
              <a:solidFill>
                <a:srgbClr val="2512AE"/>
              </a:solidFill>
            </a:endParaRPr>
          </a:p>
        </p:txBody>
      </p:sp>
      <p:sp>
        <p:nvSpPr>
          <p:cNvPr id="38" name="TextBox 37"/>
          <p:cNvSpPr txBox="1"/>
          <p:nvPr/>
        </p:nvSpPr>
        <p:spPr>
          <a:xfrm>
            <a:off x="2057400" y="4876800"/>
            <a:ext cx="2667000" cy="677108"/>
          </a:xfrm>
          <a:prstGeom prst="rect">
            <a:avLst/>
          </a:prstGeom>
          <a:noFill/>
        </p:spPr>
        <p:txBody>
          <a:bodyPr wrap="square" rtlCol="0">
            <a:spAutoFit/>
          </a:bodyPr>
          <a:lstStyle/>
          <a:p>
            <a:r>
              <a:rPr lang="en-US" sz="2000" b="1" dirty="0" smtClean="0">
                <a:solidFill>
                  <a:srgbClr val="2512AE"/>
                </a:solidFill>
              </a:rPr>
              <a:t>High</a:t>
            </a:r>
            <a:r>
              <a:rPr lang="en-US" dirty="0" smtClean="0">
                <a:solidFill>
                  <a:prstClr val="black"/>
                </a:solidFill>
              </a:rPr>
              <a:t> </a:t>
            </a:r>
            <a:r>
              <a:rPr lang="en-US" b="1" dirty="0" smtClean="0">
                <a:solidFill>
                  <a:srgbClr val="2512AE"/>
                </a:solidFill>
              </a:rPr>
              <a:t>impact on morbidity and mortality</a:t>
            </a:r>
            <a:endParaRPr lang="en-US" b="1" dirty="0">
              <a:solidFill>
                <a:srgbClr val="2512AE"/>
              </a:solidFill>
            </a:endParaRPr>
          </a:p>
        </p:txBody>
      </p:sp>
      <p:sp>
        <p:nvSpPr>
          <p:cNvPr id="39" name="TextBox 38"/>
          <p:cNvSpPr txBox="1"/>
          <p:nvPr/>
        </p:nvSpPr>
        <p:spPr>
          <a:xfrm>
            <a:off x="5334000" y="4648200"/>
            <a:ext cx="1618776" cy="400110"/>
          </a:xfrm>
          <a:prstGeom prst="rect">
            <a:avLst/>
          </a:prstGeom>
          <a:noFill/>
        </p:spPr>
        <p:txBody>
          <a:bodyPr wrap="none" rtlCol="0">
            <a:spAutoFit/>
          </a:bodyPr>
          <a:lstStyle/>
          <a:p>
            <a:r>
              <a:rPr lang="en-US" sz="2000" b="1" dirty="0" smtClean="0">
                <a:solidFill>
                  <a:srgbClr val="2512AE"/>
                </a:solidFill>
              </a:rPr>
              <a:t>Sustainability</a:t>
            </a:r>
            <a:endParaRPr lang="en-US" sz="2000" b="1" dirty="0">
              <a:solidFill>
                <a:srgbClr val="2512AE"/>
              </a:solidFill>
            </a:endParaRPr>
          </a:p>
        </p:txBody>
      </p:sp>
      <p:sp>
        <p:nvSpPr>
          <p:cNvPr id="40" name="Rounded Rectangle 39"/>
          <p:cNvSpPr/>
          <p:nvPr/>
        </p:nvSpPr>
        <p:spPr>
          <a:xfrm>
            <a:off x="2209800" y="5867400"/>
            <a:ext cx="4191000" cy="533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solidFill>
                  <a:srgbClr val="C00000"/>
                </a:solidFill>
              </a:rPr>
              <a:t>Achieving the MDGs with Equity </a:t>
            </a:r>
            <a:endParaRPr lang="en-US" sz="2000" b="1" dirty="0">
              <a:solidFill>
                <a:srgbClr val="C00000"/>
              </a:solidFill>
            </a:endParaRPr>
          </a:p>
        </p:txBody>
      </p:sp>
      <p:sp>
        <p:nvSpPr>
          <p:cNvPr id="42" name="TextBox 41"/>
          <p:cNvSpPr txBox="1"/>
          <p:nvPr/>
        </p:nvSpPr>
        <p:spPr>
          <a:xfrm>
            <a:off x="4038600" y="4495800"/>
            <a:ext cx="757130" cy="400110"/>
          </a:xfrm>
          <a:prstGeom prst="rect">
            <a:avLst/>
          </a:prstGeom>
          <a:noFill/>
        </p:spPr>
        <p:txBody>
          <a:bodyPr wrap="none" rtlCol="0">
            <a:spAutoFit/>
          </a:bodyPr>
          <a:lstStyle/>
          <a:p>
            <a:r>
              <a:rPr lang="en-US" sz="2000" b="1" smtClean="0">
                <a:solidFill>
                  <a:srgbClr val="2512AE"/>
                </a:solidFill>
              </a:rPr>
              <a:t>ACSD</a:t>
            </a:r>
          </a:p>
        </p:txBody>
      </p:sp>
      <p:sp>
        <p:nvSpPr>
          <p:cNvPr id="43" name="Down Arrow 42"/>
          <p:cNvSpPr/>
          <p:nvPr/>
        </p:nvSpPr>
        <p:spPr>
          <a:xfrm rot="1556983">
            <a:off x="1872440" y="4047066"/>
            <a:ext cx="457200" cy="304800"/>
          </a:xfrm>
          <a:prstGeom prst="downArrow">
            <a:avLst>
              <a:gd name="adj1" fmla="val 28566"/>
              <a:gd name="adj2" fmla="val 389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5" name="Down Arrow 44"/>
          <p:cNvSpPr/>
          <p:nvPr/>
        </p:nvSpPr>
        <p:spPr>
          <a:xfrm rot="21039834">
            <a:off x="5526252" y="4187717"/>
            <a:ext cx="457200" cy="304800"/>
          </a:xfrm>
          <a:prstGeom prst="downArrow">
            <a:avLst>
              <a:gd name="adj1" fmla="val 28566"/>
              <a:gd name="adj2" fmla="val 389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6" name="Down Arrow 45"/>
          <p:cNvSpPr/>
          <p:nvPr/>
        </p:nvSpPr>
        <p:spPr>
          <a:xfrm rot="21313092">
            <a:off x="4126709" y="4133326"/>
            <a:ext cx="457200" cy="304800"/>
          </a:xfrm>
          <a:prstGeom prst="downArrow">
            <a:avLst>
              <a:gd name="adj1" fmla="val 28566"/>
              <a:gd name="adj2" fmla="val 389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Down Arrow 46"/>
          <p:cNvSpPr/>
          <p:nvPr/>
        </p:nvSpPr>
        <p:spPr>
          <a:xfrm rot="21361816">
            <a:off x="2981802" y="4511259"/>
            <a:ext cx="457200" cy="304800"/>
          </a:xfrm>
          <a:prstGeom prst="downArrow">
            <a:avLst>
              <a:gd name="adj1" fmla="val 28566"/>
              <a:gd name="adj2" fmla="val 389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8" name="Right Arrow 47"/>
          <p:cNvSpPr/>
          <p:nvPr/>
        </p:nvSpPr>
        <p:spPr>
          <a:xfrm rot="5400000">
            <a:off x="3733800" y="5410200"/>
            <a:ext cx="360040" cy="36004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49" name="Right Arrow 48"/>
          <p:cNvSpPr/>
          <p:nvPr/>
        </p:nvSpPr>
        <p:spPr>
          <a:xfrm rot="5400000">
            <a:off x="4267200" y="5410200"/>
            <a:ext cx="360040" cy="36004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50" name="Rectangle 49"/>
          <p:cNvSpPr/>
          <p:nvPr/>
        </p:nvSpPr>
        <p:spPr>
          <a:xfrm>
            <a:off x="152400" y="152400"/>
            <a:ext cx="2209800" cy="762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400" dirty="0" smtClean="0">
                <a:solidFill>
                  <a:prstClr val="black"/>
                </a:solidFill>
              </a:rPr>
              <a:t>Why</a:t>
            </a:r>
            <a:r>
              <a:rPr lang="fr-FR" sz="4400" dirty="0" smtClean="0">
                <a:solidFill>
                  <a:prstClr val="black"/>
                </a:solidFill>
              </a:rPr>
              <a:t>?</a:t>
            </a:r>
            <a:endParaRPr lang="en-US" sz="4400" dirty="0">
              <a:solidFill>
                <a:prstClr val="black"/>
              </a:solidFill>
            </a:endParaRPr>
          </a:p>
        </p:txBody>
      </p:sp>
      <p:sp>
        <p:nvSpPr>
          <p:cNvPr id="36" name="Slide Number Placeholder 35"/>
          <p:cNvSpPr>
            <a:spLocks noGrp="1"/>
          </p:cNvSpPr>
          <p:nvPr>
            <p:ph type="sldNum" sz="quarter" idx="12"/>
          </p:nvPr>
        </p:nvSpPr>
        <p:spPr/>
        <p:txBody>
          <a:bodyPr/>
          <a:lstStyle/>
          <a:p>
            <a:fld id="{E9A25414-138F-458F-B357-6AF242085A7E}"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4220878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Procurement? (and supply management)</a:t>
            </a:r>
            <a:endParaRPr lang="en-US" sz="3200" dirty="0"/>
          </a:p>
        </p:txBody>
      </p:sp>
      <p:pic>
        <p:nvPicPr>
          <p:cNvPr id="2050" name="Picture 2"/>
          <p:cNvPicPr>
            <a:picLocks noChangeAspect="1" noChangeArrowheads="1"/>
          </p:cNvPicPr>
          <p:nvPr/>
        </p:nvPicPr>
        <p:blipFill>
          <a:blip r:embed="rId2"/>
          <a:srcRect/>
          <a:stretch>
            <a:fillRect/>
          </a:stretch>
        </p:blipFill>
        <p:spPr bwMode="auto">
          <a:xfrm>
            <a:off x="1600200" y="1302385"/>
            <a:ext cx="6019800" cy="4473575"/>
          </a:xfrm>
          <a:prstGeom prst="rect">
            <a:avLst/>
          </a:prstGeom>
          <a:noFill/>
          <a:ln w="9525">
            <a:noFill/>
            <a:miter lim="800000"/>
            <a:headEnd/>
            <a:tailEnd/>
          </a:ln>
          <a:effectLst/>
        </p:spPr>
      </p:pic>
      <p:sp>
        <p:nvSpPr>
          <p:cNvPr id="4" name="TextBox 3"/>
          <p:cNvSpPr txBox="1"/>
          <p:nvPr/>
        </p:nvSpPr>
        <p:spPr>
          <a:xfrm>
            <a:off x="2590800" y="5334000"/>
            <a:ext cx="5029200" cy="369332"/>
          </a:xfrm>
          <a:prstGeom prst="rect">
            <a:avLst/>
          </a:prstGeom>
          <a:noFill/>
        </p:spPr>
        <p:txBody>
          <a:bodyPr wrap="square" rtlCol="0">
            <a:spAutoFit/>
          </a:bodyPr>
          <a:lstStyle/>
          <a:p>
            <a:r>
              <a:rPr lang="en-US" b="1" dirty="0" smtClean="0">
                <a:solidFill>
                  <a:prstClr val="black"/>
                </a:solidFill>
              </a:rPr>
              <a:t>no services without people, money and supplies</a:t>
            </a:r>
            <a:endParaRPr lang="en-US" b="1" dirty="0">
              <a:solidFill>
                <a:prstClr val="black"/>
              </a:solidFill>
            </a:endParaRPr>
          </a:p>
        </p:txBody>
      </p:sp>
    </p:spTree>
    <p:extLst>
      <p:ext uri="{BB962C8B-B14F-4D97-AF65-F5344CB8AC3E}">
        <p14:creationId xmlns:p14="http://schemas.microsoft.com/office/powerpoint/2010/main" val="1499945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057400" y="304800"/>
            <a:ext cx="5282477" cy="5943600"/>
            <a:chOff x="1684784" y="188640"/>
            <a:chExt cx="4827240" cy="5548972"/>
          </a:xfrm>
        </p:grpSpPr>
        <p:sp>
          <p:nvSpPr>
            <p:cNvPr id="5" name="Rectangle 4"/>
            <p:cNvSpPr/>
            <p:nvPr/>
          </p:nvSpPr>
          <p:spPr>
            <a:xfrm>
              <a:off x="2102583" y="3603392"/>
              <a:ext cx="2016224"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b="1" dirty="0" smtClean="0">
                <a:solidFill>
                  <a:srgbClr val="00B0F0"/>
                </a:solidFill>
                <a:effectLst>
                  <a:outerShdw blurRad="38100" dist="38100" dir="2700000" algn="tl">
                    <a:srgbClr val="000000">
                      <a:alpha val="43137"/>
                    </a:srgbClr>
                  </a:outerShdw>
                </a:effectLst>
              </a:endParaRPr>
            </a:p>
            <a:p>
              <a:pPr algn="ctr"/>
              <a:endParaRPr lang="en-GB" sz="1400" b="1" dirty="0" smtClean="0">
                <a:solidFill>
                  <a:srgbClr val="00B0F0"/>
                </a:solidFill>
                <a:effectLst>
                  <a:outerShdw blurRad="38100" dist="38100" dir="2700000" algn="tl">
                    <a:srgbClr val="000000">
                      <a:alpha val="43137"/>
                    </a:srgbClr>
                  </a:outerShdw>
                </a:effectLst>
              </a:endParaRPr>
            </a:p>
            <a:p>
              <a:pPr algn="ctr"/>
              <a:r>
                <a:rPr lang="en-GB" sz="1400" b="1" dirty="0" smtClean="0">
                  <a:solidFill>
                    <a:srgbClr val="00B0F0"/>
                  </a:solidFill>
                  <a:effectLst>
                    <a:outerShdw blurRad="38100" dist="38100" dir="2700000" algn="tl">
                      <a:srgbClr val="000000">
                        <a:alpha val="43137"/>
                      </a:srgbClr>
                    </a:outerShdw>
                  </a:effectLst>
                </a:rPr>
                <a:t>‘INTERNAL WORK</a:t>
              </a:r>
              <a:r>
                <a:rPr lang="en-GB" sz="1400" b="1" dirty="0" smtClean="0">
                  <a:solidFill>
                    <a:srgbClr val="3399FF"/>
                  </a:solidFill>
                  <a:effectLst>
                    <a:outerShdw blurRad="38100" dist="38100" dir="2700000" algn="tl">
                      <a:srgbClr val="000000">
                        <a:alpha val="43137"/>
                      </a:srgbClr>
                    </a:outerShdw>
                  </a:effectLst>
                </a:rPr>
                <a:t>’</a:t>
              </a:r>
              <a:endParaRPr lang="en-US" sz="1400" b="1" dirty="0">
                <a:solidFill>
                  <a:srgbClr val="3399FF"/>
                </a:solidFill>
                <a:effectLst>
                  <a:outerShdw blurRad="38100" dist="38100" dir="2700000" algn="tl">
                    <a:srgbClr val="000000">
                      <a:alpha val="43137"/>
                    </a:srgbClr>
                  </a:outerShdw>
                </a:effectLst>
              </a:endParaRPr>
            </a:p>
          </p:txBody>
        </p:sp>
        <p:sp>
          <p:nvSpPr>
            <p:cNvPr id="6" name="Rectangle 5"/>
            <p:cNvSpPr/>
            <p:nvPr/>
          </p:nvSpPr>
          <p:spPr>
            <a:xfrm>
              <a:off x="4470111" y="3532251"/>
              <a:ext cx="2016224"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400" b="1" dirty="0" smtClean="0">
                <a:solidFill>
                  <a:srgbClr val="00B0F0"/>
                </a:solidFill>
                <a:effectLst>
                  <a:outerShdw blurRad="38100" dist="38100" dir="2700000" algn="tl">
                    <a:srgbClr val="000000">
                      <a:alpha val="43137"/>
                    </a:srgbClr>
                  </a:outerShdw>
                </a:effectLst>
              </a:endParaRPr>
            </a:p>
            <a:p>
              <a:pPr algn="ctr"/>
              <a:endParaRPr lang="en-GB" sz="1400" b="1" dirty="0" smtClean="0">
                <a:solidFill>
                  <a:srgbClr val="00B0F0"/>
                </a:solidFill>
                <a:effectLst>
                  <a:outerShdw blurRad="38100" dist="38100" dir="2700000" algn="tl">
                    <a:srgbClr val="000000">
                      <a:alpha val="43137"/>
                    </a:srgbClr>
                  </a:outerShdw>
                </a:effectLst>
              </a:endParaRPr>
            </a:p>
            <a:p>
              <a:pPr algn="ctr"/>
              <a:r>
                <a:rPr lang="en-GB" sz="1400" b="1" dirty="0" smtClean="0">
                  <a:solidFill>
                    <a:srgbClr val="00B0F0"/>
                  </a:solidFill>
                  <a:effectLst>
                    <a:outerShdw blurRad="38100" dist="38100" dir="2700000" algn="tl">
                      <a:srgbClr val="000000">
                        <a:alpha val="43137"/>
                      </a:srgbClr>
                    </a:outerShdw>
                  </a:effectLst>
                </a:rPr>
                <a:t>‘EXTERNAL WORK’</a:t>
              </a:r>
              <a:endParaRPr lang="en-US" sz="1400" b="1" dirty="0">
                <a:solidFill>
                  <a:srgbClr val="00B0F0"/>
                </a:solidFill>
                <a:effectLst>
                  <a:outerShdw blurRad="38100" dist="38100" dir="2700000" algn="tl">
                    <a:srgbClr val="000000">
                      <a:alpha val="43137"/>
                    </a:srgbClr>
                  </a:outerShdw>
                </a:effectLst>
              </a:endParaRPr>
            </a:p>
          </p:txBody>
        </p:sp>
        <p:sp>
          <p:nvSpPr>
            <p:cNvPr id="7" name="TextBox 16"/>
            <p:cNvSpPr txBox="1"/>
            <p:nvPr/>
          </p:nvSpPr>
          <p:spPr>
            <a:xfrm>
              <a:off x="2051720" y="4129916"/>
              <a:ext cx="2088232" cy="49244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Arial" pitchFamily="34" charset="0"/>
                <a:buChar char="•"/>
              </a:pPr>
              <a:endParaRPr lang="fr-FR" sz="1300" dirty="0" smtClean="0">
                <a:solidFill>
                  <a:prstClr val="black"/>
                </a:solidFill>
              </a:endParaRPr>
            </a:p>
            <a:p>
              <a:pPr>
                <a:buFont typeface="Arial" pitchFamily="34" charset="0"/>
                <a:buChar char="•"/>
              </a:pPr>
              <a:endParaRPr lang="en-US" sz="1300" dirty="0">
                <a:solidFill>
                  <a:prstClr val="black"/>
                </a:solidFill>
              </a:endParaRPr>
            </a:p>
          </p:txBody>
        </p:sp>
        <p:sp>
          <p:nvSpPr>
            <p:cNvPr id="8" name="TextBox 17"/>
            <p:cNvSpPr txBox="1"/>
            <p:nvPr/>
          </p:nvSpPr>
          <p:spPr>
            <a:xfrm>
              <a:off x="2051720" y="4857547"/>
              <a:ext cx="2088232" cy="2923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300" dirty="0" smtClean="0">
                <a:solidFill>
                  <a:prstClr val="black"/>
                </a:solidFill>
              </a:endParaRPr>
            </a:p>
          </p:txBody>
        </p:sp>
        <p:sp>
          <p:nvSpPr>
            <p:cNvPr id="9" name="TextBox 18"/>
            <p:cNvSpPr txBox="1"/>
            <p:nvPr/>
          </p:nvSpPr>
          <p:spPr>
            <a:xfrm>
              <a:off x="2051720" y="5445224"/>
              <a:ext cx="2088232" cy="29238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00" b="1" dirty="0">
                <a:solidFill>
                  <a:prstClr val="black"/>
                </a:solidFill>
              </a:endParaRPr>
            </a:p>
          </p:txBody>
        </p:sp>
        <p:grpSp>
          <p:nvGrpSpPr>
            <p:cNvPr id="3" name="Group 23"/>
            <p:cNvGrpSpPr/>
            <p:nvPr/>
          </p:nvGrpSpPr>
          <p:grpSpPr>
            <a:xfrm>
              <a:off x="1684784" y="188640"/>
              <a:ext cx="4827240" cy="3414752"/>
              <a:chOff x="1684784" y="188640"/>
              <a:chExt cx="4827240" cy="3414752"/>
            </a:xfrm>
          </p:grpSpPr>
          <p:sp>
            <p:nvSpPr>
              <p:cNvPr id="25" name="Oval 24"/>
              <p:cNvSpPr/>
              <p:nvPr/>
            </p:nvSpPr>
            <p:spPr>
              <a:xfrm>
                <a:off x="1689305" y="980728"/>
                <a:ext cx="2666670" cy="2622664"/>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26" name="Oval 25"/>
              <p:cNvSpPr/>
              <p:nvPr/>
            </p:nvSpPr>
            <p:spPr>
              <a:xfrm>
                <a:off x="3913046" y="971187"/>
                <a:ext cx="2523211" cy="2467065"/>
              </a:xfrm>
              <a:prstGeom prst="ellipse">
                <a:avLst/>
              </a:prstGeom>
              <a:ln/>
            </p:spPr>
            <p:style>
              <a:lnRef idx="1">
                <a:schemeClr val="accent4"/>
              </a:lnRef>
              <a:fillRef idx="2">
                <a:schemeClr val="accent4"/>
              </a:fillRef>
              <a:effectRef idx="1">
                <a:schemeClr val="accent4"/>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27" name="Rectangle 26"/>
              <p:cNvSpPr/>
              <p:nvPr/>
            </p:nvSpPr>
            <p:spPr>
              <a:xfrm>
                <a:off x="2771800" y="188640"/>
                <a:ext cx="2664296" cy="50405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b="1" u="sng" dirty="0" smtClean="0">
                    <a:solidFill>
                      <a:prstClr val="black"/>
                    </a:solidFill>
                    <a:effectLst>
                      <a:outerShdw blurRad="38100" dist="38100" dir="2700000" algn="tl">
                        <a:srgbClr val="000000">
                          <a:alpha val="43137"/>
                        </a:srgbClr>
                      </a:outerShdw>
                    </a:effectLst>
                  </a:rPr>
                  <a:t>ENABLING</a:t>
                </a:r>
                <a:r>
                  <a:rPr lang="en-GB" b="1" dirty="0" smtClean="0">
                    <a:solidFill>
                      <a:prstClr val="black"/>
                    </a:solidFill>
                    <a:effectLst>
                      <a:outerShdw blurRad="38100" dist="38100" dir="2700000" algn="tl">
                        <a:srgbClr val="000000">
                          <a:alpha val="43137"/>
                        </a:srgbClr>
                      </a:outerShdw>
                    </a:effectLst>
                  </a:rPr>
                  <a:t> </a:t>
                </a:r>
                <a:r>
                  <a:rPr lang="en-GB" b="1" dirty="0" smtClean="0">
                    <a:solidFill>
                      <a:prstClr val="black"/>
                    </a:solidFill>
                  </a:rPr>
                  <a:t>PSM</a:t>
                </a:r>
                <a:endParaRPr lang="en-US" dirty="0">
                  <a:solidFill>
                    <a:prstClr val="black"/>
                  </a:solidFill>
                </a:endParaRPr>
              </a:p>
            </p:txBody>
          </p:sp>
          <p:sp>
            <p:nvSpPr>
              <p:cNvPr id="28" name="Right Arrow 27"/>
              <p:cNvSpPr/>
              <p:nvPr/>
            </p:nvSpPr>
            <p:spPr>
              <a:xfrm rot="7139850">
                <a:off x="3491880" y="764704"/>
                <a:ext cx="360040" cy="360040"/>
              </a:xfrm>
              <a:prstGeom prst="rightArrow">
                <a:avLst/>
              </a:prstGeom>
              <a:solidFill>
                <a:srgbClr val="359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29" name="Right Arrow 28"/>
              <p:cNvSpPr/>
              <p:nvPr/>
            </p:nvSpPr>
            <p:spPr>
              <a:xfrm rot="4024546">
                <a:off x="4275647" y="773025"/>
                <a:ext cx="376682" cy="360040"/>
              </a:xfrm>
              <a:prstGeom prst="rightArrow">
                <a:avLst/>
              </a:prstGeom>
              <a:solidFill>
                <a:srgbClr val="3593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prstClr val="white"/>
                  </a:solidFill>
                </a:endParaRPr>
              </a:p>
            </p:txBody>
          </p:sp>
          <p:sp>
            <p:nvSpPr>
              <p:cNvPr id="30" name="Rectangle 29"/>
              <p:cNvSpPr/>
              <p:nvPr/>
            </p:nvSpPr>
            <p:spPr>
              <a:xfrm>
                <a:off x="1684784" y="1261209"/>
                <a:ext cx="236220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b="1" dirty="0" smtClean="0">
                  <a:solidFill>
                    <a:prstClr val="black"/>
                  </a:solidFill>
                </a:endParaRPr>
              </a:p>
              <a:p>
                <a:pPr algn="ctr"/>
                <a:endParaRPr lang="en-GB" b="1" dirty="0" smtClean="0">
                  <a:solidFill>
                    <a:prstClr val="black"/>
                  </a:solidFill>
                </a:endParaRPr>
              </a:p>
              <a:p>
                <a:pPr algn="ctr"/>
                <a:r>
                  <a:rPr lang="en-GB" b="1" u="sng" dirty="0" smtClean="0">
                    <a:solidFill>
                      <a:prstClr val="black"/>
                    </a:solidFill>
                    <a:effectLst>
                      <a:outerShdw blurRad="38100" dist="38100" dir="2700000" algn="tl">
                        <a:srgbClr val="000000">
                          <a:alpha val="43137"/>
                        </a:srgbClr>
                      </a:outerShdw>
                    </a:effectLst>
                  </a:rPr>
                  <a:t>MONITORING</a:t>
                </a:r>
              </a:p>
              <a:p>
                <a:pPr algn="ctr"/>
                <a:r>
                  <a:rPr lang="en-GB" b="1" dirty="0" smtClean="0">
                    <a:solidFill>
                      <a:prstClr val="black"/>
                    </a:solidFill>
                  </a:rPr>
                  <a:t>Essential Commodities for Children &amp; Women</a:t>
                </a:r>
                <a:endParaRPr lang="en-US" b="1" dirty="0">
                  <a:solidFill>
                    <a:prstClr val="black"/>
                  </a:solidFill>
                </a:endParaRPr>
              </a:p>
            </p:txBody>
          </p:sp>
          <p:sp>
            <p:nvSpPr>
              <p:cNvPr id="31" name="Rectangle 30"/>
              <p:cNvSpPr/>
              <p:nvPr/>
            </p:nvSpPr>
            <p:spPr>
              <a:xfrm>
                <a:off x="4351784" y="1217586"/>
                <a:ext cx="2160240" cy="7116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b="1" dirty="0" smtClean="0">
                  <a:solidFill>
                    <a:prstClr val="black"/>
                  </a:solidFill>
                </a:endParaRPr>
              </a:p>
              <a:p>
                <a:pPr algn="ctr"/>
                <a:endParaRPr lang="en-GB" b="1" dirty="0" smtClean="0">
                  <a:solidFill>
                    <a:prstClr val="black"/>
                  </a:solidFill>
                </a:endParaRPr>
              </a:p>
              <a:p>
                <a:pPr algn="ctr"/>
                <a:endParaRPr lang="en-GB" b="1" dirty="0" smtClean="0">
                  <a:solidFill>
                    <a:prstClr val="black"/>
                  </a:solidFill>
                </a:endParaRPr>
              </a:p>
              <a:p>
                <a:pPr algn="ctr"/>
                <a:r>
                  <a:rPr lang="en-GB" b="1" u="sng" dirty="0" smtClean="0">
                    <a:solidFill>
                      <a:prstClr val="black"/>
                    </a:solidFill>
                    <a:effectLst>
                      <a:outerShdw blurRad="38100" dist="38100" dir="2700000" algn="tl">
                        <a:srgbClr val="000000">
                          <a:alpha val="43137"/>
                        </a:srgbClr>
                      </a:outerShdw>
                    </a:effectLst>
                  </a:rPr>
                  <a:t>STRENGTHENING</a:t>
                </a:r>
              </a:p>
              <a:p>
                <a:pPr algn="ctr"/>
                <a:r>
                  <a:rPr lang="en-GB" b="1" dirty="0" smtClean="0">
                    <a:solidFill>
                      <a:prstClr val="black"/>
                    </a:solidFill>
                  </a:rPr>
                  <a:t>National PSM Systems</a:t>
                </a:r>
              </a:p>
              <a:p>
                <a:pPr algn="ctr"/>
                <a:r>
                  <a:rPr lang="en-GB" b="1" dirty="0" smtClean="0">
                    <a:solidFill>
                      <a:prstClr val="black"/>
                    </a:solidFill>
                  </a:rPr>
                  <a:t>For </a:t>
                </a:r>
                <a:r>
                  <a:rPr lang="en-GB" b="1" dirty="0" err="1" smtClean="0">
                    <a:solidFill>
                      <a:prstClr val="black"/>
                    </a:solidFill>
                  </a:rPr>
                  <a:t>E.C.</a:t>
                </a:r>
                <a:endParaRPr lang="en-US" b="1" dirty="0">
                  <a:solidFill>
                    <a:prstClr val="black"/>
                  </a:solidFill>
                </a:endParaRPr>
              </a:p>
            </p:txBody>
          </p:sp>
          <p:sp>
            <p:nvSpPr>
              <p:cNvPr id="32" name="TextBox 12"/>
              <p:cNvSpPr txBox="1"/>
              <p:nvPr/>
            </p:nvSpPr>
            <p:spPr>
              <a:xfrm>
                <a:off x="2065784" y="2284386"/>
                <a:ext cx="2088232" cy="12464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Arial" pitchFamily="34" charset="0"/>
                  <a:buChar char="•"/>
                </a:pPr>
                <a:r>
                  <a:rPr lang="en-GB" sz="1500" dirty="0" smtClean="0">
                    <a:solidFill>
                      <a:prstClr val="black"/>
                    </a:solidFill>
                  </a:rPr>
                  <a:t>Health/Nutrition/HIV</a:t>
                </a:r>
              </a:p>
              <a:p>
                <a:pPr>
                  <a:buFont typeface="Arial" pitchFamily="34" charset="0"/>
                  <a:buChar char="•"/>
                </a:pPr>
                <a:r>
                  <a:rPr lang="en-GB" sz="1500" dirty="0" smtClean="0">
                    <a:solidFill>
                      <a:prstClr val="black"/>
                    </a:solidFill>
                  </a:rPr>
                  <a:t>Education</a:t>
                </a:r>
              </a:p>
              <a:p>
                <a:pPr>
                  <a:buFont typeface="Arial" pitchFamily="34" charset="0"/>
                  <a:buChar char="•"/>
                </a:pPr>
                <a:r>
                  <a:rPr lang="en-GB" sz="1500" dirty="0" smtClean="0">
                    <a:solidFill>
                      <a:prstClr val="black"/>
                    </a:solidFill>
                  </a:rPr>
                  <a:t>WASH</a:t>
                </a:r>
              </a:p>
              <a:p>
                <a:pPr>
                  <a:buFont typeface="Arial" pitchFamily="34" charset="0"/>
                  <a:buChar char="•"/>
                </a:pPr>
                <a:r>
                  <a:rPr lang="en-GB" sz="1500" dirty="0" smtClean="0">
                    <a:solidFill>
                      <a:prstClr val="black"/>
                    </a:solidFill>
                  </a:rPr>
                  <a:t>Protection</a:t>
                </a:r>
              </a:p>
              <a:p>
                <a:pPr>
                  <a:buFont typeface="Arial" pitchFamily="34" charset="0"/>
                  <a:buChar char="•"/>
                </a:pPr>
                <a:r>
                  <a:rPr lang="en-GB" sz="1500" dirty="0" smtClean="0">
                    <a:solidFill>
                      <a:prstClr val="black"/>
                    </a:solidFill>
                  </a:rPr>
                  <a:t>Emergency</a:t>
                </a:r>
                <a:endParaRPr lang="en-US" sz="1500" dirty="0">
                  <a:solidFill>
                    <a:prstClr val="black"/>
                  </a:solidFill>
                </a:endParaRPr>
              </a:p>
            </p:txBody>
          </p:sp>
          <p:cxnSp>
            <p:nvCxnSpPr>
              <p:cNvPr id="34" name="Straight Arrow Connector 33"/>
              <p:cNvCxnSpPr/>
              <p:nvPr/>
            </p:nvCxnSpPr>
            <p:spPr>
              <a:xfrm>
                <a:off x="3843413" y="2322860"/>
                <a:ext cx="576064" cy="1588"/>
              </a:xfrm>
              <a:prstGeom prst="straightConnector1">
                <a:avLst/>
              </a:prstGeom>
              <a:ln w="444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a:off x="3818384" y="2589186"/>
                <a:ext cx="576064" cy="1588"/>
              </a:xfrm>
              <a:prstGeom prst="straightConnector1">
                <a:avLst/>
              </a:prstGeom>
              <a:ln w="44450">
                <a:solidFill>
                  <a:srgbClr val="008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36" name="Rectangle 35"/>
          <p:cNvSpPr/>
          <p:nvPr/>
        </p:nvSpPr>
        <p:spPr>
          <a:xfrm>
            <a:off x="152400" y="152400"/>
            <a:ext cx="2209800" cy="762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400" dirty="0" smtClean="0">
                <a:solidFill>
                  <a:prstClr val="black"/>
                </a:solidFill>
              </a:rPr>
              <a:t>HOW</a:t>
            </a:r>
            <a:r>
              <a:rPr lang="fr-FR" sz="4400" dirty="0" smtClean="0">
                <a:solidFill>
                  <a:prstClr val="black"/>
                </a:solidFill>
              </a:rPr>
              <a:t>?</a:t>
            </a:r>
            <a:endParaRPr lang="en-US" sz="4400" dirty="0">
              <a:solidFill>
                <a:prstClr val="black"/>
              </a:solidFill>
            </a:endParaRPr>
          </a:p>
        </p:txBody>
      </p:sp>
      <p:sp>
        <p:nvSpPr>
          <p:cNvPr id="37" name="Slide Number Placeholder 36"/>
          <p:cNvSpPr>
            <a:spLocks noGrp="1"/>
          </p:cNvSpPr>
          <p:nvPr>
            <p:ph type="sldNum" sz="quarter" idx="12"/>
          </p:nvPr>
        </p:nvSpPr>
        <p:spPr/>
        <p:txBody>
          <a:bodyPr/>
          <a:lstStyle/>
          <a:p>
            <a:fld id="{E9A25414-138F-458F-B357-6AF242085A7E}" type="slidenum">
              <a:rPr lang="en-US" smtClean="0">
                <a:solidFill>
                  <a:prstClr val="black">
                    <a:tint val="75000"/>
                  </a:prstClr>
                </a:solidFill>
              </a:rPr>
              <a:pPr/>
              <a:t>20</a:t>
            </a:fld>
            <a:endParaRPr lang="en-US" dirty="0">
              <a:solidFill>
                <a:prstClr val="black">
                  <a:tint val="75000"/>
                </a:prstClr>
              </a:solidFill>
            </a:endParaRPr>
          </a:p>
        </p:txBody>
      </p:sp>
      <p:sp>
        <p:nvSpPr>
          <p:cNvPr id="39" name="TextBox 38"/>
          <p:cNvSpPr txBox="1"/>
          <p:nvPr/>
        </p:nvSpPr>
        <p:spPr>
          <a:xfrm>
            <a:off x="1828800" y="4495800"/>
            <a:ext cx="2563522" cy="646331"/>
          </a:xfrm>
          <a:prstGeom prst="rect">
            <a:avLst/>
          </a:prstGeom>
          <a:noFill/>
        </p:spPr>
        <p:txBody>
          <a:bodyPr wrap="square" rtlCol="0">
            <a:spAutoFit/>
          </a:bodyPr>
          <a:lstStyle/>
          <a:p>
            <a:pPr algn="ctr"/>
            <a:r>
              <a:rPr lang="fr-FR" dirty="0" err="1" smtClean="0">
                <a:solidFill>
                  <a:prstClr val="black"/>
                </a:solidFill>
              </a:rPr>
              <a:t>SitAn</a:t>
            </a:r>
            <a:r>
              <a:rPr lang="fr-FR" dirty="0" smtClean="0">
                <a:solidFill>
                  <a:prstClr val="black"/>
                </a:solidFill>
              </a:rPr>
              <a:t> </a:t>
            </a:r>
            <a:r>
              <a:rPr lang="fr-FR" sz="1100" dirty="0" smtClean="0">
                <a:solidFill>
                  <a:prstClr val="black"/>
                </a:solidFill>
              </a:rPr>
              <a:t>(Situation</a:t>
            </a:r>
            <a:r>
              <a:rPr lang="en-US" sz="1100" dirty="0" smtClean="0">
                <a:solidFill>
                  <a:prstClr val="black"/>
                </a:solidFill>
              </a:rPr>
              <a:t> analysis) including</a:t>
            </a:r>
          </a:p>
          <a:p>
            <a:pPr algn="ctr"/>
            <a:r>
              <a:rPr lang="en-US" dirty="0" err="1" smtClean="0">
                <a:solidFill>
                  <a:prstClr val="black"/>
                </a:solidFill>
              </a:rPr>
              <a:t>ECA</a:t>
            </a:r>
            <a:r>
              <a:rPr lang="en-US" dirty="0" smtClean="0">
                <a:solidFill>
                  <a:prstClr val="black"/>
                </a:solidFill>
              </a:rPr>
              <a:t> </a:t>
            </a:r>
            <a:r>
              <a:rPr lang="en-US" sz="1000" dirty="0" smtClean="0">
                <a:solidFill>
                  <a:prstClr val="black"/>
                </a:solidFill>
              </a:rPr>
              <a:t>(Essential Commodities Assessment)</a:t>
            </a:r>
          </a:p>
        </p:txBody>
      </p:sp>
      <p:sp>
        <p:nvSpPr>
          <p:cNvPr id="42" name="Rounded Rectangle 41"/>
          <p:cNvSpPr/>
          <p:nvPr/>
        </p:nvSpPr>
        <p:spPr>
          <a:xfrm>
            <a:off x="2209800" y="5486400"/>
            <a:ext cx="2362200" cy="76200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b="1" dirty="0" smtClean="0">
              <a:solidFill>
                <a:prstClr val="black"/>
              </a:solidFill>
            </a:endParaRPr>
          </a:p>
          <a:p>
            <a:pPr algn="ctr"/>
            <a:r>
              <a:rPr lang="en-GB" b="1" dirty="0" smtClean="0">
                <a:solidFill>
                  <a:srgbClr val="C00000"/>
                </a:solidFill>
              </a:rPr>
              <a:t>CPD/CPAP</a:t>
            </a:r>
          </a:p>
          <a:p>
            <a:pPr algn="ctr"/>
            <a:r>
              <a:rPr lang="en-GB" b="1" dirty="0" smtClean="0">
                <a:solidFill>
                  <a:srgbClr val="C00000"/>
                </a:solidFill>
              </a:rPr>
              <a:t>UNDAF/UNDAP</a:t>
            </a:r>
            <a:endParaRPr lang="en-US" dirty="0" smtClean="0">
              <a:solidFill>
                <a:srgbClr val="C00000"/>
              </a:solidFill>
            </a:endParaRPr>
          </a:p>
          <a:p>
            <a:pPr algn="ctr"/>
            <a:endParaRPr lang="en-US" dirty="0">
              <a:solidFill>
                <a:prstClr val="black"/>
              </a:solidFill>
            </a:endParaRPr>
          </a:p>
        </p:txBody>
      </p:sp>
      <p:sp>
        <p:nvSpPr>
          <p:cNvPr id="43" name="Rounded Rectangle 42"/>
          <p:cNvSpPr/>
          <p:nvPr/>
        </p:nvSpPr>
        <p:spPr>
          <a:xfrm>
            <a:off x="4953000" y="5486400"/>
            <a:ext cx="2971800" cy="762000"/>
          </a:xfrm>
          <a:prstGeom prst="roundRect">
            <a:avLst/>
          </a:prstGeom>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solidFill>
                  <a:srgbClr val="C00000"/>
                </a:solidFill>
              </a:rPr>
              <a:t>National Policies &amp; Budget, (</a:t>
            </a:r>
            <a:r>
              <a:rPr lang="en-GB" b="1" dirty="0" err="1" smtClean="0">
                <a:solidFill>
                  <a:srgbClr val="C00000"/>
                </a:solidFill>
              </a:rPr>
              <a:t>PRSPs</a:t>
            </a:r>
            <a:r>
              <a:rPr lang="en-GB" b="1" dirty="0" smtClean="0">
                <a:solidFill>
                  <a:srgbClr val="C00000"/>
                </a:solidFill>
              </a:rPr>
              <a:t>, SWAPs, </a:t>
            </a:r>
            <a:r>
              <a:rPr lang="en-GB" b="1" dirty="0" err="1" smtClean="0">
                <a:solidFill>
                  <a:srgbClr val="C00000"/>
                </a:solidFill>
              </a:rPr>
              <a:t>MTEFs</a:t>
            </a:r>
            <a:r>
              <a:rPr lang="en-GB" b="1" dirty="0" smtClean="0">
                <a:solidFill>
                  <a:srgbClr val="C00000"/>
                </a:solidFill>
              </a:rPr>
              <a:t>, etc.)</a:t>
            </a:r>
          </a:p>
        </p:txBody>
      </p:sp>
      <p:sp>
        <p:nvSpPr>
          <p:cNvPr id="44" name="TextBox 43"/>
          <p:cNvSpPr txBox="1"/>
          <p:nvPr/>
        </p:nvSpPr>
        <p:spPr>
          <a:xfrm>
            <a:off x="5562600" y="4495800"/>
            <a:ext cx="2531912" cy="646331"/>
          </a:xfrm>
          <a:prstGeom prst="rect">
            <a:avLst/>
          </a:prstGeom>
          <a:noFill/>
        </p:spPr>
        <p:txBody>
          <a:bodyPr wrap="none" rtlCol="0">
            <a:spAutoFit/>
          </a:bodyPr>
          <a:lstStyle/>
          <a:p>
            <a:r>
              <a:rPr lang="en-US" dirty="0" smtClean="0">
                <a:solidFill>
                  <a:prstClr val="black"/>
                </a:solidFill>
              </a:rPr>
              <a:t>Support to national </a:t>
            </a:r>
            <a:r>
              <a:rPr lang="en-US" dirty="0" err="1" smtClean="0">
                <a:solidFill>
                  <a:prstClr val="black"/>
                </a:solidFill>
              </a:rPr>
              <a:t>PSM</a:t>
            </a:r>
            <a:r>
              <a:rPr lang="en-US" dirty="0" smtClean="0">
                <a:solidFill>
                  <a:prstClr val="black"/>
                </a:solidFill>
              </a:rPr>
              <a:t> </a:t>
            </a:r>
          </a:p>
          <a:p>
            <a:r>
              <a:rPr lang="en-US" dirty="0" smtClean="0">
                <a:solidFill>
                  <a:prstClr val="black"/>
                </a:solidFill>
              </a:rPr>
              <a:t>Systems &amp; Partnerships</a:t>
            </a:r>
            <a:endParaRPr lang="en-US" dirty="0">
              <a:solidFill>
                <a:prstClr val="black"/>
              </a:solidFill>
            </a:endParaRPr>
          </a:p>
        </p:txBody>
      </p:sp>
      <p:sp>
        <p:nvSpPr>
          <p:cNvPr id="45" name="Down Arrow 44"/>
          <p:cNvSpPr/>
          <p:nvPr/>
        </p:nvSpPr>
        <p:spPr>
          <a:xfrm>
            <a:off x="3276600" y="5105400"/>
            <a:ext cx="228600" cy="3048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6" name="Down Arrow 45"/>
          <p:cNvSpPr/>
          <p:nvPr/>
        </p:nvSpPr>
        <p:spPr>
          <a:xfrm>
            <a:off x="6096000" y="5105400"/>
            <a:ext cx="228600" cy="304800"/>
          </a:xfrm>
          <a:prstGeom prst="downArrow">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33" name="Down Arrow 32"/>
          <p:cNvSpPr/>
          <p:nvPr/>
        </p:nvSpPr>
        <p:spPr>
          <a:xfrm>
            <a:off x="3276600" y="4038600"/>
            <a:ext cx="228600" cy="304800"/>
          </a:xfrm>
          <a:prstGeom prst="downArrow">
            <a:avLst/>
          </a:prstGeom>
          <a:solidFill>
            <a:srgbClr val="2512AE"/>
          </a:solidFill>
          <a:ln>
            <a:solidFill>
              <a:srgbClr val="2512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8" name="Down Arrow 37"/>
          <p:cNvSpPr/>
          <p:nvPr/>
        </p:nvSpPr>
        <p:spPr>
          <a:xfrm>
            <a:off x="5943600" y="3962400"/>
            <a:ext cx="228600" cy="304800"/>
          </a:xfrm>
          <a:prstGeom prst="downArrow">
            <a:avLst/>
          </a:prstGeom>
          <a:solidFill>
            <a:srgbClr val="2512AE"/>
          </a:solidFill>
          <a:ln>
            <a:solidFill>
              <a:srgbClr val="2512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Down Arrow 39"/>
          <p:cNvSpPr/>
          <p:nvPr/>
        </p:nvSpPr>
        <p:spPr>
          <a:xfrm rot="5400000">
            <a:off x="4648200" y="5715000"/>
            <a:ext cx="228600" cy="381000"/>
          </a:xfrm>
          <a:prstGeom prst="downArrow">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1" name="Down Arrow 40"/>
          <p:cNvSpPr/>
          <p:nvPr/>
        </p:nvSpPr>
        <p:spPr>
          <a:xfrm rot="-5400000">
            <a:off x="4724811" y="4342989"/>
            <a:ext cx="226604" cy="989426"/>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TextBox 12"/>
          <p:cNvSpPr txBox="1"/>
          <p:nvPr/>
        </p:nvSpPr>
        <p:spPr>
          <a:xfrm>
            <a:off x="5257800" y="2590800"/>
            <a:ext cx="2285165"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Arial" pitchFamily="34" charset="0"/>
              <a:buChar char="•"/>
            </a:pPr>
            <a:r>
              <a:rPr lang="en-GB" sz="1500" dirty="0" smtClean="0">
                <a:solidFill>
                  <a:prstClr val="black"/>
                </a:solidFill>
              </a:rPr>
              <a:t> Access</a:t>
            </a:r>
          </a:p>
          <a:p>
            <a:pPr>
              <a:buFont typeface="Arial" pitchFamily="34" charset="0"/>
              <a:buChar char="•"/>
            </a:pPr>
            <a:r>
              <a:rPr lang="en-GB" sz="1500" dirty="0" smtClean="0">
                <a:solidFill>
                  <a:prstClr val="black"/>
                </a:solidFill>
              </a:rPr>
              <a:t> Quality</a:t>
            </a:r>
          </a:p>
          <a:p>
            <a:pPr>
              <a:buFont typeface="Arial" pitchFamily="34" charset="0"/>
              <a:buChar char="•"/>
            </a:pPr>
            <a:r>
              <a:rPr lang="en-GB" sz="1500" dirty="0" smtClean="0">
                <a:solidFill>
                  <a:prstClr val="black"/>
                </a:solidFill>
              </a:rPr>
              <a:t> Affordability</a:t>
            </a:r>
          </a:p>
          <a:p>
            <a:pPr>
              <a:buFont typeface="Arial" pitchFamily="34" charset="0"/>
              <a:buChar char="•"/>
            </a:pPr>
            <a:r>
              <a:rPr lang="en-GB" sz="1500" dirty="0" smtClean="0">
                <a:solidFill>
                  <a:prstClr val="black"/>
                </a:solidFill>
              </a:rPr>
              <a:t> Adequate use</a:t>
            </a:r>
          </a:p>
        </p:txBody>
      </p:sp>
    </p:spTree>
    <p:extLst>
      <p:ext uri="{BB962C8B-B14F-4D97-AF65-F5344CB8AC3E}">
        <p14:creationId xmlns:p14="http://schemas.microsoft.com/office/powerpoint/2010/main" val="2636542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a:defRPr/>
            </a:pPr>
            <a:endParaRPr lang="en-US" dirty="0" smtClean="0">
              <a:latin typeface="+mn-lt"/>
            </a:endParaRPr>
          </a:p>
        </p:txBody>
      </p:sp>
      <p:pic>
        <p:nvPicPr>
          <p:cNvPr id="101378"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06400" y="1371600"/>
            <a:ext cx="5422900" cy="5029200"/>
          </a:xfrm>
          <a:prstGeom prst="rect">
            <a:avLst/>
          </a:prstGeom>
          <a:noFill/>
          <a:ln w="9525">
            <a:noFill/>
            <a:miter lim="800000"/>
            <a:headEnd/>
            <a:tailEnd/>
          </a:ln>
          <a:effectLst>
            <a:outerShdw blurRad="50800" dist="38100" dir="5400000" algn="tl" rotWithShape="0">
              <a:srgbClr val="000000">
                <a:alpha val="43000"/>
              </a:srgbClr>
            </a:outerShdw>
          </a:effectLst>
        </p:spPr>
      </p:pic>
      <p:sp>
        <p:nvSpPr>
          <p:cNvPr id="21508" name="TextBox 2"/>
          <p:cNvSpPr txBox="1">
            <a:spLocks noChangeArrowheads="1"/>
          </p:cNvSpPr>
          <p:nvPr/>
        </p:nvSpPr>
        <p:spPr bwMode="auto">
          <a:xfrm>
            <a:off x="6172200" y="1447800"/>
            <a:ext cx="2566987" cy="1631216"/>
          </a:xfrm>
          <a:prstGeom prst="rect">
            <a:avLst/>
          </a:prstGeom>
          <a:noFill/>
          <a:ln>
            <a:noFill/>
          </a:ln>
          <a:extLst/>
        </p:spPr>
        <p:txBody>
          <a:bodyPr wrap="square">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eaLnBrk="0" hangingPunct="0">
              <a:defRPr/>
            </a:pPr>
            <a:r>
              <a:rPr lang="en-US" sz="2800" dirty="0" smtClean="0">
                <a:solidFill>
                  <a:schemeClr val="tx2"/>
                </a:solidFill>
                <a:latin typeface="Agency FB" pitchFamily="34" charset="0"/>
                <a:cs typeface="+mn-cs"/>
              </a:rPr>
              <a:t>“</a:t>
            </a:r>
            <a:r>
              <a:rPr lang="en-US" dirty="0" smtClean="0">
                <a:solidFill>
                  <a:schemeClr val="tx2"/>
                </a:solidFill>
                <a:latin typeface="+mn-lt"/>
                <a:cs typeface="+mn-cs"/>
              </a:rPr>
              <a:t>I think you </a:t>
            </a:r>
            <a:br>
              <a:rPr lang="en-US" dirty="0" smtClean="0">
                <a:solidFill>
                  <a:schemeClr val="tx2"/>
                </a:solidFill>
                <a:latin typeface="+mn-lt"/>
                <a:cs typeface="+mn-cs"/>
              </a:rPr>
            </a:br>
            <a:r>
              <a:rPr lang="en-US" dirty="0" smtClean="0">
                <a:solidFill>
                  <a:schemeClr val="tx2"/>
                </a:solidFill>
                <a:latin typeface="+mn-lt"/>
                <a:cs typeface="+mn-cs"/>
              </a:rPr>
              <a:t>should be a bit more explicit here in step two.”</a:t>
            </a:r>
          </a:p>
        </p:txBody>
      </p:sp>
      <p:sp>
        <p:nvSpPr>
          <p:cNvPr id="5" name="TextBox 2"/>
          <p:cNvSpPr txBox="1">
            <a:spLocks noChangeArrowheads="1"/>
          </p:cNvSpPr>
          <p:nvPr/>
        </p:nvSpPr>
        <p:spPr bwMode="auto">
          <a:xfrm>
            <a:off x="3300413" y="6438900"/>
            <a:ext cx="2566987" cy="276999"/>
          </a:xfrm>
          <a:prstGeom prst="rect">
            <a:avLst/>
          </a:prstGeom>
          <a:noFill/>
          <a:ln>
            <a:noFill/>
          </a:ln>
          <a:extLst/>
        </p:spPr>
        <p:txBody>
          <a:bodyPr wrap="square">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r" eaLnBrk="0" hangingPunct="0">
              <a:defRPr/>
            </a:pPr>
            <a:r>
              <a:rPr lang="en-US" sz="1200" i="1" dirty="0">
                <a:ea typeface="ＭＳ Ｐゴシック" pitchFamily="34" charset="-128"/>
              </a:rPr>
              <a:t>Science Cartoons Plus (S Harris)</a:t>
            </a:r>
            <a:endParaRPr lang="en-US" sz="1100" i="1" dirty="0" smtClean="0">
              <a:solidFill>
                <a:schemeClr val="tx2"/>
              </a:solidFill>
              <a:latin typeface="+mn-lt"/>
              <a:cs typeface="+mn-cs"/>
            </a:endParaRPr>
          </a:p>
        </p:txBody>
      </p:sp>
    </p:spTree>
    <p:extLst>
      <p:ext uri="{BB962C8B-B14F-4D97-AF65-F5344CB8AC3E}">
        <p14:creationId xmlns:p14="http://schemas.microsoft.com/office/powerpoint/2010/main" val="2080557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s</a:t>
            </a:r>
            <a:r>
              <a:rPr lang="en-US" dirty="0" smtClean="0"/>
              <a:t>ession objectives</a:t>
            </a:r>
            <a:endParaRPr lang="en-GB" dirty="0"/>
          </a:p>
        </p:txBody>
      </p:sp>
      <p:sp>
        <p:nvSpPr>
          <p:cNvPr id="3" name="Content Placeholder 2"/>
          <p:cNvSpPr>
            <a:spLocks noGrp="1"/>
          </p:cNvSpPr>
          <p:nvPr>
            <p:ph idx="1"/>
          </p:nvPr>
        </p:nvSpPr>
        <p:spPr>
          <a:xfrm>
            <a:off x="457200" y="1219200"/>
            <a:ext cx="8229600" cy="5029200"/>
          </a:xfrm>
        </p:spPr>
        <p:txBody>
          <a:bodyPr>
            <a:noAutofit/>
          </a:bodyPr>
          <a:lstStyle/>
          <a:p>
            <a:pPr marL="457200" lvl="0" indent="-457200">
              <a:buFont typeface="+mj-lt"/>
              <a:buAutoNum type="arabicPeriod"/>
            </a:pPr>
            <a:r>
              <a:rPr lang="en-US" sz="2000" dirty="0"/>
              <a:t>To review the current level of utilization of national procurement mechanisms by development partners and explore the reasons why it is currently so low</a:t>
            </a:r>
            <a:r>
              <a:rPr lang="en-US" sz="2000" dirty="0" smtClean="0"/>
              <a:t>.</a:t>
            </a:r>
          </a:p>
          <a:p>
            <a:pPr marL="457200" lvl="0" indent="-457200">
              <a:buFont typeface="+mj-lt"/>
              <a:buAutoNum type="arabicPeriod"/>
            </a:pPr>
            <a:endParaRPr lang="en-GB" sz="2000" dirty="0"/>
          </a:p>
          <a:p>
            <a:pPr marL="457200" lvl="0" indent="-457200">
              <a:buFont typeface="+mj-lt"/>
              <a:buAutoNum type="arabicPeriod"/>
            </a:pPr>
            <a:r>
              <a:rPr lang="en-US" sz="2000" dirty="0"/>
              <a:t>Report on the impact of the work of the IHP+ Working on Group Common Quality Assurance Guidelines towards harmonizing medicine procurement and consider the implications for the implementation of the recommendations of the Commission on Life Saving Commodities for Women’s and Children’s Health</a:t>
            </a:r>
            <a:r>
              <a:rPr lang="en-US" sz="2000" dirty="0" smtClean="0"/>
              <a:t>.</a:t>
            </a:r>
          </a:p>
          <a:p>
            <a:pPr marL="457200" lvl="0" indent="-457200">
              <a:buFont typeface="+mj-lt"/>
              <a:buAutoNum type="arabicPeriod"/>
            </a:pPr>
            <a:endParaRPr lang="en-GB" sz="2000" dirty="0"/>
          </a:p>
          <a:p>
            <a:pPr marL="457200" lvl="0" indent="-457200">
              <a:buFont typeface="+mj-lt"/>
              <a:buAutoNum type="arabicPeriod"/>
            </a:pPr>
            <a:r>
              <a:rPr lang="en-US" sz="2000" dirty="0"/>
              <a:t>Consider the experience of the European Union countries in harmonizing national procurement systems, and its impact on their contribution as development partners</a:t>
            </a:r>
            <a:r>
              <a:rPr lang="en-US" sz="2000" dirty="0" smtClean="0"/>
              <a:t>.</a:t>
            </a:r>
          </a:p>
          <a:p>
            <a:pPr marL="457200" lvl="0" indent="-457200">
              <a:buFont typeface="+mj-lt"/>
              <a:buAutoNum type="arabicPeriod"/>
            </a:pPr>
            <a:endParaRPr lang="en-GB" sz="2000" dirty="0"/>
          </a:p>
          <a:p>
            <a:pPr marL="457200" lvl="0" indent="-457200">
              <a:buFont typeface="+mj-lt"/>
              <a:buAutoNum type="arabicPeriod"/>
            </a:pPr>
            <a:r>
              <a:rPr lang="en-US" sz="2000" dirty="0"/>
              <a:t>Consider country perspectives on how aid effectiveness can be achieved through better alignment of procurement systems, and the main challenges to making it happen</a:t>
            </a:r>
            <a:r>
              <a:rPr lang="en-US" sz="2000" dirty="0" smtClean="0"/>
              <a:t>.</a:t>
            </a:r>
            <a:endParaRPr lang="en-GB" sz="2000" dirty="0"/>
          </a:p>
        </p:txBody>
      </p:sp>
    </p:spTree>
    <p:extLst>
      <p:ext uri="{BB962C8B-B14F-4D97-AF65-F5344CB8AC3E}">
        <p14:creationId xmlns:p14="http://schemas.microsoft.com/office/powerpoint/2010/main" val="241061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4</a:t>
            </a:fld>
            <a:endParaRPr lang="en-US">
              <a:solidFill>
                <a:prstClr val="black">
                  <a:tint val="75000"/>
                </a:prstClr>
              </a:solidFill>
            </a:endParaRPr>
          </a:p>
        </p:txBody>
      </p:sp>
      <p:sp>
        <p:nvSpPr>
          <p:cNvPr id="3" name="Content Placeholder 2"/>
          <p:cNvSpPr>
            <a:spLocks noGrp="1"/>
          </p:cNvSpPr>
          <p:nvPr>
            <p:ph idx="4294967295"/>
          </p:nvPr>
        </p:nvSpPr>
        <p:spPr>
          <a:xfrm>
            <a:off x="609600" y="1600200"/>
            <a:ext cx="7620000" cy="4525963"/>
          </a:xfrm>
        </p:spPr>
        <p:txBody>
          <a:bodyPr/>
          <a:lstStyle/>
          <a:p>
            <a:pPr marL="0" indent="0">
              <a:buNone/>
            </a:pPr>
            <a:endParaRPr lang="en-US" dirty="0" smtClean="0"/>
          </a:p>
          <a:p>
            <a:pPr marL="0" indent="0">
              <a:buNone/>
            </a:pPr>
            <a:endParaRPr lang="en-US" dirty="0"/>
          </a:p>
          <a:p>
            <a:pPr marL="0" indent="0">
              <a:buNone/>
            </a:pPr>
            <a:r>
              <a:rPr lang="en-US" dirty="0" smtClean="0"/>
              <a:t>1. What </a:t>
            </a:r>
            <a:r>
              <a:rPr lang="en-US" dirty="0"/>
              <a:t>does IHP+ Results tell us about the use of national procurement mechanisms by development partners? </a:t>
            </a:r>
            <a:endParaRPr lang="en-GB" dirty="0"/>
          </a:p>
        </p:txBody>
      </p:sp>
    </p:spTree>
    <p:extLst>
      <p:ext uri="{BB962C8B-B14F-4D97-AF65-F5344CB8AC3E}">
        <p14:creationId xmlns:p14="http://schemas.microsoft.com/office/powerpoint/2010/main" val="190190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
            <a:ext cx="8229600" cy="1143000"/>
          </a:xfrm>
        </p:spPr>
        <p:txBody>
          <a:bodyPr/>
          <a:lstStyle/>
          <a:p>
            <a:r>
              <a:rPr lang="en-US" dirty="0" smtClean="0"/>
              <a:t>IHP+ Results 2012 </a:t>
            </a:r>
            <a:endParaRPr lang="en-GB" dirty="0"/>
          </a:p>
        </p:txBody>
      </p:sp>
      <p:sp>
        <p:nvSpPr>
          <p:cNvPr id="3" name="Content Placeholder 2"/>
          <p:cNvSpPr>
            <a:spLocks noGrp="1"/>
          </p:cNvSpPr>
          <p:nvPr>
            <p:ph idx="1"/>
          </p:nvPr>
        </p:nvSpPr>
        <p:spPr>
          <a:xfrm>
            <a:off x="457200" y="1143000"/>
            <a:ext cx="8229600" cy="4983163"/>
          </a:xfrm>
        </p:spPr>
        <p:txBody>
          <a:bodyPr>
            <a:normAutofit/>
          </a:bodyPr>
          <a:lstStyle/>
          <a:p>
            <a:r>
              <a:rPr lang="en-US" sz="2600" dirty="0"/>
              <a:t>Countries need strong Public Financial Management </a:t>
            </a:r>
            <a:r>
              <a:rPr lang="en-US" sz="2600" dirty="0" smtClean="0"/>
              <a:t>Systems and </a:t>
            </a:r>
            <a:r>
              <a:rPr lang="en-US" sz="2600" dirty="0"/>
              <a:t>strong Procurement Systems to ensure health financing is used to achieve health outcomes</a:t>
            </a:r>
            <a:r>
              <a:rPr lang="en-US" sz="2600" dirty="0" smtClean="0"/>
              <a:t>.</a:t>
            </a:r>
          </a:p>
          <a:p>
            <a:endParaRPr lang="en-US" sz="2600" dirty="0" smtClean="0"/>
          </a:p>
          <a:p>
            <a:r>
              <a:rPr lang="en-US" sz="2600" dirty="0" smtClean="0"/>
              <a:t>Very </a:t>
            </a:r>
            <a:r>
              <a:rPr lang="en-US" sz="2600" dirty="0"/>
              <a:t>few data were available to measure the strength of country procurement </a:t>
            </a:r>
            <a:r>
              <a:rPr lang="en-US" sz="2600" dirty="0" smtClean="0"/>
              <a:t>systems.</a:t>
            </a:r>
          </a:p>
          <a:p>
            <a:endParaRPr lang="en-US" sz="2600" dirty="0"/>
          </a:p>
          <a:p>
            <a:r>
              <a:rPr lang="en-US" sz="2600" dirty="0"/>
              <a:t>Only 5 of 19 countries (Niger, Rwanda, Senegal, Sierra Leone and Uganda) underwent Procurement </a:t>
            </a:r>
            <a:r>
              <a:rPr lang="en-US" sz="2600" dirty="0" smtClean="0"/>
              <a:t>Systems assessments </a:t>
            </a:r>
            <a:r>
              <a:rPr lang="en-US" sz="2600" dirty="0"/>
              <a:t>in 2011. All scored ‘level B’, the second highest of four possible ratings</a:t>
            </a:r>
            <a:r>
              <a:rPr lang="en-US" dirty="0"/>
              <a:t>.</a:t>
            </a:r>
            <a:endParaRPr lang="en-GB" dirty="0"/>
          </a:p>
        </p:txBody>
      </p:sp>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418950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000" dirty="0"/>
              <a:t>IHP</a:t>
            </a:r>
            <a:r>
              <a:rPr lang="en-US" sz="2000" dirty="0" smtClean="0"/>
              <a:t>+ Results </a:t>
            </a:r>
            <a:r>
              <a:rPr lang="en-US" sz="2000" dirty="0"/>
              <a:t>2012 findings suggest that the greatest need is for countries</a:t>
            </a:r>
            <a:br>
              <a:rPr lang="en-US" sz="2000" dirty="0"/>
            </a:br>
            <a:r>
              <a:rPr lang="en-US" sz="2000" dirty="0"/>
              <a:t>to strengthen Public Financial Management and Procurement systems and Development Partners to channel </a:t>
            </a:r>
            <a:r>
              <a:rPr lang="en-US" sz="2000" dirty="0" smtClean="0"/>
              <a:t>aid through </a:t>
            </a:r>
            <a:r>
              <a:rPr lang="en-US" sz="2000" dirty="0"/>
              <a:t>these systems, to deliver more predictable Health Aid that is recorded on national budgets.</a:t>
            </a:r>
            <a:endParaRPr lang="en-GB" sz="2000" dirty="0"/>
          </a:p>
        </p:txBody>
      </p:sp>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6</a:t>
            </a:fld>
            <a:endParaRPr lang="en-US">
              <a:solidFill>
                <a:prstClr val="black">
                  <a:tint val="75000"/>
                </a:prstClr>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0426" y="1600200"/>
            <a:ext cx="582314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4181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US" sz="4000" dirty="0" smtClean="0"/>
              <a:t>supply spaghetti at country level!</a:t>
            </a:r>
          </a:p>
        </p:txBody>
      </p:sp>
      <p:pic>
        <p:nvPicPr>
          <p:cNvPr id="26627" name="Content Placeholder 4" descr="Picture1.png"/>
          <p:cNvPicPr>
            <a:picLocks noGrp="1" noChangeAspect="1"/>
          </p:cNvPicPr>
          <p:nvPr>
            <p:ph idx="1"/>
          </p:nvPr>
        </p:nvPicPr>
        <p:blipFill>
          <a:blip r:embed="rId2"/>
          <a:srcRect t="7423"/>
          <a:stretch>
            <a:fillRect/>
          </a:stretch>
        </p:blipFill>
        <p:spPr>
          <a:xfrm>
            <a:off x="201863" y="1600200"/>
            <a:ext cx="8942137" cy="4630493"/>
          </a:xfrm>
          <a:noFill/>
        </p:spPr>
      </p:pic>
    </p:spTree>
    <p:extLst>
      <p:ext uri="{BB962C8B-B14F-4D97-AF65-F5344CB8AC3E}">
        <p14:creationId xmlns:p14="http://schemas.microsoft.com/office/powerpoint/2010/main" val="174857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9"/>
          <p:cNvSpPr>
            <a:spLocks noChangeArrowheads="1"/>
          </p:cNvSpPr>
          <p:nvPr/>
        </p:nvSpPr>
        <p:spPr bwMode="auto">
          <a:xfrm>
            <a:off x="1546225" y="-57150"/>
            <a:ext cx="6770688"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GB" sz="3200" b="1" dirty="0" smtClean="0">
                <a:solidFill>
                  <a:srgbClr val="336699"/>
                </a:solidFill>
                <a:latin typeface="Arial Narrow" pitchFamily="34" charset="0"/>
              </a:rPr>
              <a:t>2009 review of Global Health Initiatives findings on supply management systems</a:t>
            </a:r>
            <a:endParaRPr lang="en-US" sz="3200" b="1" dirty="0" smtClean="0">
              <a:solidFill>
                <a:srgbClr val="336699"/>
              </a:solidFill>
              <a:latin typeface="Arial Narrow" pitchFamily="34" charset="0"/>
            </a:endParaRPr>
          </a:p>
        </p:txBody>
      </p:sp>
      <p:pic>
        <p:nvPicPr>
          <p:cNvPr id="325635" name="Picture 3" descr="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1773238"/>
            <a:ext cx="3743325" cy="3240087"/>
          </a:xfrm>
          <a:prstGeom prst="rect">
            <a:avLst/>
          </a:prstGeom>
          <a:noFill/>
          <a:extLst>
            <a:ext uri="{909E8E84-426E-40DD-AFC4-6F175D3DCCD1}">
              <a14:hiddenFill xmlns:a14="http://schemas.microsoft.com/office/drawing/2010/main">
                <a:solidFill>
                  <a:srgbClr val="FFFFFF"/>
                </a:solidFill>
              </a14:hiddenFill>
            </a:ext>
          </a:extLst>
        </p:spPr>
      </p:pic>
      <p:sp>
        <p:nvSpPr>
          <p:cNvPr id="325636" name="Rectangle 4"/>
          <p:cNvSpPr>
            <a:spLocks noChangeArrowheads="1"/>
          </p:cNvSpPr>
          <p:nvPr/>
        </p:nvSpPr>
        <p:spPr bwMode="auto">
          <a:xfrm>
            <a:off x="684213" y="1628775"/>
            <a:ext cx="4032250" cy="3797300"/>
          </a:xfrm>
          <a:prstGeom prst="rect">
            <a:avLst/>
          </a:prstGeom>
          <a:noFill/>
          <a:ln>
            <a:noFill/>
          </a:ln>
          <a:effectLst/>
          <a:extLst>
            <a:ext uri="{909E8E84-426E-40DD-AFC4-6F175D3DCCD1}">
              <a14:hiddenFill xmlns:a14="http://schemas.microsoft.com/office/drawing/2010/main">
                <a:gradFill rotWithShape="1">
                  <a:gsLst>
                    <a:gs pos="0">
                      <a:srgbClr val="003D96">
                        <a:gamma/>
                        <a:shade val="46275"/>
                        <a:invGamma/>
                      </a:srgbClr>
                    </a:gs>
                    <a:gs pos="50000">
                      <a:srgbClr val="003D96"/>
                    </a:gs>
                    <a:gs pos="100000">
                      <a:srgbClr val="003D96">
                        <a:gamma/>
                        <a:shade val="46275"/>
                        <a:invGamma/>
                      </a:srgbClr>
                    </a:gs>
                  </a:gsLst>
                  <a:lin ang="0" scaled="1"/>
                </a:gradFill>
              </a14:hiddenFill>
            </a:ext>
            <a:ext uri="{91240B29-F687-4F45-9708-019B960494DF}">
              <a14:hiddenLine xmlns:a14="http://schemas.microsoft.com/office/drawing/2010/main" w="9525" algn="ctr">
                <a:solidFill>
                  <a:srgbClr val="003D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20000"/>
              </a:lnSpc>
              <a:spcBef>
                <a:spcPct val="20000"/>
              </a:spcBef>
              <a:spcAft>
                <a:spcPct val="0"/>
              </a:spcAft>
              <a:buFontTx/>
              <a:buChar char="•"/>
            </a:pPr>
            <a:r>
              <a:rPr lang="en-US" b="1" dirty="0" smtClean="0">
                <a:solidFill>
                  <a:srgbClr val="000000"/>
                </a:solidFill>
                <a:latin typeface="Arial Narrow" pitchFamily="34" charset="0"/>
              </a:rPr>
              <a:t>Procurement and Distribution</a:t>
            </a:r>
          </a:p>
          <a:p>
            <a:pPr lvl="1" fontAlgn="base">
              <a:lnSpc>
                <a:spcPct val="120000"/>
              </a:lnSpc>
              <a:spcBef>
                <a:spcPct val="20000"/>
              </a:spcBef>
              <a:spcAft>
                <a:spcPct val="0"/>
              </a:spcAft>
              <a:buFontTx/>
              <a:buChar char="•"/>
            </a:pPr>
            <a:r>
              <a:rPr lang="en-US" b="1" dirty="0" smtClean="0">
                <a:solidFill>
                  <a:srgbClr val="008000"/>
                </a:solidFill>
                <a:latin typeface="Arial Narrow" pitchFamily="34" charset="0"/>
              </a:rPr>
              <a:t>Rapid improvements in availability and affordability of commodities</a:t>
            </a:r>
          </a:p>
          <a:p>
            <a:pPr lvl="1" fontAlgn="base">
              <a:lnSpc>
                <a:spcPct val="120000"/>
              </a:lnSpc>
              <a:spcBef>
                <a:spcPct val="20000"/>
              </a:spcBef>
              <a:spcAft>
                <a:spcPct val="0"/>
              </a:spcAft>
              <a:buFontTx/>
              <a:buChar char="•"/>
            </a:pPr>
            <a:r>
              <a:rPr lang="en-US" b="1" dirty="0" smtClean="0">
                <a:solidFill>
                  <a:srgbClr val="FF0000"/>
                </a:solidFill>
                <a:latin typeface="Arial Narrow" pitchFamily="34" charset="0"/>
              </a:rPr>
              <a:t>Strong GHI-owned systems duplicate and displace national supply chains</a:t>
            </a:r>
          </a:p>
          <a:p>
            <a:pPr fontAlgn="base">
              <a:lnSpc>
                <a:spcPct val="120000"/>
              </a:lnSpc>
              <a:spcBef>
                <a:spcPct val="20000"/>
              </a:spcBef>
              <a:spcAft>
                <a:spcPct val="0"/>
              </a:spcAft>
              <a:buFontTx/>
              <a:buChar char="•"/>
            </a:pPr>
            <a:r>
              <a:rPr lang="en-US" b="1" dirty="0" smtClean="0">
                <a:solidFill>
                  <a:srgbClr val="000000"/>
                </a:solidFill>
                <a:latin typeface="Arial Narrow" pitchFamily="34" charset="0"/>
              </a:rPr>
              <a:t>Quality</a:t>
            </a:r>
          </a:p>
          <a:p>
            <a:pPr lvl="1" fontAlgn="base">
              <a:lnSpc>
                <a:spcPct val="120000"/>
              </a:lnSpc>
              <a:spcBef>
                <a:spcPct val="20000"/>
              </a:spcBef>
              <a:spcAft>
                <a:spcPct val="0"/>
              </a:spcAft>
              <a:buFontTx/>
              <a:buChar char="•"/>
            </a:pPr>
            <a:r>
              <a:rPr lang="en-US" b="1" dirty="0" smtClean="0">
                <a:solidFill>
                  <a:srgbClr val="008000"/>
                </a:solidFill>
                <a:latin typeface="Arial Narrow" pitchFamily="34" charset="0"/>
              </a:rPr>
              <a:t>Improvements in quality through pre-qualification and agreement on global standards</a:t>
            </a:r>
          </a:p>
          <a:p>
            <a:pPr fontAlgn="base">
              <a:lnSpc>
                <a:spcPct val="120000"/>
              </a:lnSpc>
              <a:spcBef>
                <a:spcPct val="20000"/>
              </a:spcBef>
              <a:spcAft>
                <a:spcPct val="0"/>
              </a:spcAft>
            </a:pPr>
            <a:endParaRPr lang="en-US" sz="2400" dirty="0" smtClean="0">
              <a:solidFill>
                <a:srgbClr val="008000"/>
              </a:solidFill>
              <a:latin typeface="Arial Narrow" pitchFamily="34" charset="0"/>
            </a:endParaRPr>
          </a:p>
        </p:txBody>
      </p:sp>
    </p:spTree>
    <p:extLst>
      <p:ext uri="{BB962C8B-B14F-4D97-AF65-F5344CB8AC3E}">
        <p14:creationId xmlns:p14="http://schemas.microsoft.com/office/powerpoint/2010/main" val="4049217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A25414-138F-458F-B357-6AF242085A7E}" type="slidenum">
              <a:rPr lang="en-US" smtClean="0">
                <a:solidFill>
                  <a:prstClr val="black">
                    <a:tint val="75000"/>
                  </a:prstClr>
                </a:solidFill>
              </a:rPr>
              <a:pPr/>
              <a:t>9</a:t>
            </a:fld>
            <a:endParaRPr lang="en-US">
              <a:solidFill>
                <a:prstClr val="black">
                  <a:tint val="75000"/>
                </a:prstClr>
              </a:solidFill>
            </a:endParaRPr>
          </a:p>
        </p:txBody>
      </p:sp>
      <p:sp>
        <p:nvSpPr>
          <p:cNvPr id="2" name="Title 1"/>
          <p:cNvSpPr>
            <a:spLocks noGrp="1"/>
          </p:cNvSpPr>
          <p:nvPr>
            <p:ph type="title" idx="4294967295"/>
          </p:nvPr>
        </p:nvSpPr>
        <p:spPr>
          <a:xfrm>
            <a:off x="0" y="274638"/>
            <a:ext cx="8229600" cy="1143000"/>
          </a:xfrm>
        </p:spPr>
        <p:txBody>
          <a:bodyPr>
            <a:normAutofit fontScale="90000"/>
          </a:bodyPr>
          <a:lstStyle/>
          <a:p>
            <a:pPr algn="l"/>
            <a:r>
              <a:rPr lang="en-US" dirty="0"/>
              <a:t/>
            </a:r>
            <a:br>
              <a:rPr lang="en-US" dirty="0"/>
            </a:br>
            <a:endParaRPr lang="en-GB" dirty="0"/>
          </a:p>
        </p:txBody>
      </p:sp>
      <p:sp>
        <p:nvSpPr>
          <p:cNvPr id="5" name="Rectangle 4"/>
          <p:cNvSpPr/>
          <p:nvPr/>
        </p:nvSpPr>
        <p:spPr>
          <a:xfrm>
            <a:off x="1143000" y="1066800"/>
            <a:ext cx="7696200" cy="4031873"/>
          </a:xfrm>
          <a:prstGeom prst="rect">
            <a:avLst/>
          </a:prstGeom>
        </p:spPr>
        <p:txBody>
          <a:bodyPr wrap="square">
            <a:spAutoFit/>
          </a:bodyPr>
          <a:lstStyle/>
          <a:p>
            <a:r>
              <a:rPr lang="en-US" sz="3200" dirty="0" smtClean="0"/>
              <a:t>2. Report </a:t>
            </a:r>
            <a:r>
              <a:rPr lang="en-US" sz="3200" dirty="0"/>
              <a:t>on the impact of the work of the IHP+ Working on Group Common Quality Assurance Guidelines towards harmonizing medicine procurement and consider the implications for the implementation of the recommendations of the Commission on Life Saving Commodities for Women’s and Children’s Health</a:t>
            </a:r>
            <a:r>
              <a:rPr lang="en-US" dirty="0"/>
              <a:t>.</a:t>
            </a:r>
            <a:endParaRPr lang="en-GB" dirty="0"/>
          </a:p>
        </p:txBody>
      </p:sp>
    </p:spTree>
    <p:extLst>
      <p:ext uri="{BB962C8B-B14F-4D97-AF65-F5344CB8AC3E}">
        <p14:creationId xmlns:p14="http://schemas.microsoft.com/office/powerpoint/2010/main" val="1178981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1729</Words>
  <Application>Microsoft Office PowerPoint</Application>
  <PresentationFormat>On-screen Show (4:3)</PresentationFormat>
  <Paragraphs>195</Paragraphs>
  <Slides>21</Slides>
  <Notes>6</Notes>
  <HiddenSlides>0</HiddenSlides>
  <MMClips>0</MMClips>
  <ScaleCrop>false</ScaleCrop>
  <HeadingPairs>
    <vt:vector size="4" baseType="variant">
      <vt:variant>
        <vt:lpstr>Theme</vt:lpstr>
      </vt:variant>
      <vt:variant>
        <vt:i4>6</vt:i4>
      </vt:variant>
      <vt:variant>
        <vt:lpstr>Slide Titles</vt:lpstr>
      </vt:variant>
      <vt:variant>
        <vt:i4>21</vt:i4>
      </vt:variant>
    </vt:vector>
  </HeadingPairs>
  <TitlesOfParts>
    <vt:vector size="27" baseType="lpstr">
      <vt:lpstr>Office Theme</vt:lpstr>
      <vt:lpstr>blank</vt:lpstr>
      <vt:lpstr>1_blank</vt:lpstr>
      <vt:lpstr>2_blank</vt:lpstr>
      <vt:lpstr>3_blank</vt:lpstr>
      <vt:lpstr>4_blank</vt:lpstr>
      <vt:lpstr>Procurement is a hot topic!</vt:lpstr>
      <vt:lpstr>Why Procurement? (and supply management)</vt:lpstr>
      <vt:lpstr>session objectives</vt:lpstr>
      <vt:lpstr>PowerPoint Presentation</vt:lpstr>
      <vt:lpstr>IHP+ Results 2012 </vt:lpstr>
      <vt:lpstr>IHP+ Results 2012 findings suggest that the greatest need is for countries to strengthen Public Financial Management and Procurement systems and Development Partners to channel aid through these systems, to deliver more predictable Health Aid that is recorded on national budgets.</vt:lpstr>
      <vt:lpstr>supply spaghetti at country level!</vt:lpstr>
      <vt:lpstr>PowerPoint Presentation</vt:lpstr>
      <vt:lpstr> </vt:lpstr>
      <vt:lpstr>World Bank HNP Discussion Paper: Assuring the Quality of Essential Medicines Procured with Donor Funds and Draft Harmonized Assessment Tool based on the Model Quality Assurance System (MQAS)</vt:lpstr>
      <vt:lpstr>PowerPoint Presentation</vt:lpstr>
      <vt:lpstr>Commission on Life Saving Commodities for Women and Children – Recommendations:</vt:lpstr>
      <vt:lpstr>PowerPoint Presentation</vt:lpstr>
      <vt:lpstr>PowerPoint Presentation</vt:lpstr>
      <vt:lpstr>key messages 1 + 2</vt:lpstr>
      <vt:lpstr>key messages 3 - 5</vt:lpstr>
      <vt:lpstr>Proactive role in strengthening  PSM system</vt:lpstr>
      <vt:lpstr>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Celia Pett</dc:creator>
  <cp:lastModifiedBy>Claire Kairys</cp:lastModifiedBy>
  <cp:revision>21</cp:revision>
  <dcterms:created xsi:type="dcterms:W3CDTF">2012-11-04T23:08:09Z</dcterms:created>
  <dcterms:modified xsi:type="dcterms:W3CDTF">2012-12-20T14:29:57Z</dcterms:modified>
</cp:coreProperties>
</file>