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5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9C328-5BEB-4525-856C-7B447672711B}" type="datetimeFigureOut">
              <a:rPr lang="fr-FR" smtClean="0"/>
              <a:pPr/>
              <a:t>03/12/2014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759E1-E7A1-4B05-AB20-2D23B83C38A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641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L’analyse montre que la part du budget de l’Etat allouée au Ministère de  la santé représente 12,5% du budget de l’Etat en 2013 pour une cible de 12.5% (hors dette publique, exonérations fiscales, dons et prêts projets, contreparties nationales de projets sur financement extérieur, surcoûts sur investissement et transferts en capital), contre 12,1% en 2012.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759E1-E7A1-4B05-AB20-2D23B83C38A5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759E1-E7A1-4B05-AB20-2D23B83C38A5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7736-B170-4344-BA1D-D98A187D281D}" type="datetimeFigureOut">
              <a:rPr lang="fr-FR" smtClean="0"/>
              <a:pPr/>
              <a:t>03/12/2014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E7FB-FCF1-4A6C-888B-9D3D273D696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7736-B170-4344-BA1D-D98A187D281D}" type="datetimeFigureOut">
              <a:rPr lang="fr-FR" smtClean="0"/>
              <a:pPr/>
              <a:t>03/12/2014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E7FB-FCF1-4A6C-888B-9D3D273D696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7736-B170-4344-BA1D-D98A187D281D}" type="datetimeFigureOut">
              <a:rPr lang="fr-FR" smtClean="0"/>
              <a:pPr/>
              <a:t>03/12/2014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E7FB-FCF1-4A6C-888B-9D3D273D696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7736-B170-4344-BA1D-D98A187D281D}" type="datetimeFigureOut">
              <a:rPr lang="fr-FR" smtClean="0"/>
              <a:pPr/>
              <a:t>03/12/2014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E7FB-FCF1-4A6C-888B-9D3D273D696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7736-B170-4344-BA1D-D98A187D281D}" type="datetimeFigureOut">
              <a:rPr lang="fr-FR" smtClean="0"/>
              <a:pPr/>
              <a:t>03/12/2014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E7FB-FCF1-4A6C-888B-9D3D273D696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7736-B170-4344-BA1D-D98A187D281D}" type="datetimeFigureOut">
              <a:rPr lang="fr-FR" smtClean="0"/>
              <a:pPr/>
              <a:t>03/12/2014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E7FB-FCF1-4A6C-888B-9D3D273D696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7736-B170-4344-BA1D-D98A187D281D}" type="datetimeFigureOut">
              <a:rPr lang="fr-FR" smtClean="0"/>
              <a:pPr/>
              <a:t>03/12/2014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E7FB-FCF1-4A6C-888B-9D3D273D696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7736-B170-4344-BA1D-D98A187D281D}" type="datetimeFigureOut">
              <a:rPr lang="fr-FR" smtClean="0"/>
              <a:pPr/>
              <a:t>03/12/2014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E7FB-FCF1-4A6C-888B-9D3D273D696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7736-B170-4344-BA1D-D98A187D281D}" type="datetimeFigureOut">
              <a:rPr lang="fr-FR" smtClean="0"/>
              <a:pPr/>
              <a:t>03/12/2014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E7FB-FCF1-4A6C-888B-9D3D273D696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7736-B170-4344-BA1D-D98A187D281D}" type="datetimeFigureOut">
              <a:rPr lang="fr-FR" smtClean="0"/>
              <a:pPr/>
              <a:t>03/12/2014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E7FB-FCF1-4A6C-888B-9D3D273D696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7736-B170-4344-BA1D-D98A187D281D}" type="datetimeFigureOut">
              <a:rPr lang="fr-FR" smtClean="0"/>
              <a:pPr/>
              <a:t>03/12/2014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E7FB-FCF1-4A6C-888B-9D3D273D696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57736-B170-4344-BA1D-D98A187D281D}" type="datetimeFigureOut">
              <a:rPr lang="fr-FR" smtClean="0"/>
              <a:pPr/>
              <a:t>03/12/2014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DE7FB-FCF1-4A6C-888B-9D3D273D696F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1500175"/>
            <a:ext cx="8429684" cy="210027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EFFICACITE DE L’EFFORT DE DEVELOPPEMENT DANS UN MONDE OU LE FINANCEMENT/AIDE EST CIBLE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Présentation du BURKINA FASO</a:t>
            </a:r>
          </a:p>
          <a:p>
            <a:r>
              <a:rPr lang="fr-FR" dirty="0" smtClean="0"/>
              <a:t>--------</a:t>
            </a:r>
          </a:p>
          <a:p>
            <a:r>
              <a:rPr lang="fr-FR" b="1" dirty="0" smtClean="0">
                <a:solidFill>
                  <a:schemeClr val="accent1"/>
                </a:solidFill>
              </a:rPr>
              <a:t>Dr P. Abdoulaye NITIEMA</a:t>
            </a:r>
            <a:endParaRPr lang="fr-FR" b="1" dirty="0">
              <a:solidFill>
                <a:schemeClr val="accent1"/>
              </a:solidFill>
            </a:endParaRPr>
          </a:p>
        </p:txBody>
      </p:sp>
      <p:pic>
        <p:nvPicPr>
          <p:cNvPr id="4" name="Imag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7" t="1144" r="5238" b="7724"/>
          <a:stretch>
            <a:fillRect/>
          </a:stretch>
        </p:blipFill>
        <p:spPr bwMode="auto">
          <a:xfrm>
            <a:off x="157125" y="136466"/>
            <a:ext cx="1414479" cy="1630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PRESENTATION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</a:p>
          <a:p>
            <a:r>
              <a:rPr lang="fr-FR" dirty="0" smtClean="0"/>
              <a:t>Vue sur Financement ciblé:  cas du Burkina Faso</a:t>
            </a:r>
          </a:p>
          <a:p>
            <a:r>
              <a:rPr lang="fr-FR" dirty="0" smtClean="0"/>
              <a:t>Contraintes et avantages du financement ciblé</a:t>
            </a:r>
          </a:p>
          <a:p>
            <a:r>
              <a:rPr lang="fr-FR" dirty="0" smtClean="0"/>
              <a:t>Mesures d’atténuation et questionnements</a:t>
            </a:r>
          </a:p>
          <a:p>
            <a:r>
              <a:rPr lang="fr-FR" dirty="0" smtClean="0"/>
              <a:t>Conclusion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fr-FR" dirty="0" smtClean="0"/>
              <a:t>Financement ciblé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285860"/>
            <a:ext cx="8786874" cy="5357850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/>
              <a:t>Types de ciblage rencontrés au Burkina Faso:</a:t>
            </a:r>
          </a:p>
          <a:p>
            <a:pPr lvl="1"/>
            <a:r>
              <a:rPr lang="fr-FR" sz="3200" dirty="0" smtClean="0"/>
              <a:t>Selon la thématique: paludisme, VIH/Sida, Tuberculose, santé de la reproduction; Immunisation, nutrition, </a:t>
            </a:r>
            <a:r>
              <a:rPr lang="fr-FR" sz="3200" dirty="0" err="1" smtClean="0"/>
              <a:t>etc</a:t>
            </a:r>
            <a:endParaRPr lang="fr-FR" sz="3200" dirty="0" smtClean="0"/>
          </a:p>
          <a:p>
            <a:pPr lvl="1">
              <a:buNone/>
            </a:pPr>
            <a:r>
              <a:rPr lang="fr-FR" sz="3200" dirty="0" smtClean="0"/>
              <a:t>	</a:t>
            </a:r>
            <a:r>
              <a:rPr lang="fr-FR" sz="3200" b="1" dirty="0" smtClean="0">
                <a:solidFill>
                  <a:schemeClr val="accent1"/>
                </a:solidFill>
              </a:rPr>
              <a:t>FM, GAVI et +/- BM, UNICEF, UNFPA</a:t>
            </a:r>
          </a:p>
          <a:p>
            <a:pPr lvl="1"/>
            <a:r>
              <a:rPr lang="fr-FR" sz="3200" dirty="0" smtClean="0"/>
              <a:t>Selon le groupe de population bénéficiaire: enfants de moins de cinq ans, femmes enceintes, personnes âgées </a:t>
            </a:r>
            <a:r>
              <a:rPr lang="fr-FR" sz="3200" dirty="0" err="1" smtClean="0"/>
              <a:t>etc</a:t>
            </a:r>
            <a:r>
              <a:rPr lang="fr-FR" sz="3200" dirty="0" smtClean="0"/>
              <a:t>;</a:t>
            </a:r>
          </a:p>
          <a:p>
            <a:pPr lvl="1">
              <a:buNone/>
            </a:pPr>
            <a:r>
              <a:rPr lang="fr-FR" sz="3200" dirty="0" smtClean="0"/>
              <a:t>	</a:t>
            </a:r>
            <a:r>
              <a:rPr lang="fr-FR" sz="3200" b="1" dirty="0" smtClean="0">
                <a:solidFill>
                  <a:schemeClr val="accent1"/>
                </a:solidFill>
              </a:rPr>
              <a:t>UNICEF, UNFPA</a:t>
            </a:r>
          </a:p>
          <a:p>
            <a:pPr lvl="1"/>
            <a:r>
              <a:rPr lang="fr-FR" sz="3200" dirty="0" smtClean="0"/>
              <a:t>Selon la zone( Zone de convergence,  à indicateurs faibles </a:t>
            </a:r>
            <a:r>
              <a:rPr lang="fr-FR" sz="3200" dirty="0" err="1" smtClean="0"/>
              <a:t>etc</a:t>
            </a:r>
            <a:r>
              <a:rPr lang="fr-FR" sz="3200" dirty="0" smtClean="0"/>
              <a:t>);</a:t>
            </a:r>
          </a:p>
          <a:p>
            <a:pPr lvl="1">
              <a:buNone/>
            </a:pPr>
            <a:r>
              <a:rPr lang="fr-FR" sz="3200" dirty="0" smtClean="0"/>
              <a:t>	</a:t>
            </a:r>
            <a:r>
              <a:rPr lang="fr-FR" sz="3200" b="1" dirty="0" smtClean="0">
                <a:solidFill>
                  <a:schemeClr val="accent1"/>
                </a:solidFill>
              </a:rPr>
              <a:t>SNU notamment UNICEF</a:t>
            </a:r>
          </a:p>
          <a:p>
            <a:pPr lvl="1"/>
            <a:r>
              <a:rPr lang="fr-FR" sz="3200" dirty="0" smtClean="0"/>
              <a:t>Selon des éléments clé relevant de sous systèmes sanitaires ou éléments clés des piliers du système de santé( SIS, RHS, financement de la santé, </a:t>
            </a:r>
            <a:r>
              <a:rPr lang="fr-FR" sz="3200" dirty="0" err="1" smtClean="0"/>
              <a:t>etc</a:t>
            </a:r>
            <a:r>
              <a:rPr lang="fr-FR" sz="3200" dirty="0" smtClean="0"/>
              <a:t>)</a:t>
            </a:r>
          </a:p>
          <a:p>
            <a:pPr lvl="1">
              <a:buNone/>
            </a:pPr>
            <a:r>
              <a:rPr lang="fr-FR" sz="3200" dirty="0" smtClean="0"/>
              <a:t> </a:t>
            </a:r>
          </a:p>
          <a:p>
            <a:pPr lvl="1"/>
            <a:r>
              <a:rPr lang="fr-FR" sz="3200" b="1" dirty="0" smtClean="0">
                <a:solidFill>
                  <a:schemeClr val="accent1"/>
                </a:solidFill>
              </a:rPr>
              <a:t>Ciblage Etat</a:t>
            </a:r>
            <a:r>
              <a:rPr lang="fr-FR" sz="3200" dirty="0" smtClean="0"/>
              <a:t>: très en phase avec des besoins prioritaires de santé:</a:t>
            </a:r>
          </a:p>
          <a:p>
            <a:pPr lvl="1">
              <a:buNone/>
            </a:pPr>
            <a:endParaRPr lang="fr-FR" dirty="0" smtClean="0"/>
          </a:p>
          <a:p>
            <a:pPr lvl="2">
              <a:buFontTx/>
              <a:buChar char="-"/>
            </a:pPr>
            <a:r>
              <a:rPr lang="fr-FR" dirty="0" smtClean="0"/>
              <a:t>Gratuité(des soins préventifs, du sang, moustiquaires pour enfants et femmes enceintes </a:t>
            </a:r>
            <a:r>
              <a:rPr lang="fr-FR" dirty="0" err="1" smtClean="0"/>
              <a:t>etc</a:t>
            </a:r>
            <a:r>
              <a:rPr lang="fr-FR" dirty="0" smtClean="0"/>
              <a:t>)</a:t>
            </a:r>
          </a:p>
          <a:p>
            <a:pPr lvl="2">
              <a:buFontTx/>
              <a:buChar char="-"/>
            </a:pPr>
            <a:r>
              <a:rPr lang="fr-FR" dirty="0" smtClean="0"/>
              <a:t> Subvention(dialyse, accouchements et SONU, produits contraceptifs pour la planification familiale, programmes de filets sociaux ) </a:t>
            </a:r>
          </a:p>
          <a:p>
            <a:pPr>
              <a:buNone/>
            </a:pPr>
            <a:endParaRPr lang="fr-FR" dirty="0" smtClean="0"/>
          </a:p>
          <a:p>
            <a:pPr lvl="1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346092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Expérience du panier commun: PADS</a:t>
            </a:r>
            <a:endParaRPr lang="fr-FR" sz="3200" b="1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063601"/>
              </p:ext>
            </p:extLst>
          </p:nvPr>
        </p:nvGraphicFramePr>
        <p:xfrm>
          <a:off x="214282" y="1357298"/>
          <a:ext cx="8572560" cy="3653076"/>
        </p:xfrm>
        <a:graphic>
          <a:graphicData uri="http://schemas.openxmlformats.org/drawingml/2006/table">
            <a:tbl>
              <a:tblPr/>
              <a:tblGrid>
                <a:gridCol w="914017"/>
                <a:gridCol w="1299861"/>
                <a:gridCol w="749392"/>
                <a:gridCol w="1244984"/>
                <a:gridCol w="749392"/>
                <a:gridCol w="1328898"/>
                <a:gridCol w="1029693"/>
                <a:gridCol w="1256323"/>
              </a:tblGrid>
              <a:tr h="135732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Année</a:t>
                      </a:r>
                      <a:endParaRPr lang="fr-FR" sz="1400" b="1" kern="1200" dirty="0">
                        <a:solidFill>
                          <a:schemeClr val="tx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Arial"/>
                          <a:ea typeface="Calibri"/>
                          <a:cs typeface="Times New Roman"/>
                        </a:rPr>
                        <a:t>FONDS COMMUNS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Arial"/>
                          <a:ea typeface="Calibri"/>
                          <a:cs typeface="Times New Roman"/>
                        </a:rPr>
                        <a:t>% FC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Arial"/>
                          <a:ea typeface="Calibri"/>
                          <a:cs typeface="Times New Roman"/>
                        </a:rPr>
                        <a:t>FONDS CIBLES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Arial"/>
                          <a:ea typeface="Calibri"/>
                          <a:cs typeface="Times New Roman"/>
                        </a:rPr>
                        <a:t>TOTAUX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Arial"/>
                          <a:ea typeface="Calibri"/>
                          <a:cs typeface="Times New Roman"/>
                        </a:rPr>
                        <a:t>Taux d’exécution financière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Arial"/>
                          <a:ea typeface="Calibri"/>
                          <a:cs typeface="Times New Roman"/>
                        </a:rPr>
                        <a:t>Part contributive du PADS </a:t>
                      </a:r>
                      <a:r>
                        <a:rPr lang="fr-FR" sz="1400" b="1" dirty="0" smtClean="0">
                          <a:latin typeface="Arial"/>
                          <a:ea typeface="Calibri"/>
                          <a:cs typeface="Times New Roman"/>
                        </a:rPr>
                        <a:t>financement santé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323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Arial"/>
                          <a:ea typeface="Calibri"/>
                          <a:cs typeface="Times New Roman"/>
                        </a:rPr>
                        <a:t>2008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Calibri"/>
                          <a:cs typeface="Times New Roman"/>
                        </a:rPr>
                        <a:t>19 261 482 762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93,7%</a:t>
                      </a:r>
                      <a:endParaRPr lang="fr-FR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Calibri"/>
                          <a:cs typeface="Times New Roman"/>
                        </a:rPr>
                        <a:t>1 286 727 686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6,3%</a:t>
                      </a:r>
                      <a:endParaRPr lang="fr-FR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Calibri"/>
                          <a:cs typeface="Times New Roman"/>
                        </a:rPr>
                        <a:t>20 548 210 448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Calibri"/>
                          <a:cs typeface="Times New Roman"/>
                        </a:rPr>
                        <a:t>79,7%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smtClean="0">
                          <a:latin typeface="Calibri"/>
                          <a:ea typeface="Calibri"/>
                          <a:cs typeface="Times New Roman"/>
                        </a:rPr>
                        <a:t>nd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Arial"/>
                          <a:ea typeface="Calibri"/>
                          <a:cs typeface="Times New Roman"/>
                        </a:rPr>
                        <a:t>2009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Arial"/>
                          <a:ea typeface="Calibri"/>
                          <a:cs typeface="Times New Roman"/>
                        </a:rPr>
                        <a:t>23 752 818 607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Arial"/>
                          <a:ea typeface="Calibri"/>
                          <a:cs typeface="Times New Roman"/>
                        </a:rPr>
                        <a:t>48,2%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Calibri"/>
                          <a:cs typeface="Times New Roman"/>
                        </a:rPr>
                        <a:t>25 542 244 893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Calibri"/>
                          <a:cs typeface="Times New Roman"/>
                        </a:rPr>
                        <a:t>51,8%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Calibri"/>
                          <a:cs typeface="Times New Roman"/>
                        </a:rPr>
                        <a:t>49 295 063 500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Calibri"/>
                          <a:cs typeface="Times New Roman"/>
                        </a:rPr>
                        <a:t>82,6%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Calibri"/>
                          <a:cs typeface="Times New Roman"/>
                        </a:rPr>
                        <a:t>13%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Arial"/>
                          <a:ea typeface="Calibri"/>
                          <a:cs typeface="Times New Roman"/>
                        </a:rPr>
                        <a:t>2010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Calibri"/>
                          <a:cs typeface="Times New Roman"/>
                        </a:rPr>
                        <a:t>9 503 876 822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Arial"/>
                          <a:ea typeface="Calibri"/>
                          <a:cs typeface="Times New Roman"/>
                        </a:rPr>
                        <a:t>26,2%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Calibri"/>
                          <a:cs typeface="Times New Roman"/>
                        </a:rPr>
                        <a:t>26 766 948 545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Calibri"/>
                          <a:cs typeface="Times New Roman"/>
                        </a:rPr>
                        <a:t>73,8%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Calibri"/>
                          <a:cs typeface="Times New Roman"/>
                        </a:rPr>
                        <a:t>36 270 825 367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Calibri"/>
                          <a:cs typeface="Times New Roman"/>
                        </a:rPr>
                        <a:t>90,8%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Calibri"/>
                          <a:cs typeface="Times New Roman"/>
                        </a:rPr>
                        <a:t>24%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Arial"/>
                          <a:ea typeface="Calibri"/>
                          <a:cs typeface="Times New Roman"/>
                        </a:rPr>
                        <a:t>2011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Calibri"/>
                          <a:cs typeface="Times New Roman"/>
                        </a:rPr>
                        <a:t>8 156 166 564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Calibri"/>
                          <a:cs typeface="Times New Roman"/>
                        </a:rPr>
                        <a:t>45,7%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Arial"/>
                          <a:ea typeface="Calibri"/>
                          <a:cs typeface="Times New Roman"/>
                        </a:rPr>
                        <a:t>9 708 408 095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Calibri"/>
                          <a:cs typeface="Times New Roman"/>
                        </a:rPr>
                        <a:t>54,3%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Calibri"/>
                          <a:cs typeface="Times New Roman"/>
                        </a:rPr>
                        <a:t>17 864 574 659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Calibri"/>
                          <a:cs typeface="Times New Roman"/>
                        </a:rPr>
                        <a:t>97,9%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Calibri"/>
                          <a:cs typeface="Times New Roman"/>
                        </a:rPr>
                        <a:t>14%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Arial"/>
                          <a:ea typeface="Calibri"/>
                          <a:cs typeface="Times New Roman"/>
                        </a:rPr>
                        <a:t>2012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Calibri"/>
                          <a:cs typeface="Times New Roman"/>
                        </a:rPr>
                        <a:t>7 563 354 955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Calibri"/>
                          <a:cs typeface="Times New Roman"/>
                        </a:rPr>
                        <a:t>36,4%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Arial"/>
                          <a:ea typeface="Calibri"/>
                          <a:cs typeface="Times New Roman"/>
                        </a:rPr>
                        <a:t>13 199 228 748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Arial"/>
                          <a:ea typeface="Calibri"/>
                          <a:cs typeface="Times New Roman"/>
                        </a:rPr>
                        <a:t>63,6%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Arial"/>
                          <a:ea typeface="Calibri"/>
                          <a:cs typeface="Times New Roman"/>
                        </a:rPr>
                        <a:t>20 762 583 703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Arial"/>
                          <a:ea typeface="Calibri"/>
                          <a:cs typeface="Times New Roman"/>
                        </a:rPr>
                        <a:t>97,8%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Arial"/>
                          <a:ea typeface="Calibri"/>
                          <a:cs typeface="Times New Roman"/>
                        </a:rPr>
                        <a:t>28%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Arial"/>
                          <a:ea typeface="Calibri"/>
                          <a:cs typeface="Times New Roman"/>
                        </a:rPr>
                        <a:t>2013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Calibri"/>
                          <a:cs typeface="Times New Roman"/>
                        </a:rPr>
                        <a:t>7.767.032.604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17,2%</a:t>
                      </a:r>
                      <a:endParaRPr lang="fr-FR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Calibri"/>
                          <a:cs typeface="Times New Roman"/>
                        </a:rPr>
                        <a:t>37.275.188.164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82,8%</a:t>
                      </a:r>
                      <a:endParaRPr lang="fr-FR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Calibri"/>
                          <a:cs typeface="Times New Roman"/>
                        </a:rPr>
                        <a:t>45 042 220 768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Calibri"/>
                          <a:cs typeface="Times New Roman"/>
                        </a:rPr>
                        <a:t>83,0%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Arial"/>
                          <a:ea typeface="Calibri"/>
                          <a:cs typeface="Times New Roman"/>
                        </a:rPr>
                        <a:t>24%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Arial"/>
                          <a:ea typeface="Calibri"/>
                          <a:cs typeface="Times New Roman"/>
                        </a:rPr>
                        <a:t>TOTAUX 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Times New Roman"/>
                          <a:cs typeface="Times New Roman"/>
                        </a:rPr>
                        <a:t>68 237 699 710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Calibri"/>
                          <a:cs typeface="Times New Roman"/>
                        </a:rPr>
                        <a:t>47,1%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Times New Roman"/>
                          <a:cs typeface="Times New Roman"/>
                        </a:rPr>
                        <a:t>76 503 557 967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Calibri"/>
                          <a:cs typeface="Times New Roman"/>
                        </a:rPr>
                        <a:t>52,9%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Calibri"/>
                          <a:cs typeface="Times New Roman"/>
                        </a:rPr>
                        <a:t>144 741 257 677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Calibri"/>
                          <a:cs typeface="Times New Roman"/>
                        </a:rPr>
                        <a:t>88,6%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5339" marR="6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85720" y="5143512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Ce sont surtout les initiatives globales pour la santé (Fonds mondial de lutte contre le Sida, la tuberculose et le paludisme ; l’alliance GAVI, la Fondation Bill et Melinda Gates) et les fonds dits ‘verticaux’ qui demeurent une pratique complémentaire des modalités de mobilisation de l’aide extérieure.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Avantages et contraintes du financement ciblé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Avantages: </a:t>
            </a:r>
          </a:p>
          <a:p>
            <a:pPr lvl="1"/>
            <a:r>
              <a:rPr lang="fr-FR" dirty="0" smtClean="0"/>
              <a:t>apport non négligeable de ressources dans un contexte de rareté de ressources</a:t>
            </a:r>
          </a:p>
          <a:p>
            <a:pPr lvl="1"/>
            <a:r>
              <a:rPr lang="fr-FR" dirty="0" smtClean="0"/>
              <a:t>mobilisation de ressources supplémentaires pour le financement de certains problèmes  prioritaires ou émergents de santé: VIH, Palu, RMMN et infantile</a:t>
            </a:r>
          </a:p>
          <a:p>
            <a:pPr lvl="1"/>
            <a:r>
              <a:rPr lang="fr-FR" dirty="0" err="1" smtClean="0"/>
              <a:t>Etc</a:t>
            </a:r>
            <a:endParaRPr lang="fr-FR" dirty="0" smtClean="0"/>
          </a:p>
          <a:p>
            <a:r>
              <a:rPr lang="fr-FR" dirty="0" smtClean="0"/>
              <a:t>Contraintes/</a:t>
            </a:r>
            <a:r>
              <a:rPr lang="fr-FR" dirty="0" err="1" smtClean="0"/>
              <a:t>inconvenients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Eléments déstructurant des système s de santé: SIS, RHS, financement des activités</a:t>
            </a:r>
          </a:p>
          <a:p>
            <a:pPr lvl="1"/>
            <a:r>
              <a:rPr lang="fr-FR" dirty="0" smtClean="0"/>
              <a:t>Ne s’inscrit pas de façon explicite en cohérence avec la déclaration de Paris!</a:t>
            </a:r>
          </a:p>
          <a:p>
            <a:pPr lvl="1"/>
            <a:r>
              <a:rPr lang="fr-FR" dirty="0" smtClean="0"/>
              <a:t>Ne respecte pas toujours les priorités nationales</a:t>
            </a:r>
          </a:p>
          <a:p>
            <a:pPr lvl="1"/>
            <a:r>
              <a:rPr lang="fr-FR" dirty="0" err="1" smtClean="0"/>
              <a:t>Etc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Mesures d’atténuation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Négociation pour une meilleure prise en compte des priorités nationales en plus de la thématique privilégiée par le bailleur</a:t>
            </a:r>
          </a:p>
          <a:p>
            <a:r>
              <a:rPr lang="fr-FR" dirty="0" smtClean="0"/>
              <a:t>Elaboration et signature d’un compact national santé en 2013</a:t>
            </a:r>
          </a:p>
          <a:p>
            <a:r>
              <a:rPr lang="fr-FR" dirty="0" smtClean="0"/>
              <a:t>Renforcement du dialogue sectoriel: revue sectorielle, CASEM, comité de suivi du PNDS et ses commissions</a:t>
            </a:r>
          </a:p>
          <a:p>
            <a:r>
              <a:rPr lang="fr-FR" dirty="0" smtClean="0"/>
              <a:t>Amélioration de la Gouvernance sectorielle(Audits financiers et audits techniques )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Pistes de réflexion ou questionnement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Se baser sur les priorités définies dans les différents plans nationaux de développement pour financement en faveur de la santé dans une optique de démarche holistique et systémique?</a:t>
            </a:r>
          </a:p>
          <a:p>
            <a:r>
              <a:rPr lang="fr-FR" dirty="0" smtClean="0"/>
              <a:t>Prévoir dans tout financement ciblé, au moins 30%  comme contribution à un panier ou fonds commun qui servirait à financer les aspects non couverts par le ciblage financier?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Conclusion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Contexte de rareté de ressources oblige, les fonds ciblés= apport non négligeable voire un mal nécessaire!</a:t>
            </a:r>
          </a:p>
          <a:p>
            <a:r>
              <a:rPr lang="fr-FR" dirty="0" smtClean="0"/>
              <a:t>Mais dans l’agenda post OMD, il est urgent de combiner apport substantiel de ressources et démarche systémique de résolution des problèmes de santé.</a:t>
            </a:r>
          </a:p>
          <a:p>
            <a:r>
              <a:rPr lang="fr-FR" dirty="0" smtClean="0"/>
              <a:t>Chaque acteur est alors interpelé: </a:t>
            </a:r>
            <a:r>
              <a:rPr lang="fr-FR" dirty="0" err="1" smtClean="0"/>
              <a:t>Gov</a:t>
            </a:r>
            <a:r>
              <a:rPr lang="fr-FR" dirty="0" smtClean="0"/>
              <a:t>, PTF, Société civile, privé </a:t>
            </a:r>
            <a:r>
              <a:rPr lang="fr-FR" dirty="0" err="1" smtClean="0"/>
              <a:t>etc</a:t>
            </a:r>
            <a:r>
              <a:rPr lang="fr-FR" dirty="0" smtClean="0"/>
              <a:t>….</a:t>
            </a:r>
          </a:p>
          <a:p>
            <a:r>
              <a:rPr lang="fr-FR" dirty="0" smtClean="0"/>
              <a:t>C’est pourquoi, l’espoir est permis car l’union au service de la complémentarité sera au RDV.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2800</TotalTime>
  <Words>597</Words>
  <Application>Microsoft Office PowerPoint</Application>
  <PresentationFormat>On-screen Show (4:3)</PresentationFormat>
  <Paragraphs>115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Thème Office</vt:lpstr>
      <vt:lpstr>EFFICACITE DE L’EFFORT DE DEVELOPPEMENT DANS UN MONDE OU LE FINANCEMENT/AIDE EST CIBLE</vt:lpstr>
      <vt:lpstr>PLAN DE PRESENTATION</vt:lpstr>
      <vt:lpstr>Financement ciblé</vt:lpstr>
      <vt:lpstr>Expérience du panier commun: PADS</vt:lpstr>
      <vt:lpstr>Avantages et contraintes du financement ciblé</vt:lpstr>
      <vt:lpstr>Mesures d’atténuation</vt:lpstr>
      <vt:lpstr>Pistes de réflexion ou questionnement</vt:lpstr>
      <vt:lpstr>Conclusion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EFFICACITE DE L’EFFORT DE DEVELOPPEMENT DANS UN MONDE OU LE FINANCEMENT/AIDE EST CIBLE</dc:title>
  <dc:creator>user</dc:creator>
  <cp:lastModifiedBy>SAEAPKH001 Svc Acct Cambodia</cp:lastModifiedBy>
  <cp:revision>25</cp:revision>
  <dcterms:created xsi:type="dcterms:W3CDTF">2014-11-24T20:21:54Z</dcterms:created>
  <dcterms:modified xsi:type="dcterms:W3CDTF">2014-12-03T00:58:04Z</dcterms:modified>
</cp:coreProperties>
</file>