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88" r:id="rId4"/>
    <p:sldId id="296" r:id="rId5"/>
    <p:sldId id="290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blime.nkind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1993" autoAdjust="0"/>
  </p:normalViewPr>
  <p:slideViewPr>
    <p:cSldViewPr>
      <p:cViewPr>
        <p:scale>
          <a:sx n="60" d="100"/>
          <a:sy n="60" d="100"/>
        </p:scale>
        <p:origin x="-167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A3DAA-C471-41C3-9C57-84378B1EBE2D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F0685DE2-6084-4C6F-BF2B-EDA7DB47FFDC}">
      <dgm:prSet/>
      <dgm:spPr/>
      <dgm:t>
        <a:bodyPr/>
        <a:lstStyle/>
        <a:p>
          <a:pPr rtl="0"/>
          <a:r>
            <a:rPr lang="fr-FR" dirty="0" smtClean="0"/>
            <a:t>HISTORIQUE DE MISE EN ŒUVRE DU FBP</a:t>
          </a:r>
          <a:endParaRPr lang="fr-FR" dirty="0"/>
        </a:p>
      </dgm:t>
    </dgm:pt>
    <dgm:pt modelId="{71CA85B9-1F4B-4FFF-9262-19DE3603E8F9}" type="parTrans" cxnId="{F18C411D-AFF2-4467-90A2-5FCD9271F7A5}">
      <dgm:prSet/>
      <dgm:spPr/>
      <dgm:t>
        <a:bodyPr/>
        <a:lstStyle/>
        <a:p>
          <a:endParaRPr lang="fr-FR"/>
        </a:p>
      </dgm:t>
    </dgm:pt>
    <dgm:pt modelId="{3DA14CE8-7622-461A-B6E9-CBEAE34432CE}" type="sibTrans" cxnId="{F18C411D-AFF2-4467-90A2-5FCD9271F7A5}">
      <dgm:prSet/>
      <dgm:spPr/>
      <dgm:t>
        <a:bodyPr/>
        <a:lstStyle/>
        <a:p>
          <a:endParaRPr lang="fr-FR"/>
        </a:p>
      </dgm:t>
    </dgm:pt>
    <dgm:pt modelId="{851BFEC7-E9AB-46A8-8326-3F655F407E00}" type="pres">
      <dgm:prSet presAssocID="{0C7A3DAA-C471-41C3-9C57-84378B1EBE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703F27-CAAF-4D8E-8C19-9A2BD046EDBF}" type="pres">
      <dgm:prSet presAssocID="{F0685DE2-6084-4C6F-BF2B-EDA7DB47FF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9DE7F6-15BF-4CCB-930D-CC6ABD128FB7}" type="presOf" srcId="{F0685DE2-6084-4C6F-BF2B-EDA7DB47FFDC}" destId="{A9703F27-CAAF-4D8E-8C19-9A2BD046EDBF}" srcOrd="0" destOrd="0" presId="urn:microsoft.com/office/officeart/2005/8/layout/vList2"/>
    <dgm:cxn modelId="{F5D16809-2758-47F4-A325-7972B5F4D760}" type="presOf" srcId="{0C7A3DAA-C471-41C3-9C57-84378B1EBE2D}" destId="{851BFEC7-E9AB-46A8-8326-3F655F407E00}" srcOrd="0" destOrd="0" presId="urn:microsoft.com/office/officeart/2005/8/layout/vList2"/>
    <dgm:cxn modelId="{F18C411D-AFF2-4467-90A2-5FCD9271F7A5}" srcId="{0C7A3DAA-C471-41C3-9C57-84378B1EBE2D}" destId="{F0685DE2-6084-4C6F-BF2B-EDA7DB47FFDC}" srcOrd="0" destOrd="0" parTransId="{71CA85B9-1F4B-4FFF-9262-19DE3603E8F9}" sibTransId="{3DA14CE8-7622-461A-B6E9-CBEAE34432CE}"/>
    <dgm:cxn modelId="{77DDE669-FABF-4AE1-8996-7C1DDAD89FA8}" type="presParOf" srcId="{851BFEC7-E9AB-46A8-8326-3F655F407E00}" destId="{A9703F27-CAAF-4D8E-8C19-9A2BD046ED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06C9A-3B6F-4B77-BD33-28102BDA2C4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6FC361-F63A-4272-B007-E4682739E0FD}">
      <dgm:prSet/>
      <dgm:spPr/>
      <dgm:t>
        <a:bodyPr/>
        <a:lstStyle/>
        <a:p>
          <a:pPr rtl="0"/>
          <a:r>
            <a:rPr lang="fr-FR" dirty="0" smtClean="0"/>
            <a:t>Expériences pilotes de FBP en 2006 en 3 Provinces pilotes avec l’appui technique de CORDAID et </a:t>
          </a:r>
          <a:r>
            <a:rPr lang="fr-FR" dirty="0" err="1" smtClean="0"/>
            <a:t>HealthNet</a:t>
          </a:r>
          <a:r>
            <a:rPr lang="fr-FR" dirty="0" smtClean="0"/>
            <a:t> TPO</a:t>
          </a:r>
          <a:endParaRPr lang="fr-FR" dirty="0"/>
        </a:p>
      </dgm:t>
    </dgm:pt>
    <dgm:pt modelId="{CDDBD577-FE0C-4549-91DD-BC0D842660C1}" type="parTrans" cxnId="{64ECDA51-9A39-4B9B-999C-D999F78599F2}">
      <dgm:prSet/>
      <dgm:spPr/>
      <dgm:t>
        <a:bodyPr/>
        <a:lstStyle/>
        <a:p>
          <a:endParaRPr lang="fr-FR"/>
        </a:p>
      </dgm:t>
    </dgm:pt>
    <dgm:pt modelId="{E9E805E7-02D3-4955-9E87-1AE66E3DC7C1}" type="sibTrans" cxnId="{64ECDA51-9A39-4B9B-999C-D999F78599F2}">
      <dgm:prSet/>
      <dgm:spPr/>
      <dgm:t>
        <a:bodyPr/>
        <a:lstStyle/>
        <a:p>
          <a:endParaRPr lang="fr-FR"/>
        </a:p>
      </dgm:t>
    </dgm:pt>
    <dgm:pt modelId="{561B9320-7A6F-4389-98E0-C5B29DAA1EF1}">
      <dgm:prSet/>
      <dgm:spPr/>
      <dgm:t>
        <a:bodyPr/>
        <a:lstStyle/>
        <a:p>
          <a:pPr rtl="0"/>
          <a:r>
            <a:rPr lang="fr-FR" dirty="0" smtClean="0"/>
            <a:t>Elaboration d’une politique nationale de contractualisation dans le secteur de la santé en Février 2006</a:t>
          </a:r>
          <a:endParaRPr lang="fr-FR" dirty="0"/>
        </a:p>
      </dgm:t>
    </dgm:pt>
    <dgm:pt modelId="{A64A75FE-5EAD-405D-B580-31C0F3BCF9E9}" type="parTrans" cxnId="{E7493B4D-5D20-4524-9039-410FAE962935}">
      <dgm:prSet/>
      <dgm:spPr/>
      <dgm:t>
        <a:bodyPr/>
        <a:lstStyle/>
        <a:p>
          <a:endParaRPr lang="fr-FR"/>
        </a:p>
      </dgm:t>
    </dgm:pt>
    <dgm:pt modelId="{98D015B5-7C4F-4383-93B2-B4986783736E}" type="sibTrans" cxnId="{E7493B4D-5D20-4524-9039-410FAE962935}">
      <dgm:prSet/>
      <dgm:spPr/>
      <dgm:t>
        <a:bodyPr/>
        <a:lstStyle/>
        <a:p>
          <a:endParaRPr lang="fr-FR"/>
        </a:p>
      </dgm:t>
    </dgm:pt>
    <dgm:pt modelId="{EC747E4A-48C1-4134-93AE-F704B1DBDED7}">
      <dgm:prSet/>
      <dgm:spPr/>
      <dgm:t>
        <a:bodyPr/>
        <a:lstStyle/>
        <a:p>
          <a:pPr rtl="0"/>
          <a:r>
            <a:rPr lang="fr-FR" dirty="0" smtClean="0"/>
            <a:t>Résultats positifs des expériences pilotes FBP</a:t>
          </a:r>
          <a:endParaRPr lang="fr-FR" dirty="0"/>
        </a:p>
      </dgm:t>
    </dgm:pt>
    <dgm:pt modelId="{5897865D-A36D-4C14-9F62-BBC5CD8A33A5}" type="parTrans" cxnId="{39DC16ED-65CC-4A58-9FAF-2B201C1797CD}">
      <dgm:prSet/>
      <dgm:spPr/>
      <dgm:t>
        <a:bodyPr/>
        <a:lstStyle/>
        <a:p>
          <a:endParaRPr lang="fr-FR"/>
        </a:p>
      </dgm:t>
    </dgm:pt>
    <dgm:pt modelId="{847BB6E1-0955-47D1-9779-D59AC87D66CD}" type="sibTrans" cxnId="{39DC16ED-65CC-4A58-9FAF-2B201C1797CD}">
      <dgm:prSet/>
      <dgm:spPr/>
      <dgm:t>
        <a:bodyPr/>
        <a:lstStyle/>
        <a:p>
          <a:endParaRPr lang="fr-FR"/>
        </a:p>
      </dgm:t>
    </dgm:pt>
    <dgm:pt modelId="{11CEE1B1-A847-4139-B45B-395504FACADC}">
      <dgm:prSet/>
      <dgm:spPr/>
      <dgm:t>
        <a:bodyPr/>
        <a:lstStyle/>
        <a:p>
          <a:pPr rtl="0"/>
          <a:r>
            <a:rPr lang="fr-FR" dirty="0" smtClean="0"/>
            <a:t>Décision de passage à l’échelle dès le 1 Avril 2010 avec consensus sur les indicateurs à acheter en vue de renforcer le système de santé Burundais</a:t>
          </a:r>
          <a:endParaRPr lang="fr-FR" dirty="0"/>
        </a:p>
      </dgm:t>
    </dgm:pt>
    <dgm:pt modelId="{5C77A307-905F-4A46-A084-73EBFF0B20B2}" type="parTrans" cxnId="{D1A35AF3-65B4-4B05-8364-7BC9BF19879E}">
      <dgm:prSet/>
      <dgm:spPr/>
      <dgm:t>
        <a:bodyPr/>
        <a:lstStyle/>
        <a:p>
          <a:endParaRPr lang="fr-FR"/>
        </a:p>
      </dgm:t>
    </dgm:pt>
    <dgm:pt modelId="{EF9F57E0-ECF9-4A74-A7A8-F58BB74F0EA1}" type="sibTrans" cxnId="{D1A35AF3-65B4-4B05-8364-7BC9BF19879E}">
      <dgm:prSet/>
      <dgm:spPr/>
      <dgm:t>
        <a:bodyPr/>
        <a:lstStyle/>
        <a:p>
          <a:endParaRPr lang="fr-FR"/>
        </a:p>
      </dgm:t>
    </dgm:pt>
    <dgm:pt modelId="{E992D534-7692-40B3-9D3C-0CF8F8131370}">
      <dgm:prSet/>
      <dgm:spPr/>
      <dgm:t>
        <a:bodyPr/>
        <a:lstStyle/>
        <a:p>
          <a:pPr rtl="0"/>
          <a:r>
            <a:rPr lang="fr-FR" dirty="0" smtClean="0"/>
            <a:t>Un document de consensus entre le GOT et les PTF est signé pour couplé la Gratuité ciblée et le FBP. Un schéma institutionnel est mis en place en 2009. </a:t>
          </a:r>
          <a:endParaRPr lang="fr-FR" dirty="0"/>
        </a:p>
      </dgm:t>
    </dgm:pt>
    <dgm:pt modelId="{FFC5B0B7-26EE-495F-9063-1A7A3CE28F79}" type="parTrans" cxnId="{8938FA77-B0DC-406B-ABBF-4DCFA023CFA2}">
      <dgm:prSet/>
      <dgm:spPr/>
      <dgm:t>
        <a:bodyPr/>
        <a:lstStyle/>
        <a:p>
          <a:endParaRPr lang="fr-FR"/>
        </a:p>
      </dgm:t>
    </dgm:pt>
    <dgm:pt modelId="{13AA665E-A5E6-4643-B4D7-D942D05013F2}" type="sibTrans" cxnId="{8938FA77-B0DC-406B-ABBF-4DCFA023CFA2}">
      <dgm:prSet/>
      <dgm:spPr/>
      <dgm:t>
        <a:bodyPr/>
        <a:lstStyle/>
        <a:p>
          <a:endParaRPr lang="fr-FR"/>
        </a:p>
      </dgm:t>
    </dgm:pt>
    <dgm:pt modelId="{25976DAF-F219-4E6E-83CB-B93F94BB47B0}">
      <dgm:prSet/>
      <dgm:spPr/>
      <dgm:t>
        <a:bodyPr/>
        <a:lstStyle/>
        <a:p>
          <a:pPr rtl="0"/>
          <a:r>
            <a:rPr lang="fr-FR" dirty="0" smtClean="0"/>
            <a:t>Introduction du FBP du niveau central en 2013</a:t>
          </a:r>
          <a:endParaRPr lang="fr-FR" dirty="0"/>
        </a:p>
      </dgm:t>
    </dgm:pt>
    <dgm:pt modelId="{4EFED6B8-C809-4D37-8ED4-10A706A877F9}" type="parTrans" cxnId="{6BF3A8E4-3229-44F3-832A-542DA3D8E182}">
      <dgm:prSet/>
      <dgm:spPr/>
    </dgm:pt>
    <dgm:pt modelId="{8EF7C856-574B-46E8-A82E-F558E514E92E}" type="sibTrans" cxnId="{6BF3A8E4-3229-44F3-832A-542DA3D8E182}">
      <dgm:prSet/>
      <dgm:spPr/>
    </dgm:pt>
    <dgm:pt modelId="{5BB3C529-EF4A-4EF7-B283-ADD2162FF072}" type="pres">
      <dgm:prSet presAssocID="{5B606C9A-3B6F-4B77-BD33-28102BDA2C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754C657-3158-4F99-A483-2D22706D6713}" type="pres">
      <dgm:prSet presAssocID="{946FC361-F63A-4272-B007-E4682739E0F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00CF34-473D-4399-965C-064CEE289F60}" type="pres">
      <dgm:prSet presAssocID="{E9E805E7-02D3-4955-9E87-1AE66E3DC7C1}" presName="spacer" presStyleCnt="0"/>
      <dgm:spPr/>
    </dgm:pt>
    <dgm:pt modelId="{8D5D6303-358C-4C4A-9A1E-E328932D9007}" type="pres">
      <dgm:prSet presAssocID="{561B9320-7A6F-4389-98E0-C5B29DAA1E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C91656-58BA-42D5-9005-0C74B66DBC17}" type="pres">
      <dgm:prSet presAssocID="{98D015B5-7C4F-4383-93B2-B4986783736E}" presName="spacer" presStyleCnt="0"/>
      <dgm:spPr/>
    </dgm:pt>
    <dgm:pt modelId="{94F935B5-A576-4EB2-B7EF-D3077D629DB9}" type="pres">
      <dgm:prSet presAssocID="{EC747E4A-48C1-4134-93AE-F704B1DBDED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57344-CC35-4D4D-BAC9-9E1FE7AA3327}" type="pres">
      <dgm:prSet presAssocID="{847BB6E1-0955-47D1-9779-D59AC87D66CD}" presName="spacer" presStyleCnt="0"/>
      <dgm:spPr/>
    </dgm:pt>
    <dgm:pt modelId="{68F86E9E-12F0-46EA-B564-0A0C972A7C64}" type="pres">
      <dgm:prSet presAssocID="{E992D534-7692-40B3-9D3C-0CF8F813137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42CF99-0F8E-4972-8213-6CFB03A20DCF}" type="pres">
      <dgm:prSet presAssocID="{13AA665E-A5E6-4643-B4D7-D942D05013F2}" presName="spacer" presStyleCnt="0"/>
      <dgm:spPr/>
    </dgm:pt>
    <dgm:pt modelId="{E76867CE-E777-44D1-AC28-BEA1BE2846FB}" type="pres">
      <dgm:prSet presAssocID="{11CEE1B1-A847-4139-B45B-395504FACAD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80125E-6301-4FBE-99C1-C509660883DD}" type="pres">
      <dgm:prSet presAssocID="{EF9F57E0-ECF9-4A74-A7A8-F58BB74F0EA1}" presName="spacer" presStyleCnt="0"/>
      <dgm:spPr/>
    </dgm:pt>
    <dgm:pt modelId="{94C2F48B-BEAE-4AF7-B887-7697C1B9ABC6}" type="pres">
      <dgm:prSet presAssocID="{25976DAF-F219-4E6E-83CB-B93F94BB47B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9AF250-9497-4AAB-88DA-A8B2E0E57865}" type="presOf" srcId="{946FC361-F63A-4272-B007-E4682739E0FD}" destId="{8754C657-3158-4F99-A483-2D22706D6713}" srcOrd="0" destOrd="0" presId="urn:microsoft.com/office/officeart/2005/8/layout/vList2"/>
    <dgm:cxn modelId="{EBB45FC0-641A-4FE5-B88A-C94098F3F5C0}" type="presOf" srcId="{E992D534-7692-40B3-9D3C-0CF8F8131370}" destId="{68F86E9E-12F0-46EA-B564-0A0C972A7C64}" srcOrd="0" destOrd="0" presId="urn:microsoft.com/office/officeart/2005/8/layout/vList2"/>
    <dgm:cxn modelId="{64ECDA51-9A39-4B9B-999C-D999F78599F2}" srcId="{5B606C9A-3B6F-4B77-BD33-28102BDA2C4C}" destId="{946FC361-F63A-4272-B007-E4682739E0FD}" srcOrd="0" destOrd="0" parTransId="{CDDBD577-FE0C-4549-91DD-BC0D842660C1}" sibTransId="{E9E805E7-02D3-4955-9E87-1AE66E3DC7C1}"/>
    <dgm:cxn modelId="{C4C37B33-BF05-4F7C-B5E3-32D61869ABDB}" type="presOf" srcId="{EC747E4A-48C1-4134-93AE-F704B1DBDED7}" destId="{94F935B5-A576-4EB2-B7EF-D3077D629DB9}" srcOrd="0" destOrd="0" presId="urn:microsoft.com/office/officeart/2005/8/layout/vList2"/>
    <dgm:cxn modelId="{6BF3A8E4-3229-44F3-832A-542DA3D8E182}" srcId="{5B606C9A-3B6F-4B77-BD33-28102BDA2C4C}" destId="{25976DAF-F219-4E6E-83CB-B93F94BB47B0}" srcOrd="5" destOrd="0" parTransId="{4EFED6B8-C809-4D37-8ED4-10A706A877F9}" sibTransId="{8EF7C856-574B-46E8-A82E-F558E514E92E}"/>
    <dgm:cxn modelId="{CDECEDEA-AB3F-4BE1-B309-7FB76413DE9D}" type="presOf" srcId="{5B606C9A-3B6F-4B77-BD33-28102BDA2C4C}" destId="{5BB3C529-EF4A-4EF7-B283-ADD2162FF072}" srcOrd="0" destOrd="0" presId="urn:microsoft.com/office/officeart/2005/8/layout/vList2"/>
    <dgm:cxn modelId="{39DC16ED-65CC-4A58-9FAF-2B201C1797CD}" srcId="{5B606C9A-3B6F-4B77-BD33-28102BDA2C4C}" destId="{EC747E4A-48C1-4134-93AE-F704B1DBDED7}" srcOrd="2" destOrd="0" parTransId="{5897865D-A36D-4C14-9F62-BBC5CD8A33A5}" sibTransId="{847BB6E1-0955-47D1-9779-D59AC87D66CD}"/>
    <dgm:cxn modelId="{BA4A060F-D885-4702-A107-14539980889B}" type="presOf" srcId="{561B9320-7A6F-4389-98E0-C5B29DAA1EF1}" destId="{8D5D6303-358C-4C4A-9A1E-E328932D9007}" srcOrd="0" destOrd="0" presId="urn:microsoft.com/office/officeart/2005/8/layout/vList2"/>
    <dgm:cxn modelId="{18B0EFFF-0048-4B0C-97BC-6052CA67AA99}" type="presOf" srcId="{11CEE1B1-A847-4139-B45B-395504FACADC}" destId="{E76867CE-E777-44D1-AC28-BEA1BE2846FB}" srcOrd="0" destOrd="0" presId="urn:microsoft.com/office/officeart/2005/8/layout/vList2"/>
    <dgm:cxn modelId="{D1A35AF3-65B4-4B05-8364-7BC9BF19879E}" srcId="{5B606C9A-3B6F-4B77-BD33-28102BDA2C4C}" destId="{11CEE1B1-A847-4139-B45B-395504FACADC}" srcOrd="4" destOrd="0" parTransId="{5C77A307-905F-4A46-A084-73EBFF0B20B2}" sibTransId="{EF9F57E0-ECF9-4A74-A7A8-F58BB74F0EA1}"/>
    <dgm:cxn modelId="{89D7FC2D-7D10-40DC-95A9-28F1181FD581}" type="presOf" srcId="{25976DAF-F219-4E6E-83CB-B93F94BB47B0}" destId="{94C2F48B-BEAE-4AF7-B887-7697C1B9ABC6}" srcOrd="0" destOrd="0" presId="urn:microsoft.com/office/officeart/2005/8/layout/vList2"/>
    <dgm:cxn modelId="{E7493B4D-5D20-4524-9039-410FAE962935}" srcId="{5B606C9A-3B6F-4B77-BD33-28102BDA2C4C}" destId="{561B9320-7A6F-4389-98E0-C5B29DAA1EF1}" srcOrd="1" destOrd="0" parTransId="{A64A75FE-5EAD-405D-B580-31C0F3BCF9E9}" sibTransId="{98D015B5-7C4F-4383-93B2-B4986783736E}"/>
    <dgm:cxn modelId="{8938FA77-B0DC-406B-ABBF-4DCFA023CFA2}" srcId="{5B606C9A-3B6F-4B77-BD33-28102BDA2C4C}" destId="{E992D534-7692-40B3-9D3C-0CF8F8131370}" srcOrd="3" destOrd="0" parTransId="{FFC5B0B7-26EE-495F-9063-1A7A3CE28F79}" sibTransId="{13AA665E-A5E6-4643-B4D7-D942D05013F2}"/>
    <dgm:cxn modelId="{C19FA959-8785-4630-BEEA-9B18AEEF5640}" type="presParOf" srcId="{5BB3C529-EF4A-4EF7-B283-ADD2162FF072}" destId="{8754C657-3158-4F99-A483-2D22706D6713}" srcOrd="0" destOrd="0" presId="urn:microsoft.com/office/officeart/2005/8/layout/vList2"/>
    <dgm:cxn modelId="{F87B29CC-DAAE-40AE-AD8B-3435B5E38B7D}" type="presParOf" srcId="{5BB3C529-EF4A-4EF7-B283-ADD2162FF072}" destId="{F200CF34-473D-4399-965C-064CEE289F60}" srcOrd="1" destOrd="0" presId="urn:microsoft.com/office/officeart/2005/8/layout/vList2"/>
    <dgm:cxn modelId="{F8787816-6F42-4244-A410-60706656D510}" type="presParOf" srcId="{5BB3C529-EF4A-4EF7-B283-ADD2162FF072}" destId="{8D5D6303-358C-4C4A-9A1E-E328932D9007}" srcOrd="2" destOrd="0" presId="urn:microsoft.com/office/officeart/2005/8/layout/vList2"/>
    <dgm:cxn modelId="{2AAFF4C0-0DEF-4064-AD76-E38F32D5C1F5}" type="presParOf" srcId="{5BB3C529-EF4A-4EF7-B283-ADD2162FF072}" destId="{3AC91656-58BA-42D5-9005-0C74B66DBC17}" srcOrd="3" destOrd="0" presId="urn:microsoft.com/office/officeart/2005/8/layout/vList2"/>
    <dgm:cxn modelId="{2B322DCA-D69C-4F58-8D44-580DB11EB945}" type="presParOf" srcId="{5BB3C529-EF4A-4EF7-B283-ADD2162FF072}" destId="{94F935B5-A576-4EB2-B7EF-D3077D629DB9}" srcOrd="4" destOrd="0" presId="urn:microsoft.com/office/officeart/2005/8/layout/vList2"/>
    <dgm:cxn modelId="{18CA473C-E953-4C38-8A25-A2543657AE0F}" type="presParOf" srcId="{5BB3C529-EF4A-4EF7-B283-ADD2162FF072}" destId="{1D657344-CC35-4D4D-BAC9-9E1FE7AA3327}" srcOrd="5" destOrd="0" presId="urn:microsoft.com/office/officeart/2005/8/layout/vList2"/>
    <dgm:cxn modelId="{0789B9D2-7F20-45D6-AC8F-37B59917A81C}" type="presParOf" srcId="{5BB3C529-EF4A-4EF7-B283-ADD2162FF072}" destId="{68F86E9E-12F0-46EA-B564-0A0C972A7C64}" srcOrd="6" destOrd="0" presId="urn:microsoft.com/office/officeart/2005/8/layout/vList2"/>
    <dgm:cxn modelId="{38B62E05-BAAC-4A28-8F7D-DE754BD47236}" type="presParOf" srcId="{5BB3C529-EF4A-4EF7-B283-ADD2162FF072}" destId="{5042CF99-0F8E-4972-8213-6CFB03A20DCF}" srcOrd="7" destOrd="0" presId="urn:microsoft.com/office/officeart/2005/8/layout/vList2"/>
    <dgm:cxn modelId="{19D67C70-A147-42A4-A3CF-44BB9EE87A45}" type="presParOf" srcId="{5BB3C529-EF4A-4EF7-B283-ADD2162FF072}" destId="{E76867CE-E777-44D1-AC28-BEA1BE2846FB}" srcOrd="8" destOrd="0" presId="urn:microsoft.com/office/officeart/2005/8/layout/vList2"/>
    <dgm:cxn modelId="{2E0AA6DA-C9A8-4A8C-8653-98D7350E28C7}" type="presParOf" srcId="{5BB3C529-EF4A-4EF7-B283-ADD2162FF072}" destId="{8480125E-6301-4FBE-99C1-C509660883DD}" srcOrd="9" destOrd="0" presId="urn:microsoft.com/office/officeart/2005/8/layout/vList2"/>
    <dgm:cxn modelId="{B6FB50E4-7719-452B-8F2C-834AB59FED74}" type="presParOf" srcId="{5BB3C529-EF4A-4EF7-B283-ADD2162FF072}" destId="{94C2F48B-BEAE-4AF7-B887-7697C1B9ABC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60564-D515-4F4F-BE74-A4B41A9F60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AF9615-70F9-4A27-B9C8-99E101F59EAD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fr-FR" dirty="0" smtClean="0"/>
            <a:t>QUI EST IMPLIQUE? </a:t>
          </a:r>
          <a:endParaRPr lang="fr-FR" dirty="0"/>
        </a:p>
      </dgm:t>
    </dgm:pt>
    <dgm:pt modelId="{C016F4B7-DEC3-46CC-A1E0-2C4BFCE8690D}" type="parTrans" cxnId="{10795316-7F69-4669-BE85-F23E87472DF6}">
      <dgm:prSet/>
      <dgm:spPr/>
      <dgm:t>
        <a:bodyPr/>
        <a:lstStyle/>
        <a:p>
          <a:endParaRPr lang="fr-FR"/>
        </a:p>
      </dgm:t>
    </dgm:pt>
    <dgm:pt modelId="{E4D9574E-6FC6-40B8-9ADA-2352708FE2A1}" type="sibTrans" cxnId="{10795316-7F69-4669-BE85-F23E87472DF6}">
      <dgm:prSet/>
      <dgm:spPr/>
      <dgm:t>
        <a:bodyPr/>
        <a:lstStyle/>
        <a:p>
          <a:endParaRPr lang="fr-FR"/>
        </a:p>
      </dgm:t>
    </dgm:pt>
    <dgm:pt modelId="{23F8A3EC-8B7B-4649-8ECE-DA216CC530DA}" type="pres">
      <dgm:prSet presAssocID="{62360564-D515-4F4F-BE74-A4B41A9F60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DE1736-3D2A-4880-87B7-FAB053F9BD7F}" type="pres">
      <dgm:prSet presAssocID="{63AF9615-70F9-4A27-B9C8-99E101F59E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24D528-5B50-4569-999D-A91B708C3611}" type="presOf" srcId="{63AF9615-70F9-4A27-B9C8-99E101F59EAD}" destId="{A5DE1736-3D2A-4880-87B7-FAB053F9BD7F}" srcOrd="0" destOrd="0" presId="urn:microsoft.com/office/officeart/2005/8/layout/vList2"/>
    <dgm:cxn modelId="{10795316-7F69-4669-BE85-F23E87472DF6}" srcId="{62360564-D515-4F4F-BE74-A4B41A9F6024}" destId="{63AF9615-70F9-4A27-B9C8-99E101F59EAD}" srcOrd="0" destOrd="0" parTransId="{C016F4B7-DEC3-46CC-A1E0-2C4BFCE8690D}" sibTransId="{E4D9574E-6FC6-40B8-9ADA-2352708FE2A1}"/>
    <dgm:cxn modelId="{BA7CCAC4-8811-484D-A097-E86BB1DDB625}" type="presOf" srcId="{62360564-D515-4F4F-BE74-A4B41A9F6024}" destId="{23F8A3EC-8B7B-4649-8ECE-DA216CC530DA}" srcOrd="0" destOrd="0" presId="urn:microsoft.com/office/officeart/2005/8/layout/vList2"/>
    <dgm:cxn modelId="{AAA84722-0094-4470-AF92-448F2A2CC01F}" type="presParOf" srcId="{23F8A3EC-8B7B-4649-8ECE-DA216CC530DA}" destId="{A5DE1736-3D2A-4880-87B7-FAB053F9BD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034A24-A07E-4BFC-BFC8-D2539772B3FC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D2E649A3-308E-4ED7-969C-E712266BE968}">
      <dgm:prSet custT="1"/>
      <dgm:spPr/>
      <dgm:t>
        <a:bodyPr/>
        <a:lstStyle/>
        <a:p>
          <a:pPr rtl="0"/>
          <a:r>
            <a:rPr lang="fr-FR" sz="2000" dirty="0" smtClean="0"/>
            <a:t>QUEL MONTAGE INSTITUTIONNEL?</a:t>
          </a:r>
          <a:endParaRPr lang="en-US" sz="2000" dirty="0"/>
        </a:p>
      </dgm:t>
    </dgm:pt>
    <dgm:pt modelId="{3C3C2277-08AD-431D-85E1-4121858CE81F}" type="parTrans" cxnId="{8FC2B79A-F61C-4CBC-B1F7-1A2173D87D8D}">
      <dgm:prSet/>
      <dgm:spPr/>
      <dgm:t>
        <a:bodyPr/>
        <a:lstStyle/>
        <a:p>
          <a:endParaRPr lang="fr-FR"/>
        </a:p>
      </dgm:t>
    </dgm:pt>
    <dgm:pt modelId="{02555487-FC24-4684-8B90-AA5AA13F6DFB}" type="sibTrans" cxnId="{8FC2B79A-F61C-4CBC-B1F7-1A2173D87D8D}">
      <dgm:prSet/>
      <dgm:spPr/>
      <dgm:t>
        <a:bodyPr/>
        <a:lstStyle/>
        <a:p>
          <a:endParaRPr lang="fr-FR"/>
        </a:p>
      </dgm:t>
    </dgm:pt>
    <dgm:pt modelId="{3833B637-5828-4B0C-9E33-18087D819F34}" type="pres">
      <dgm:prSet presAssocID="{FC034A24-A07E-4BFC-BFC8-D2539772B3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1B8E07E-282E-447B-BB41-699B04D0393E}" type="pres">
      <dgm:prSet presAssocID="{D2E649A3-308E-4ED7-969C-E712266BE9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D7EBF1-6090-4C4D-A2B0-DC0491C0A267}" type="presOf" srcId="{D2E649A3-308E-4ED7-969C-E712266BE968}" destId="{D1B8E07E-282E-447B-BB41-699B04D0393E}" srcOrd="0" destOrd="0" presId="urn:microsoft.com/office/officeart/2005/8/layout/vList2"/>
    <dgm:cxn modelId="{8FC2B79A-F61C-4CBC-B1F7-1A2173D87D8D}" srcId="{FC034A24-A07E-4BFC-BFC8-D2539772B3FC}" destId="{D2E649A3-308E-4ED7-969C-E712266BE968}" srcOrd="0" destOrd="0" parTransId="{3C3C2277-08AD-431D-85E1-4121858CE81F}" sibTransId="{02555487-FC24-4684-8B90-AA5AA13F6DFB}"/>
    <dgm:cxn modelId="{40473007-E875-4180-8A43-679749757E5C}" type="presOf" srcId="{FC034A24-A07E-4BFC-BFC8-D2539772B3FC}" destId="{3833B637-5828-4B0C-9E33-18087D819F34}" srcOrd="0" destOrd="0" presId="urn:microsoft.com/office/officeart/2005/8/layout/vList2"/>
    <dgm:cxn modelId="{667012FC-5FCA-41EC-AFEE-CFCE837DF5C8}" type="presParOf" srcId="{3833B637-5828-4B0C-9E33-18087D819F34}" destId="{D1B8E07E-282E-447B-BB41-699B04D039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CBE379-E332-4DC6-B733-1873035E5B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9CC505-C11E-45EA-82A8-BCEF8336C8FD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fr-FR" dirty="0" smtClean="0"/>
            <a:t>OPPORTUNITES A EXPLOITER</a:t>
          </a:r>
          <a:endParaRPr lang="fr-FR" dirty="0"/>
        </a:p>
      </dgm:t>
    </dgm:pt>
    <dgm:pt modelId="{E4BC481A-D171-4954-83CE-F4904515DA52}" type="parTrans" cxnId="{A5398007-724F-483C-A720-B1962375AC2D}">
      <dgm:prSet/>
      <dgm:spPr/>
      <dgm:t>
        <a:bodyPr/>
        <a:lstStyle/>
        <a:p>
          <a:endParaRPr lang="fr-FR"/>
        </a:p>
      </dgm:t>
    </dgm:pt>
    <dgm:pt modelId="{6AC19C72-C0B6-4327-85B5-E63F3310FF88}" type="sibTrans" cxnId="{A5398007-724F-483C-A720-B1962375AC2D}">
      <dgm:prSet/>
      <dgm:spPr/>
      <dgm:t>
        <a:bodyPr/>
        <a:lstStyle/>
        <a:p>
          <a:endParaRPr lang="fr-FR"/>
        </a:p>
      </dgm:t>
    </dgm:pt>
    <dgm:pt modelId="{C475F57A-A41D-4BEB-8257-E38ED1D69064}" type="pres">
      <dgm:prSet presAssocID="{70CBE379-E332-4DC6-B733-1873035E5B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0900B1-3DEB-420B-BD2B-0BAAA5F0CEDA}" type="pres">
      <dgm:prSet presAssocID="{C59CC505-C11E-45EA-82A8-BCEF8336C8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398007-724F-483C-A720-B1962375AC2D}" srcId="{70CBE379-E332-4DC6-B733-1873035E5B6F}" destId="{C59CC505-C11E-45EA-82A8-BCEF8336C8FD}" srcOrd="0" destOrd="0" parTransId="{E4BC481A-D171-4954-83CE-F4904515DA52}" sibTransId="{6AC19C72-C0B6-4327-85B5-E63F3310FF88}"/>
    <dgm:cxn modelId="{C0AF1917-9726-4CE3-97B4-A09E308E4B5D}" type="presOf" srcId="{70CBE379-E332-4DC6-B733-1873035E5B6F}" destId="{C475F57A-A41D-4BEB-8257-E38ED1D69064}" srcOrd="0" destOrd="0" presId="urn:microsoft.com/office/officeart/2005/8/layout/vList2"/>
    <dgm:cxn modelId="{84DAECA3-E363-42B1-A5DF-0BD27CFBB1A0}" type="presOf" srcId="{C59CC505-C11E-45EA-82A8-BCEF8336C8FD}" destId="{970900B1-3DEB-420B-BD2B-0BAAA5F0CEDA}" srcOrd="0" destOrd="0" presId="urn:microsoft.com/office/officeart/2005/8/layout/vList2"/>
    <dgm:cxn modelId="{84900280-D93B-40FC-8D53-D8D6EFBB4491}" type="presParOf" srcId="{C475F57A-A41D-4BEB-8257-E38ED1D69064}" destId="{970900B1-3DEB-420B-BD2B-0BAAA5F0CE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7C87A6-54E8-4007-975C-B0509737C0AC}" type="doc">
      <dgm:prSet loTypeId="urn:microsoft.com/office/officeart/2005/8/layout/vList2" loCatId="list" qsTypeId="urn:microsoft.com/office/officeart/2005/8/quickstyle/simple2" qsCatId="simple" csTypeId="urn:microsoft.com/office/officeart/2005/8/colors/colorful1#5" csCatId="colorful" phldr="1"/>
      <dgm:spPr/>
      <dgm:t>
        <a:bodyPr/>
        <a:lstStyle/>
        <a:p>
          <a:endParaRPr lang="fr-FR"/>
        </a:p>
      </dgm:t>
    </dgm:pt>
    <dgm:pt modelId="{F77A0DFB-B5DC-47DE-AA5E-FE0893841F4D}">
      <dgm:prSet/>
      <dgm:spPr/>
      <dgm:t>
        <a:bodyPr/>
        <a:lstStyle/>
        <a:p>
          <a:pPr rtl="0"/>
          <a:r>
            <a:rPr lang="fr-FR" dirty="0" smtClean="0"/>
            <a:t>Existence d’une ligne budgétaire FBP dans le budget de l’Etat</a:t>
          </a:r>
          <a:endParaRPr lang="fr-FR" dirty="0"/>
        </a:p>
      </dgm:t>
    </dgm:pt>
    <dgm:pt modelId="{85B3B695-53EB-4CEB-92A0-0FCD8670F7B0}" type="parTrans" cxnId="{A1BF9DA3-E61B-4EFF-9897-58CEB628EA43}">
      <dgm:prSet/>
      <dgm:spPr/>
      <dgm:t>
        <a:bodyPr/>
        <a:lstStyle/>
        <a:p>
          <a:endParaRPr lang="fr-FR"/>
        </a:p>
      </dgm:t>
    </dgm:pt>
    <dgm:pt modelId="{6CEF5ED0-3AA9-476E-AFE0-7AD27C5CE555}" type="sibTrans" cxnId="{A1BF9DA3-E61B-4EFF-9897-58CEB628EA43}">
      <dgm:prSet/>
      <dgm:spPr/>
      <dgm:t>
        <a:bodyPr/>
        <a:lstStyle/>
        <a:p>
          <a:endParaRPr lang="fr-FR"/>
        </a:p>
      </dgm:t>
    </dgm:pt>
    <dgm:pt modelId="{694EEA1F-9BF6-4777-BEF0-453E33A692A1}">
      <dgm:prSet/>
      <dgm:spPr/>
      <dgm:t>
        <a:bodyPr/>
        <a:lstStyle/>
        <a:p>
          <a:pPr rtl="0"/>
          <a:r>
            <a:rPr lang="fr-FR" dirty="0" smtClean="0"/>
            <a:t>Forte implication de l’Etat : accord pour augmenter chaque année le budget FBP de </a:t>
          </a:r>
          <a:r>
            <a:rPr lang="fr-FR" b="1" dirty="0" smtClean="0"/>
            <a:t>1,4% du Budget général de l’Etat</a:t>
          </a:r>
          <a:endParaRPr lang="fr-FR" dirty="0"/>
        </a:p>
      </dgm:t>
    </dgm:pt>
    <dgm:pt modelId="{A366C245-E802-49AC-AD2B-4C5111FC07EC}" type="parTrans" cxnId="{B67403AC-B5A7-4FE8-82A0-4AACC7E95F87}">
      <dgm:prSet/>
      <dgm:spPr/>
      <dgm:t>
        <a:bodyPr/>
        <a:lstStyle/>
        <a:p>
          <a:endParaRPr lang="fr-FR"/>
        </a:p>
      </dgm:t>
    </dgm:pt>
    <dgm:pt modelId="{F4F832A2-DD17-4C27-B96E-FE036DD58C36}" type="sibTrans" cxnId="{B67403AC-B5A7-4FE8-82A0-4AACC7E95F87}">
      <dgm:prSet/>
      <dgm:spPr/>
      <dgm:t>
        <a:bodyPr/>
        <a:lstStyle/>
        <a:p>
          <a:endParaRPr lang="fr-FR"/>
        </a:p>
      </dgm:t>
    </dgm:pt>
    <dgm:pt modelId="{5578BBA8-73AF-482C-B640-125000A7BCC8}">
      <dgm:prSet/>
      <dgm:spPr/>
      <dgm:t>
        <a:bodyPr/>
        <a:lstStyle/>
        <a:p>
          <a:pPr rtl="0"/>
          <a:r>
            <a:rPr lang="fr-FR" dirty="0" smtClean="0"/>
            <a:t>Forte implication des </a:t>
          </a:r>
          <a:r>
            <a:rPr lang="fr-FR" dirty="0" err="1" smtClean="0"/>
            <a:t>PTFs</a:t>
          </a:r>
          <a:r>
            <a:rPr lang="fr-FR" dirty="0" smtClean="0"/>
            <a:t> : </a:t>
          </a:r>
          <a:r>
            <a:rPr lang="en-GB" altLang="fr-FR" dirty="0" err="1" smtClean="0"/>
            <a:t>panier</a:t>
          </a:r>
          <a:r>
            <a:rPr lang="en-GB" altLang="fr-FR" dirty="0" smtClean="0"/>
            <a:t> </a:t>
          </a:r>
          <a:r>
            <a:rPr lang="en-GB" altLang="fr-FR" dirty="0" err="1" smtClean="0"/>
            <a:t>commun</a:t>
          </a:r>
          <a:r>
            <a:rPr lang="en-GB" altLang="fr-FR" dirty="0" smtClean="0"/>
            <a:t> </a:t>
          </a:r>
          <a:r>
            <a:rPr lang="en-GB" altLang="fr-FR" dirty="0" err="1" smtClean="0"/>
            <a:t>virtuel</a:t>
          </a:r>
          <a:r>
            <a:rPr lang="en-GB" altLang="fr-FR" dirty="0" smtClean="0"/>
            <a:t>, </a:t>
          </a:r>
          <a:r>
            <a:rPr lang="en-GB" altLang="fr-FR" dirty="0" err="1" smtClean="0"/>
            <a:t>prévisibilité</a:t>
          </a:r>
          <a:r>
            <a:rPr lang="en-GB" altLang="fr-FR" dirty="0" smtClean="0"/>
            <a:t> des </a:t>
          </a:r>
          <a:r>
            <a:rPr lang="en-GB" altLang="fr-FR" dirty="0" err="1" smtClean="0"/>
            <a:t>fonds</a:t>
          </a:r>
          <a:r>
            <a:rPr lang="en-GB" altLang="fr-FR" dirty="0" smtClean="0"/>
            <a:t> </a:t>
          </a:r>
          <a:r>
            <a:rPr lang="en-GB" altLang="fr-FR" dirty="0" err="1" smtClean="0"/>
            <a:t>venants</a:t>
          </a:r>
          <a:r>
            <a:rPr lang="en-GB" altLang="fr-FR" dirty="0" smtClean="0"/>
            <a:t> des PTFs  </a:t>
          </a:r>
          <a:endParaRPr lang="fr-FR" dirty="0"/>
        </a:p>
      </dgm:t>
    </dgm:pt>
    <dgm:pt modelId="{E0D359A8-708D-4AB1-A74A-09D306D9BC0B}" type="parTrans" cxnId="{87FEDB18-5312-44DA-B478-DDE7F1FAF76E}">
      <dgm:prSet/>
      <dgm:spPr/>
      <dgm:t>
        <a:bodyPr/>
        <a:lstStyle/>
        <a:p>
          <a:endParaRPr lang="fr-FR"/>
        </a:p>
      </dgm:t>
    </dgm:pt>
    <dgm:pt modelId="{17BD7F3B-F6EA-42DB-B621-27EA6BBDE472}" type="sibTrans" cxnId="{87FEDB18-5312-44DA-B478-DDE7F1FAF76E}">
      <dgm:prSet/>
      <dgm:spPr/>
      <dgm:t>
        <a:bodyPr/>
        <a:lstStyle/>
        <a:p>
          <a:endParaRPr lang="fr-FR"/>
        </a:p>
      </dgm:t>
    </dgm:pt>
    <dgm:pt modelId="{F07E25B6-3938-42A7-9403-4A9CCD0913D5}" type="pres">
      <dgm:prSet presAssocID="{A27C87A6-54E8-4007-975C-B0509737C0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3A8465B-9410-4ADC-85E5-995D22905C7F}" type="pres">
      <dgm:prSet presAssocID="{F77A0DFB-B5DC-47DE-AA5E-FE0893841F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753688-6BD0-4B6A-B9F4-FA5DAE928CB2}" type="pres">
      <dgm:prSet presAssocID="{6CEF5ED0-3AA9-476E-AFE0-7AD27C5CE555}" presName="spacer" presStyleCnt="0"/>
      <dgm:spPr/>
    </dgm:pt>
    <dgm:pt modelId="{425CA950-0357-4C61-B809-9511D2C2F076}" type="pres">
      <dgm:prSet presAssocID="{694EEA1F-9BF6-4777-BEF0-453E33A692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E20065-68AC-4FC1-8F4C-F1C71B67526A}" type="pres">
      <dgm:prSet presAssocID="{F4F832A2-DD17-4C27-B96E-FE036DD58C36}" presName="spacer" presStyleCnt="0"/>
      <dgm:spPr/>
    </dgm:pt>
    <dgm:pt modelId="{623F1B23-74D4-40C2-A87D-C47FA366344A}" type="pres">
      <dgm:prSet presAssocID="{5578BBA8-73AF-482C-B640-125000A7BC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27C6B9-958D-4606-A0A6-FADB95A78583}" type="presOf" srcId="{F77A0DFB-B5DC-47DE-AA5E-FE0893841F4D}" destId="{D3A8465B-9410-4ADC-85E5-995D22905C7F}" srcOrd="0" destOrd="0" presId="urn:microsoft.com/office/officeart/2005/8/layout/vList2"/>
    <dgm:cxn modelId="{D16BB542-CD13-4D1A-82B8-833FDC7141A9}" type="presOf" srcId="{694EEA1F-9BF6-4777-BEF0-453E33A692A1}" destId="{425CA950-0357-4C61-B809-9511D2C2F076}" srcOrd="0" destOrd="0" presId="urn:microsoft.com/office/officeart/2005/8/layout/vList2"/>
    <dgm:cxn modelId="{54F7A597-4F04-482D-AD42-4341CC72A4E2}" type="presOf" srcId="{5578BBA8-73AF-482C-B640-125000A7BCC8}" destId="{623F1B23-74D4-40C2-A87D-C47FA366344A}" srcOrd="0" destOrd="0" presId="urn:microsoft.com/office/officeart/2005/8/layout/vList2"/>
    <dgm:cxn modelId="{87FEDB18-5312-44DA-B478-DDE7F1FAF76E}" srcId="{A27C87A6-54E8-4007-975C-B0509737C0AC}" destId="{5578BBA8-73AF-482C-B640-125000A7BCC8}" srcOrd="2" destOrd="0" parTransId="{E0D359A8-708D-4AB1-A74A-09D306D9BC0B}" sibTransId="{17BD7F3B-F6EA-42DB-B621-27EA6BBDE472}"/>
    <dgm:cxn modelId="{B67403AC-B5A7-4FE8-82A0-4AACC7E95F87}" srcId="{A27C87A6-54E8-4007-975C-B0509737C0AC}" destId="{694EEA1F-9BF6-4777-BEF0-453E33A692A1}" srcOrd="1" destOrd="0" parTransId="{A366C245-E802-49AC-AD2B-4C5111FC07EC}" sibTransId="{F4F832A2-DD17-4C27-B96E-FE036DD58C36}"/>
    <dgm:cxn modelId="{A1BF9DA3-E61B-4EFF-9897-58CEB628EA43}" srcId="{A27C87A6-54E8-4007-975C-B0509737C0AC}" destId="{F77A0DFB-B5DC-47DE-AA5E-FE0893841F4D}" srcOrd="0" destOrd="0" parTransId="{85B3B695-53EB-4CEB-92A0-0FCD8670F7B0}" sibTransId="{6CEF5ED0-3AA9-476E-AFE0-7AD27C5CE555}"/>
    <dgm:cxn modelId="{6475D023-A355-4A91-9CA2-AA221A1DEFB8}" type="presOf" srcId="{A27C87A6-54E8-4007-975C-B0509737C0AC}" destId="{F07E25B6-3938-42A7-9403-4A9CCD0913D5}" srcOrd="0" destOrd="0" presId="urn:microsoft.com/office/officeart/2005/8/layout/vList2"/>
    <dgm:cxn modelId="{D329BBF6-90D5-4639-9EC3-F3A3E0AACCF3}" type="presParOf" srcId="{F07E25B6-3938-42A7-9403-4A9CCD0913D5}" destId="{D3A8465B-9410-4ADC-85E5-995D22905C7F}" srcOrd="0" destOrd="0" presId="urn:microsoft.com/office/officeart/2005/8/layout/vList2"/>
    <dgm:cxn modelId="{36BB1B32-C5C8-4D9A-8675-DA0E453E0FDC}" type="presParOf" srcId="{F07E25B6-3938-42A7-9403-4A9CCD0913D5}" destId="{D7753688-6BD0-4B6A-B9F4-FA5DAE928CB2}" srcOrd="1" destOrd="0" presId="urn:microsoft.com/office/officeart/2005/8/layout/vList2"/>
    <dgm:cxn modelId="{58E084F8-5465-45FC-8474-D6DD68EE6DB4}" type="presParOf" srcId="{F07E25B6-3938-42A7-9403-4A9CCD0913D5}" destId="{425CA950-0357-4C61-B809-9511D2C2F076}" srcOrd="2" destOrd="0" presId="urn:microsoft.com/office/officeart/2005/8/layout/vList2"/>
    <dgm:cxn modelId="{6EDB2AE5-0A84-4B73-A964-295E942DF42F}" type="presParOf" srcId="{F07E25B6-3938-42A7-9403-4A9CCD0913D5}" destId="{68E20065-68AC-4FC1-8F4C-F1C71B67526A}" srcOrd="3" destOrd="0" presId="urn:microsoft.com/office/officeart/2005/8/layout/vList2"/>
    <dgm:cxn modelId="{C411E337-ACEF-499E-88E2-6C77E9CCF0B5}" type="presParOf" srcId="{F07E25B6-3938-42A7-9403-4A9CCD0913D5}" destId="{623F1B23-74D4-40C2-A87D-C47FA366344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5491B3-9A1F-4F2B-8C3E-BE6BD7810A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C41D6C-D9F6-45E4-9A5C-E0BF73D5B98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fr-FR" sz="3200" dirty="0" smtClean="0"/>
            <a:t>DEFIS</a:t>
          </a:r>
          <a:endParaRPr lang="en-US" sz="3200" dirty="0"/>
        </a:p>
      </dgm:t>
    </dgm:pt>
    <dgm:pt modelId="{D6C55F86-46DA-4E53-AAF4-2EB299625964}" type="parTrans" cxnId="{22FDB68B-9D9D-4AD5-814E-303E7993A864}">
      <dgm:prSet/>
      <dgm:spPr/>
      <dgm:t>
        <a:bodyPr/>
        <a:lstStyle/>
        <a:p>
          <a:endParaRPr lang="fr-FR"/>
        </a:p>
      </dgm:t>
    </dgm:pt>
    <dgm:pt modelId="{52A4CCEA-5CE5-43D3-8B00-F0493035C8DD}" type="sibTrans" cxnId="{22FDB68B-9D9D-4AD5-814E-303E7993A864}">
      <dgm:prSet/>
      <dgm:spPr/>
      <dgm:t>
        <a:bodyPr/>
        <a:lstStyle/>
        <a:p>
          <a:endParaRPr lang="fr-FR"/>
        </a:p>
      </dgm:t>
    </dgm:pt>
    <dgm:pt modelId="{DD508F6B-C7C9-4D05-8C47-5BBD88490971}" type="pres">
      <dgm:prSet presAssocID="{BC5491B3-9A1F-4F2B-8C3E-BE6BD7810A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2703210-5239-497C-8033-50FB95550F76}" type="pres">
      <dgm:prSet presAssocID="{CCC41D6C-D9F6-45E4-9A5C-E0BF73D5B9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FDB68B-9D9D-4AD5-814E-303E7993A864}" srcId="{BC5491B3-9A1F-4F2B-8C3E-BE6BD7810AB4}" destId="{CCC41D6C-D9F6-45E4-9A5C-E0BF73D5B98F}" srcOrd="0" destOrd="0" parTransId="{D6C55F86-46DA-4E53-AAF4-2EB299625964}" sibTransId="{52A4CCEA-5CE5-43D3-8B00-F0493035C8DD}"/>
    <dgm:cxn modelId="{EC049150-ED21-4BE6-BAAD-BF7A246D9B35}" type="presOf" srcId="{BC5491B3-9A1F-4F2B-8C3E-BE6BD7810AB4}" destId="{DD508F6B-C7C9-4D05-8C47-5BBD88490971}" srcOrd="0" destOrd="0" presId="urn:microsoft.com/office/officeart/2005/8/layout/vList2"/>
    <dgm:cxn modelId="{05E266DF-2397-47A6-A65C-334D52ABE4CF}" type="presOf" srcId="{CCC41D6C-D9F6-45E4-9A5C-E0BF73D5B98F}" destId="{52703210-5239-497C-8033-50FB95550F76}" srcOrd="0" destOrd="0" presId="urn:microsoft.com/office/officeart/2005/8/layout/vList2"/>
    <dgm:cxn modelId="{F0205F1F-F7FE-45D0-914A-61B09812602D}" type="presParOf" srcId="{DD508F6B-C7C9-4D05-8C47-5BBD88490971}" destId="{52703210-5239-497C-8033-50FB95550F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2AA485-2924-4D5D-9CB9-94562DA7BFF2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fr-FR"/>
        </a:p>
      </dgm:t>
    </dgm:pt>
    <dgm:pt modelId="{B9414DA0-C567-4634-81E7-7D0C9B1B8966}">
      <dgm:prSet/>
      <dgm:spPr/>
      <dgm:t>
        <a:bodyPr/>
        <a:lstStyle/>
        <a:p>
          <a:pPr rtl="0"/>
          <a:r>
            <a:rPr lang="fr-FR" dirty="0" smtClean="0"/>
            <a:t>Système de référence et contre référence non encore correctement fonctionnel </a:t>
          </a:r>
          <a:endParaRPr lang="fr-FR" dirty="0"/>
        </a:p>
      </dgm:t>
    </dgm:pt>
    <dgm:pt modelId="{0690635E-EB50-46E4-A4A9-4DF46D12D42B}" type="parTrans" cxnId="{1442F8F3-1C0A-4DD9-9D0F-C1167C45BA3B}">
      <dgm:prSet/>
      <dgm:spPr/>
      <dgm:t>
        <a:bodyPr/>
        <a:lstStyle/>
        <a:p>
          <a:endParaRPr lang="fr-FR"/>
        </a:p>
      </dgm:t>
    </dgm:pt>
    <dgm:pt modelId="{64102A4F-82D5-45EE-B457-E9638C37AC11}" type="sibTrans" cxnId="{1442F8F3-1C0A-4DD9-9D0F-C1167C45BA3B}">
      <dgm:prSet/>
      <dgm:spPr/>
      <dgm:t>
        <a:bodyPr/>
        <a:lstStyle/>
        <a:p>
          <a:endParaRPr lang="fr-FR"/>
        </a:p>
      </dgm:t>
    </dgm:pt>
    <dgm:pt modelId="{D2E8593C-0A93-4B94-BAF6-9DAA4F0EE65E}">
      <dgm:prSet/>
      <dgm:spPr/>
      <dgm:t>
        <a:bodyPr/>
        <a:lstStyle/>
        <a:p>
          <a:pPr rtl="0"/>
          <a:r>
            <a:rPr lang="fr-FR" dirty="0" smtClean="0"/>
            <a:t>Problématique de sous financement global au niveau des Hôpitaux: arriérés de paiement dus par l’Etat, pléthore personnel, niveau de tarification très bas</a:t>
          </a:r>
          <a:endParaRPr lang="fr-FR" dirty="0"/>
        </a:p>
      </dgm:t>
    </dgm:pt>
    <dgm:pt modelId="{D2FBF562-346B-42F9-B74C-F2C3AD892BDD}" type="parTrans" cxnId="{92AD9EB3-BFED-40E0-A668-7CE0C82DA17C}">
      <dgm:prSet/>
      <dgm:spPr/>
      <dgm:t>
        <a:bodyPr/>
        <a:lstStyle/>
        <a:p>
          <a:endParaRPr lang="fr-FR"/>
        </a:p>
      </dgm:t>
    </dgm:pt>
    <dgm:pt modelId="{23D8567F-B228-453B-87EC-54D9B568B4B9}" type="sibTrans" cxnId="{92AD9EB3-BFED-40E0-A668-7CE0C82DA17C}">
      <dgm:prSet/>
      <dgm:spPr/>
      <dgm:t>
        <a:bodyPr/>
        <a:lstStyle/>
        <a:p>
          <a:endParaRPr lang="fr-FR"/>
        </a:p>
      </dgm:t>
    </dgm:pt>
    <dgm:pt modelId="{AD967ECB-D114-479E-9922-F47944C3727C}">
      <dgm:prSet/>
      <dgm:spPr/>
      <dgm:t>
        <a:bodyPr/>
        <a:lstStyle/>
        <a:p>
          <a:pPr rtl="0"/>
          <a:r>
            <a:rPr lang="fr-FR" dirty="0" smtClean="0"/>
            <a:t>Généralisation du FBP au niveau communautaire : expérience pilote en cours dans une Province (</a:t>
          </a:r>
          <a:r>
            <a:rPr lang="fr-FR" dirty="0" err="1" smtClean="0"/>
            <a:t>Makamba</a:t>
          </a:r>
          <a:r>
            <a:rPr lang="fr-FR" dirty="0" smtClean="0"/>
            <a:t>)</a:t>
          </a:r>
          <a:endParaRPr lang="fr-FR" dirty="0"/>
        </a:p>
      </dgm:t>
    </dgm:pt>
    <dgm:pt modelId="{8F8CF74F-FAB3-42DE-83B6-EDA22CFCC5F5}" type="parTrans" cxnId="{98C49C88-0473-43A0-BB62-63781AB8E44D}">
      <dgm:prSet/>
      <dgm:spPr/>
      <dgm:t>
        <a:bodyPr/>
        <a:lstStyle/>
        <a:p>
          <a:endParaRPr lang="fr-FR"/>
        </a:p>
      </dgm:t>
    </dgm:pt>
    <dgm:pt modelId="{79AE9B21-5E56-400F-B97F-E18D97101021}" type="sibTrans" cxnId="{98C49C88-0473-43A0-BB62-63781AB8E44D}">
      <dgm:prSet/>
      <dgm:spPr/>
      <dgm:t>
        <a:bodyPr/>
        <a:lstStyle/>
        <a:p>
          <a:endParaRPr lang="fr-FR"/>
        </a:p>
      </dgm:t>
    </dgm:pt>
    <dgm:pt modelId="{C138C4F2-9732-4C7D-8557-2462CB5B6544}">
      <dgm:prSet/>
      <dgm:spPr/>
      <dgm:t>
        <a:bodyPr/>
        <a:lstStyle/>
        <a:p>
          <a:pPr rtl="0"/>
          <a:r>
            <a:rPr lang="fr-FR" dirty="0" smtClean="0"/>
            <a:t>Absence d’une stratégie nationale de financement de la santé Plusieurs mécanismes de financement coexistent sans intégration ni synergie (Gratuité ciblée, CAM, FBP, Mutuelle Fonction Publique, Mutuelles communautaires)</a:t>
          </a:r>
          <a:endParaRPr lang="fr-FR" dirty="0"/>
        </a:p>
      </dgm:t>
    </dgm:pt>
    <dgm:pt modelId="{87354294-1F36-49CE-854B-86AE68F95235}" type="parTrans" cxnId="{8C4D9AB0-DB80-4D13-9A42-C537700D8CDC}">
      <dgm:prSet/>
      <dgm:spPr/>
      <dgm:t>
        <a:bodyPr/>
        <a:lstStyle/>
        <a:p>
          <a:endParaRPr lang="fr-FR"/>
        </a:p>
      </dgm:t>
    </dgm:pt>
    <dgm:pt modelId="{E044AEBC-1F19-4321-A679-B31E711728EA}" type="sibTrans" cxnId="{8C4D9AB0-DB80-4D13-9A42-C537700D8CDC}">
      <dgm:prSet/>
      <dgm:spPr/>
      <dgm:t>
        <a:bodyPr/>
        <a:lstStyle/>
        <a:p>
          <a:endParaRPr lang="fr-FR"/>
        </a:p>
      </dgm:t>
    </dgm:pt>
    <dgm:pt modelId="{3ABF8B1A-3DBE-476A-88A9-DDA3FC8611D1}">
      <dgm:prSet/>
      <dgm:spPr/>
      <dgm:t>
        <a:bodyPr/>
        <a:lstStyle/>
        <a:p>
          <a:r>
            <a:rPr lang="fr-FR" dirty="0" smtClean="0"/>
            <a:t>Mesure de la qualité des soins pour s’assurer que le niveau de qualité est maintenu entre 2 évaluations</a:t>
          </a:r>
          <a:endParaRPr lang="fr-FR" dirty="0"/>
        </a:p>
      </dgm:t>
    </dgm:pt>
    <dgm:pt modelId="{69FAE42A-FFDE-4E6F-872E-C72592456337}" type="parTrans" cxnId="{0F3C6926-7BB8-4C2A-A853-31BBAC57BF04}">
      <dgm:prSet/>
      <dgm:spPr/>
      <dgm:t>
        <a:bodyPr/>
        <a:lstStyle/>
        <a:p>
          <a:endParaRPr lang="fr-FR"/>
        </a:p>
      </dgm:t>
    </dgm:pt>
    <dgm:pt modelId="{7FBB6087-6CEE-40AB-8276-7BF731105B95}" type="sibTrans" cxnId="{0F3C6926-7BB8-4C2A-A853-31BBAC57BF04}">
      <dgm:prSet/>
      <dgm:spPr/>
      <dgm:t>
        <a:bodyPr/>
        <a:lstStyle/>
        <a:p>
          <a:endParaRPr lang="fr-FR"/>
        </a:p>
      </dgm:t>
    </dgm:pt>
    <dgm:pt modelId="{D8C45D13-ADD7-46E2-B422-B41A5DB43435}" type="pres">
      <dgm:prSet presAssocID="{BB2AA485-2924-4D5D-9CB9-94562DA7B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FB1D2A-B60F-4398-8E90-727757BF90C6}" type="pres">
      <dgm:prSet presAssocID="{B9414DA0-C567-4634-81E7-7D0C9B1B896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7382C5-8DCF-4804-80DD-E76DE2DC075A}" type="pres">
      <dgm:prSet presAssocID="{64102A4F-82D5-45EE-B457-E9638C37AC11}" presName="spacer" presStyleCnt="0"/>
      <dgm:spPr/>
      <dgm:t>
        <a:bodyPr/>
        <a:lstStyle/>
        <a:p>
          <a:endParaRPr lang="fr-FR"/>
        </a:p>
      </dgm:t>
    </dgm:pt>
    <dgm:pt modelId="{0E42D426-81A4-41E0-836A-EDE06939873B}" type="pres">
      <dgm:prSet presAssocID="{3ABF8B1A-3DBE-476A-88A9-DDA3FC8611D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11D694-A246-4BB8-95E7-E922467EA3A1}" type="pres">
      <dgm:prSet presAssocID="{7FBB6087-6CEE-40AB-8276-7BF731105B95}" presName="spacer" presStyleCnt="0"/>
      <dgm:spPr/>
      <dgm:t>
        <a:bodyPr/>
        <a:lstStyle/>
        <a:p>
          <a:endParaRPr lang="fr-FR"/>
        </a:p>
      </dgm:t>
    </dgm:pt>
    <dgm:pt modelId="{4897E801-3CAE-47ED-B2AE-CA265C25792D}" type="pres">
      <dgm:prSet presAssocID="{C138C4F2-9732-4C7D-8557-2462CB5B654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566461-A749-4894-A75B-BE45E2A747FF}" type="pres">
      <dgm:prSet presAssocID="{E044AEBC-1F19-4321-A679-B31E711728EA}" presName="spacer" presStyleCnt="0"/>
      <dgm:spPr/>
      <dgm:t>
        <a:bodyPr/>
        <a:lstStyle/>
        <a:p>
          <a:endParaRPr lang="fr-FR"/>
        </a:p>
      </dgm:t>
    </dgm:pt>
    <dgm:pt modelId="{418189C5-1E3A-4720-B174-24F1368F4055}" type="pres">
      <dgm:prSet presAssocID="{D2E8593C-0A93-4B94-BAF6-9DAA4F0EE65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31F5D7-DE8A-4523-9446-C95E9BB22F38}" type="pres">
      <dgm:prSet presAssocID="{23D8567F-B228-453B-87EC-54D9B568B4B9}" presName="spacer" presStyleCnt="0"/>
      <dgm:spPr/>
      <dgm:t>
        <a:bodyPr/>
        <a:lstStyle/>
        <a:p>
          <a:endParaRPr lang="fr-FR"/>
        </a:p>
      </dgm:t>
    </dgm:pt>
    <dgm:pt modelId="{DA12EA98-1BDD-46BD-B50A-417250596C18}" type="pres">
      <dgm:prSet presAssocID="{AD967ECB-D114-479E-9922-F47944C3727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3C6926-7BB8-4C2A-A853-31BBAC57BF04}" srcId="{BB2AA485-2924-4D5D-9CB9-94562DA7BFF2}" destId="{3ABF8B1A-3DBE-476A-88A9-DDA3FC8611D1}" srcOrd="1" destOrd="0" parTransId="{69FAE42A-FFDE-4E6F-872E-C72592456337}" sibTransId="{7FBB6087-6CEE-40AB-8276-7BF731105B95}"/>
    <dgm:cxn modelId="{E42A6E52-2952-4E2D-B9C6-7A6884A7A11E}" type="presOf" srcId="{AD967ECB-D114-479E-9922-F47944C3727C}" destId="{DA12EA98-1BDD-46BD-B50A-417250596C18}" srcOrd="0" destOrd="0" presId="urn:microsoft.com/office/officeart/2005/8/layout/vList2"/>
    <dgm:cxn modelId="{1442F8F3-1C0A-4DD9-9D0F-C1167C45BA3B}" srcId="{BB2AA485-2924-4D5D-9CB9-94562DA7BFF2}" destId="{B9414DA0-C567-4634-81E7-7D0C9B1B8966}" srcOrd="0" destOrd="0" parTransId="{0690635E-EB50-46E4-A4A9-4DF46D12D42B}" sibTransId="{64102A4F-82D5-45EE-B457-E9638C37AC11}"/>
    <dgm:cxn modelId="{A8FC96EA-71BF-4257-8D36-C19E7822F68F}" type="presOf" srcId="{3ABF8B1A-3DBE-476A-88A9-DDA3FC8611D1}" destId="{0E42D426-81A4-41E0-836A-EDE06939873B}" srcOrd="0" destOrd="0" presId="urn:microsoft.com/office/officeart/2005/8/layout/vList2"/>
    <dgm:cxn modelId="{8C4D9AB0-DB80-4D13-9A42-C537700D8CDC}" srcId="{BB2AA485-2924-4D5D-9CB9-94562DA7BFF2}" destId="{C138C4F2-9732-4C7D-8557-2462CB5B6544}" srcOrd="2" destOrd="0" parTransId="{87354294-1F36-49CE-854B-86AE68F95235}" sibTransId="{E044AEBC-1F19-4321-A679-B31E711728EA}"/>
    <dgm:cxn modelId="{0D80C129-9FCA-46F6-803E-53C0792EF875}" type="presOf" srcId="{B9414DA0-C567-4634-81E7-7D0C9B1B8966}" destId="{78FB1D2A-B60F-4398-8E90-727757BF90C6}" srcOrd="0" destOrd="0" presId="urn:microsoft.com/office/officeart/2005/8/layout/vList2"/>
    <dgm:cxn modelId="{35AEECDC-2A16-4D7F-BDA5-E0825843F7BA}" type="presOf" srcId="{BB2AA485-2924-4D5D-9CB9-94562DA7BFF2}" destId="{D8C45D13-ADD7-46E2-B422-B41A5DB43435}" srcOrd="0" destOrd="0" presId="urn:microsoft.com/office/officeart/2005/8/layout/vList2"/>
    <dgm:cxn modelId="{98C49C88-0473-43A0-BB62-63781AB8E44D}" srcId="{BB2AA485-2924-4D5D-9CB9-94562DA7BFF2}" destId="{AD967ECB-D114-479E-9922-F47944C3727C}" srcOrd="4" destOrd="0" parTransId="{8F8CF74F-FAB3-42DE-83B6-EDA22CFCC5F5}" sibTransId="{79AE9B21-5E56-400F-B97F-E18D97101021}"/>
    <dgm:cxn modelId="{17E346D1-C137-432F-B19E-A6E04F4EEB7D}" type="presOf" srcId="{D2E8593C-0A93-4B94-BAF6-9DAA4F0EE65E}" destId="{418189C5-1E3A-4720-B174-24F1368F4055}" srcOrd="0" destOrd="0" presId="urn:microsoft.com/office/officeart/2005/8/layout/vList2"/>
    <dgm:cxn modelId="{78A9C663-2CC2-4FD1-804C-BDF25007BBC6}" type="presOf" srcId="{C138C4F2-9732-4C7D-8557-2462CB5B6544}" destId="{4897E801-3CAE-47ED-B2AE-CA265C25792D}" srcOrd="0" destOrd="0" presId="urn:microsoft.com/office/officeart/2005/8/layout/vList2"/>
    <dgm:cxn modelId="{92AD9EB3-BFED-40E0-A668-7CE0C82DA17C}" srcId="{BB2AA485-2924-4D5D-9CB9-94562DA7BFF2}" destId="{D2E8593C-0A93-4B94-BAF6-9DAA4F0EE65E}" srcOrd="3" destOrd="0" parTransId="{D2FBF562-346B-42F9-B74C-F2C3AD892BDD}" sibTransId="{23D8567F-B228-453B-87EC-54D9B568B4B9}"/>
    <dgm:cxn modelId="{84D1C702-198C-4EE0-9C7C-BD455B4F30AA}" type="presParOf" srcId="{D8C45D13-ADD7-46E2-B422-B41A5DB43435}" destId="{78FB1D2A-B60F-4398-8E90-727757BF90C6}" srcOrd="0" destOrd="0" presId="urn:microsoft.com/office/officeart/2005/8/layout/vList2"/>
    <dgm:cxn modelId="{4E45721E-AF8B-48DC-8AF6-45D2D59AFC9D}" type="presParOf" srcId="{D8C45D13-ADD7-46E2-B422-B41A5DB43435}" destId="{767382C5-8DCF-4804-80DD-E76DE2DC075A}" srcOrd="1" destOrd="0" presId="urn:microsoft.com/office/officeart/2005/8/layout/vList2"/>
    <dgm:cxn modelId="{4E514BB0-6203-4EBD-B5F4-F6F335EE6C0B}" type="presParOf" srcId="{D8C45D13-ADD7-46E2-B422-B41A5DB43435}" destId="{0E42D426-81A4-41E0-836A-EDE06939873B}" srcOrd="2" destOrd="0" presId="urn:microsoft.com/office/officeart/2005/8/layout/vList2"/>
    <dgm:cxn modelId="{913D9387-9B34-4F08-BE8C-29B4F3F30B5E}" type="presParOf" srcId="{D8C45D13-ADD7-46E2-B422-B41A5DB43435}" destId="{A511D694-A246-4BB8-95E7-E922467EA3A1}" srcOrd="3" destOrd="0" presId="urn:microsoft.com/office/officeart/2005/8/layout/vList2"/>
    <dgm:cxn modelId="{052BB3C8-270D-41FA-BC00-DA0CF3909321}" type="presParOf" srcId="{D8C45D13-ADD7-46E2-B422-B41A5DB43435}" destId="{4897E801-3CAE-47ED-B2AE-CA265C25792D}" srcOrd="4" destOrd="0" presId="urn:microsoft.com/office/officeart/2005/8/layout/vList2"/>
    <dgm:cxn modelId="{6B97310B-FB7A-4677-86AB-4313DC99B669}" type="presParOf" srcId="{D8C45D13-ADD7-46E2-B422-B41A5DB43435}" destId="{07566461-A749-4894-A75B-BE45E2A747FF}" srcOrd="5" destOrd="0" presId="urn:microsoft.com/office/officeart/2005/8/layout/vList2"/>
    <dgm:cxn modelId="{8DC7257F-7150-437C-88AE-29C674581050}" type="presParOf" srcId="{D8C45D13-ADD7-46E2-B422-B41A5DB43435}" destId="{418189C5-1E3A-4720-B174-24F1368F4055}" srcOrd="6" destOrd="0" presId="urn:microsoft.com/office/officeart/2005/8/layout/vList2"/>
    <dgm:cxn modelId="{6458811C-1E84-43C3-918A-ECCBAECB1FC0}" type="presParOf" srcId="{D8C45D13-ADD7-46E2-B422-B41A5DB43435}" destId="{9F31F5D7-DE8A-4523-9446-C95E9BB22F38}" srcOrd="7" destOrd="0" presId="urn:microsoft.com/office/officeart/2005/8/layout/vList2"/>
    <dgm:cxn modelId="{3DEEB73F-72F0-445E-8FBD-DCAD00D0C7DB}" type="presParOf" srcId="{D8C45D13-ADD7-46E2-B422-B41A5DB43435}" destId="{DA12EA98-1BDD-46BD-B50A-417250596C1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03F27-CAAF-4D8E-8C19-9A2BD046EDBF}">
      <dsp:nvSpPr>
        <dsp:cNvPr id="0" name=""/>
        <dsp:cNvSpPr/>
      </dsp:nvSpPr>
      <dsp:spPr>
        <a:xfrm>
          <a:off x="0" y="26169"/>
          <a:ext cx="8229600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HISTORIQUE DE MISE EN ŒUVRE DU FBP</a:t>
          </a:r>
          <a:endParaRPr lang="fr-FR" sz="3700" kern="1200" dirty="0"/>
        </a:p>
      </dsp:txBody>
      <dsp:txXfrm>
        <a:off x="43321" y="69490"/>
        <a:ext cx="8142958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4C657-3158-4F99-A483-2D22706D6713}">
      <dsp:nvSpPr>
        <dsp:cNvPr id="0" name=""/>
        <dsp:cNvSpPr/>
      </dsp:nvSpPr>
      <dsp:spPr>
        <a:xfrm>
          <a:off x="0" y="11180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Expériences pilotes de FBP en 2006 en 3 Provinces pilotes avec l’appui technique de CORDAID et </a:t>
          </a:r>
          <a:r>
            <a:rPr lang="fr-FR" sz="1700" kern="1200" dirty="0" err="1" smtClean="0"/>
            <a:t>HealthNet</a:t>
          </a:r>
          <a:r>
            <a:rPr lang="fr-FR" sz="1700" kern="1200" dirty="0" smtClean="0"/>
            <a:t> TPO</a:t>
          </a:r>
          <a:endParaRPr lang="fr-FR" sz="1700" kern="1200" dirty="0"/>
        </a:p>
      </dsp:txBody>
      <dsp:txXfrm>
        <a:off x="33012" y="144813"/>
        <a:ext cx="8163576" cy="610236"/>
      </dsp:txXfrm>
    </dsp:sp>
    <dsp:sp modelId="{8D5D6303-358C-4C4A-9A1E-E328932D9007}">
      <dsp:nvSpPr>
        <dsp:cNvPr id="0" name=""/>
        <dsp:cNvSpPr/>
      </dsp:nvSpPr>
      <dsp:spPr>
        <a:xfrm>
          <a:off x="0" y="83702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Elaboration d’une politique nationale de contractualisation dans le secteur de la santé en Février 2006</a:t>
          </a:r>
          <a:endParaRPr lang="fr-FR" sz="1700" kern="1200" dirty="0"/>
        </a:p>
      </dsp:txBody>
      <dsp:txXfrm>
        <a:off x="33012" y="870033"/>
        <a:ext cx="8163576" cy="610236"/>
      </dsp:txXfrm>
    </dsp:sp>
    <dsp:sp modelId="{94F935B5-A576-4EB2-B7EF-D3077D629DB9}">
      <dsp:nvSpPr>
        <dsp:cNvPr id="0" name=""/>
        <dsp:cNvSpPr/>
      </dsp:nvSpPr>
      <dsp:spPr>
        <a:xfrm>
          <a:off x="0" y="156224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Résultats positifs des expériences pilotes FBP</a:t>
          </a:r>
          <a:endParaRPr lang="fr-FR" sz="1700" kern="1200" dirty="0"/>
        </a:p>
      </dsp:txBody>
      <dsp:txXfrm>
        <a:off x="33012" y="1595253"/>
        <a:ext cx="8163576" cy="610236"/>
      </dsp:txXfrm>
    </dsp:sp>
    <dsp:sp modelId="{68F86E9E-12F0-46EA-B564-0A0C972A7C64}">
      <dsp:nvSpPr>
        <dsp:cNvPr id="0" name=""/>
        <dsp:cNvSpPr/>
      </dsp:nvSpPr>
      <dsp:spPr>
        <a:xfrm>
          <a:off x="0" y="228746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Un document de consensus entre le GOT et les PTF est signé pour couplé la Gratuité ciblée et le FBP. Un schéma institutionnel est mis en place en 2009. </a:t>
          </a:r>
          <a:endParaRPr lang="fr-FR" sz="1700" kern="1200" dirty="0"/>
        </a:p>
      </dsp:txBody>
      <dsp:txXfrm>
        <a:off x="33012" y="2320473"/>
        <a:ext cx="8163576" cy="610236"/>
      </dsp:txXfrm>
    </dsp:sp>
    <dsp:sp modelId="{E76867CE-E777-44D1-AC28-BEA1BE2846FB}">
      <dsp:nvSpPr>
        <dsp:cNvPr id="0" name=""/>
        <dsp:cNvSpPr/>
      </dsp:nvSpPr>
      <dsp:spPr>
        <a:xfrm>
          <a:off x="0" y="301268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Décision de passage à l’échelle dès le 1 Avril 2010 avec consensus sur les indicateurs à acheter en vue de renforcer le système de santé Burundais</a:t>
          </a:r>
          <a:endParaRPr lang="fr-FR" sz="1700" kern="1200" dirty="0"/>
        </a:p>
      </dsp:txBody>
      <dsp:txXfrm>
        <a:off x="33012" y="3045693"/>
        <a:ext cx="8163576" cy="610236"/>
      </dsp:txXfrm>
    </dsp:sp>
    <dsp:sp modelId="{94C2F48B-BEAE-4AF7-B887-7697C1B9ABC6}">
      <dsp:nvSpPr>
        <dsp:cNvPr id="0" name=""/>
        <dsp:cNvSpPr/>
      </dsp:nvSpPr>
      <dsp:spPr>
        <a:xfrm>
          <a:off x="0" y="3737901"/>
          <a:ext cx="82296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Introduction du FBP du niveau central en 2013</a:t>
          </a:r>
          <a:endParaRPr lang="fr-FR" sz="1700" kern="1200" dirty="0"/>
        </a:p>
      </dsp:txBody>
      <dsp:txXfrm>
        <a:off x="33012" y="3770913"/>
        <a:ext cx="8163576" cy="610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E1736-3D2A-4880-87B7-FAB053F9BD7F}">
      <dsp:nvSpPr>
        <dsp:cNvPr id="0" name=""/>
        <dsp:cNvSpPr/>
      </dsp:nvSpPr>
      <dsp:spPr>
        <a:xfrm>
          <a:off x="0" y="9665"/>
          <a:ext cx="8229600" cy="62361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QUI EST IMPLIQUE? </a:t>
          </a:r>
          <a:endParaRPr lang="fr-FR" sz="2600" kern="1200" dirty="0"/>
        </a:p>
      </dsp:txBody>
      <dsp:txXfrm>
        <a:off x="30442" y="40107"/>
        <a:ext cx="8168716" cy="562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8E07E-282E-447B-BB41-699B04D0393E}">
      <dsp:nvSpPr>
        <dsp:cNvPr id="0" name=""/>
        <dsp:cNvSpPr/>
      </dsp:nvSpPr>
      <dsp:spPr>
        <a:xfrm>
          <a:off x="0" y="32"/>
          <a:ext cx="8229600" cy="2159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QUEL MONTAGE INSTITUTIONNEL?</a:t>
          </a:r>
          <a:endParaRPr lang="en-US" sz="2000" kern="1200" dirty="0"/>
        </a:p>
      </dsp:txBody>
      <dsp:txXfrm>
        <a:off x="10542" y="10574"/>
        <a:ext cx="8208516" cy="194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900B1-3DEB-420B-BD2B-0BAAA5F0CEDA}">
      <dsp:nvSpPr>
        <dsp:cNvPr id="0" name=""/>
        <dsp:cNvSpPr/>
      </dsp:nvSpPr>
      <dsp:spPr>
        <a:xfrm>
          <a:off x="0" y="9137"/>
          <a:ext cx="8229600" cy="76752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OPPORTUNITES A EXPLOITER</a:t>
          </a:r>
          <a:endParaRPr lang="fr-FR" sz="3200" kern="1200" dirty="0"/>
        </a:p>
      </dsp:txBody>
      <dsp:txXfrm>
        <a:off x="37467" y="46604"/>
        <a:ext cx="8154666" cy="692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8465B-9410-4ADC-85E5-995D22905C7F}">
      <dsp:nvSpPr>
        <dsp:cNvPr id="0" name=""/>
        <dsp:cNvSpPr/>
      </dsp:nvSpPr>
      <dsp:spPr>
        <a:xfrm>
          <a:off x="0" y="59824"/>
          <a:ext cx="8715375" cy="1734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Existence d’une ligne budgétaire FBP dans le budget de l’Etat</a:t>
          </a:r>
          <a:endParaRPr lang="fr-FR" sz="3100" kern="1200" dirty="0"/>
        </a:p>
      </dsp:txBody>
      <dsp:txXfrm>
        <a:off x="84655" y="144479"/>
        <a:ext cx="8546065" cy="1564849"/>
      </dsp:txXfrm>
    </dsp:sp>
    <dsp:sp modelId="{425CA950-0357-4C61-B809-9511D2C2F076}">
      <dsp:nvSpPr>
        <dsp:cNvPr id="0" name=""/>
        <dsp:cNvSpPr/>
      </dsp:nvSpPr>
      <dsp:spPr>
        <a:xfrm>
          <a:off x="0" y="1883264"/>
          <a:ext cx="8715375" cy="17341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Forte implication de l’Etat : accord pour augmenter chaque année le budget FBP de </a:t>
          </a:r>
          <a:r>
            <a:rPr lang="fr-FR" sz="3100" b="1" kern="1200" dirty="0" smtClean="0"/>
            <a:t>1,4% du Budget général de l’Etat</a:t>
          </a:r>
          <a:endParaRPr lang="fr-FR" sz="3100" kern="1200" dirty="0"/>
        </a:p>
      </dsp:txBody>
      <dsp:txXfrm>
        <a:off x="84655" y="1967919"/>
        <a:ext cx="8546065" cy="1564849"/>
      </dsp:txXfrm>
    </dsp:sp>
    <dsp:sp modelId="{623F1B23-74D4-40C2-A87D-C47FA366344A}">
      <dsp:nvSpPr>
        <dsp:cNvPr id="0" name=""/>
        <dsp:cNvSpPr/>
      </dsp:nvSpPr>
      <dsp:spPr>
        <a:xfrm>
          <a:off x="0" y="3706703"/>
          <a:ext cx="8715375" cy="17341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Forte implication des </a:t>
          </a:r>
          <a:r>
            <a:rPr lang="fr-FR" sz="3100" kern="1200" dirty="0" err="1" smtClean="0"/>
            <a:t>PTFs</a:t>
          </a:r>
          <a:r>
            <a:rPr lang="fr-FR" sz="3100" kern="1200" dirty="0" smtClean="0"/>
            <a:t> : </a:t>
          </a:r>
          <a:r>
            <a:rPr lang="en-GB" altLang="fr-FR" sz="3100" kern="1200" dirty="0" err="1" smtClean="0"/>
            <a:t>panier</a:t>
          </a:r>
          <a:r>
            <a:rPr lang="en-GB" altLang="fr-FR" sz="3100" kern="1200" dirty="0" smtClean="0"/>
            <a:t> </a:t>
          </a:r>
          <a:r>
            <a:rPr lang="en-GB" altLang="fr-FR" sz="3100" kern="1200" dirty="0" err="1" smtClean="0"/>
            <a:t>commun</a:t>
          </a:r>
          <a:r>
            <a:rPr lang="en-GB" altLang="fr-FR" sz="3100" kern="1200" dirty="0" smtClean="0"/>
            <a:t> </a:t>
          </a:r>
          <a:r>
            <a:rPr lang="en-GB" altLang="fr-FR" sz="3100" kern="1200" dirty="0" err="1" smtClean="0"/>
            <a:t>virtuel</a:t>
          </a:r>
          <a:r>
            <a:rPr lang="en-GB" altLang="fr-FR" sz="3100" kern="1200" dirty="0" smtClean="0"/>
            <a:t>, </a:t>
          </a:r>
          <a:r>
            <a:rPr lang="en-GB" altLang="fr-FR" sz="3100" kern="1200" dirty="0" err="1" smtClean="0"/>
            <a:t>prévisibilité</a:t>
          </a:r>
          <a:r>
            <a:rPr lang="en-GB" altLang="fr-FR" sz="3100" kern="1200" dirty="0" smtClean="0"/>
            <a:t> des </a:t>
          </a:r>
          <a:r>
            <a:rPr lang="en-GB" altLang="fr-FR" sz="3100" kern="1200" dirty="0" err="1" smtClean="0"/>
            <a:t>fonds</a:t>
          </a:r>
          <a:r>
            <a:rPr lang="en-GB" altLang="fr-FR" sz="3100" kern="1200" dirty="0" smtClean="0"/>
            <a:t> </a:t>
          </a:r>
          <a:r>
            <a:rPr lang="en-GB" altLang="fr-FR" sz="3100" kern="1200" dirty="0" err="1" smtClean="0"/>
            <a:t>venants</a:t>
          </a:r>
          <a:r>
            <a:rPr lang="en-GB" altLang="fr-FR" sz="3100" kern="1200" dirty="0" smtClean="0"/>
            <a:t> des PTFs  </a:t>
          </a:r>
          <a:endParaRPr lang="fr-FR" sz="3100" kern="1200" dirty="0"/>
        </a:p>
      </dsp:txBody>
      <dsp:txXfrm>
        <a:off x="84655" y="3791358"/>
        <a:ext cx="8546065" cy="15648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3210-5239-497C-8033-50FB95550F76}">
      <dsp:nvSpPr>
        <dsp:cNvPr id="0" name=""/>
        <dsp:cNvSpPr/>
      </dsp:nvSpPr>
      <dsp:spPr>
        <a:xfrm>
          <a:off x="0" y="175"/>
          <a:ext cx="8229600" cy="49016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DEFIS</a:t>
          </a:r>
          <a:endParaRPr lang="en-US" sz="3200" kern="1200" dirty="0"/>
        </a:p>
      </dsp:txBody>
      <dsp:txXfrm>
        <a:off x="23928" y="24103"/>
        <a:ext cx="8181744" cy="442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B1D2A-B60F-4398-8E90-727757BF90C6}">
      <dsp:nvSpPr>
        <dsp:cNvPr id="0" name=""/>
        <dsp:cNvSpPr/>
      </dsp:nvSpPr>
      <dsp:spPr>
        <a:xfrm>
          <a:off x="0" y="92020"/>
          <a:ext cx="8858312" cy="1117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Système de référence et contre référence non encore correctement fonctionnel </a:t>
          </a:r>
          <a:endParaRPr lang="fr-FR" sz="2000" kern="1200" dirty="0"/>
        </a:p>
      </dsp:txBody>
      <dsp:txXfrm>
        <a:off x="54541" y="146561"/>
        <a:ext cx="8749230" cy="1008188"/>
      </dsp:txXfrm>
    </dsp:sp>
    <dsp:sp modelId="{0E42D426-81A4-41E0-836A-EDE06939873B}">
      <dsp:nvSpPr>
        <dsp:cNvPr id="0" name=""/>
        <dsp:cNvSpPr/>
      </dsp:nvSpPr>
      <dsp:spPr>
        <a:xfrm>
          <a:off x="0" y="1266890"/>
          <a:ext cx="8858312" cy="1117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Mesure de la qualité des soins pour s’assurer que le niveau de qualité est maintenu entre 2 évaluations</a:t>
          </a:r>
          <a:endParaRPr lang="fr-FR" sz="2000" kern="1200" dirty="0"/>
        </a:p>
      </dsp:txBody>
      <dsp:txXfrm>
        <a:off x="54541" y="1321431"/>
        <a:ext cx="8749230" cy="1008188"/>
      </dsp:txXfrm>
    </dsp:sp>
    <dsp:sp modelId="{4897E801-3CAE-47ED-B2AE-CA265C25792D}">
      <dsp:nvSpPr>
        <dsp:cNvPr id="0" name=""/>
        <dsp:cNvSpPr/>
      </dsp:nvSpPr>
      <dsp:spPr>
        <a:xfrm>
          <a:off x="0" y="2441760"/>
          <a:ext cx="8858312" cy="1117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Absence d’une stratégie nationale de financement de la santé Plusieurs mécanismes de financement coexistent sans intégration ni synergie (Gratuité ciblée, CAM, FBP, Mutuelle Fonction Publique, Mutuelles communautaires)</a:t>
          </a:r>
          <a:endParaRPr lang="fr-FR" sz="2000" kern="1200" dirty="0"/>
        </a:p>
      </dsp:txBody>
      <dsp:txXfrm>
        <a:off x="54541" y="2496301"/>
        <a:ext cx="8749230" cy="1008188"/>
      </dsp:txXfrm>
    </dsp:sp>
    <dsp:sp modelId="{418189C5-1E3A-4720-B174-24F1368F4055}">
      <dsp:nvSpPr>
        <dsp:cNvPr id="0" name=""/>
        <dsp:cNvSpPr/>
      </dsp:nvSpPr>
      <dsp:spPr>
        <a:xfrm>
          <a:off x="0" y="3616631"/>
          <a:ext cx="8858312" cy="1117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Problématique de sous financement global au niveau des Hôpitaux: arriérés de paiement dus par l’Etat, pléthore personnel, niveau de tarification très bas</a:t>
          </a:r>
          <a:endParaRPr lang="fr-FR" sz="2000" kern="1200" dirty="0"/>
        </a:p>
      </dsp:txBody>
      <dsp:txXfrm>
        <a:off x="54541" y="3671172"/>
        <a:ext cx="8749230" cy="1008188"/>
      </dsp:txXfrm>
    </dsp:sp>
    <dsp:sp modelId="{DA12EA98-1BDD-46BD-B50A-417250596C18}">
      <dsp:nvSpPr>
        <dsp:cNvPr id="0" name=""/>
        <dsp:cNvSpPr/>
      </dsp:nvSpPr>
      <dsp:spPr>
        <a:xfrm>
          <a:off x="0" y="4791501"/>
          <a:ext cx="8858312" cy="1117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Généralisation du FBP au niveau communautaire : expérience pilote en cours dans une Province (</a:t>
          </a:r>
          <a:r>
            <a:rPr lang="fr-FR" sz="2000" kern="1200" dirty="0" err="1" smtClean="0"/>
            <a:t>Makamba</a:t>
          </a:r>
          <a:r>
            <a:rPr lang="fr-FR" sz="2000" kern="1200" dirty="0" smtClean="0"/>
            <a:t>)</a:t>
          </a:r>
          <a:endParaRPr lang="fr-FR" sz="2000" kern="1200" dirty="0"/>
        </a:p>
      </dsp:txBody>
      <dsp:txXfrm>
        <a:off x="54541" y="4846042"/>
        <a:ext cx="8749230" cy="100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1317F5-ECAF-4F44-9EC3-7BBB87C020FA}" type="datetimeFigureOut">
              <a:rPr lang="fr-FR"/>
              <a:pPr>
                <a:defRPr/>
              </a:pPr>
              <a:t>02/12/2014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55DCC5-CC20-45F5-8777-947DB20C119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1644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DCC5-CC20-45F5-8777-947DB20C1192}" type="slidenum">
              <a:rPr lang="fr-FR" altLang="fr-FR" smtClean="0"/>
              <a:pPr>
                <a:defRPr/>
              </a:pPr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1565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Ok!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DCC5-CC20-45F5-8777-947DB20C1192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373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GB" altLang="fr-FR" dirty="0" smtClean="0">
              <a:solidFill>
                <a:srgbClr val="FF0000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E8CBD3-4B42-432B-B76B-BC93C7CC1F53}" type="slidenum">
              <a:rPr lang="fr-FR" altLang="fr-FR">
                <a:latin typeface="Calibri" panose="020F0502020204030204" pitchFamily="34" charset="0"/>
              </a:rPr>
              <a:pPr/>
              <a:t>4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7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fr-FR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DE4C67-DD39-4AEB-A410-F43AE9D017F7}" type="slidenum">
              <a:rPr lang="fr-FR" altLang="fr-FR">
                <a:latin typeface="Calibri" panose="020F0502020204030204" pitchFamily="34" charset="0"/>
              </a:rPr>
              <a:pPr/>
              <a:t>5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7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fr-FR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9AE9A0-3E14-49A3-97E1-7DB5FCF3D1D5}" type="slidenum">
              <a:rPr lang="fr-FR" altLang="fr-FR">
                <a:latin typeface="Calibri" panose="020F0502020204030204" pitchFamily="34" charset="0"/>
              </a:rPr>
              <a:pPr/>
              <a:t>6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2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1C0A-E4BA-4245-A202-9576598C2651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DE9A-FC9A-4767-A948-78C62A47A21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852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1F1A-050C-4C9C-91D7-C53A33CB60CB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0B372-2278-4595-AD24-D17D49A7774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312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2870-8E18-4FF5-938B-CD65FAF3B914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D6A2-7FA1-49BC-A2F2-C75DC4A4AE0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921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FCCC-6A14-420B-9EB0-11064D972B36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F815-4671-4E60-8E80-1644CD7605A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287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2040-7F8F-41E0-811A-EDF74010AA77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180B-F8C1-4DF9-B5B1-C1EE55C0F3F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590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267A-18A6-4988-9154-DDA09B00A910}" type="datetime1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71D4-E7EA-495B-B04F-7F31EA19F91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801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231B-9149-4A31-9319-3BA366DFCBE5}" type="datetime1">
              <a:rPr lang="fr-FR" smtClean="0"/>
              <a:t>02/12/2014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CAD4-EC83-46CB-B979-4CBED33447F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69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9A24-FE42-442C-8996-27549DB70009}" type="datetime1">
              <a:rPr lang="fr-FR" smtClean="0"/>
              <a:t>02/12/2014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14B7-339D-4E33-99F6-0A092BF1CB2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848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ECD1-7304-4EA9-A637-1F9CDECD391A}" type="datetime1">
              <a:rPr lang="fr-FR" smtClean="0"/>
              <a:t>02/12/2014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F3D0-4659-4E43-BF7F-135EE722092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533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D240-4944-4C63-9C1E-DC3A6AFA9D51}" type="datetime1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04A2-1E37-4334-8A26-206786C2C79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353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C042-696E-4875-B45D-7E90B589A017}" type="datetime1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1F0A-8D97-4B4A-9EA2-BADF40A8C6D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148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B20145-477D-4C43-91DF-ADA6FFCC2D52}" type="datetime1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DBE578-D94A-41F8-9252-D275005D6BE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28625" y="2714625"/>
            <a:ext cx="8429625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dirty="0" smtClean="0"/>
              <a:t>LE FINANCEMENT BASE SUR LA PERFORMANCE: EXPERIENCE DU BURUNDI</a:t>
            </a:r>
            <a:endParaRPr lang="en-US" sz="40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839200" cy="1295400"/>
          </a:xfrm>
        </p:spPr>
        <p:txBody>
          <a:bodyPr/>
          <a:lstStyle/>
          <a:p>
            <a:pPr eaLnBrk="1" hangingPunct="1"/>
            <a:r>
              <a:rPr lang="fr-FR" altLang="fr-FR" sz="2000" dirty="0" smtClean="0">
                <a:solidFill>
                  <a:srgbClr val="898989"/>
                </a:solidFill>
              </a:rPr>
              <a:t>Ministère de la Santé Publique et de la lutte contre le SIDA</a:t>
            </a:r>
          </a:p>
          <a:p>
            <a:pPr eaLnBrk="1" hangingPunct="1"/>
            <a:endParaRPr lang="en-US" altLang="fr-FR" sz="2000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en-US" altLang="fr-FR" sz="2000" dirty="0" smtClean="0">
                <a:solidFill>
                  <a:srgbClr val="898989"/>
                </a:solidFill>
              </a:rPr>
              <a:t>Préparée par la CT/ FBP et Direction de la Planification et du Suivi Evaluation et des politiques de santé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9102"/>
            <a:ext cx="3024188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57188"/>
            <a:ext cx="1728192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0DE9A-FC9A-4767-A948-78C62A47A21B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789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F815-4671-4E60-8E80-1644CD7605A5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/>
          <p:cNvGraphicFramePr/>
          <p:nvPr>
            <p:extLst>
              <p:ext uri="{D42A27DB-BD31-4B8C-83A1-F6EECF244321}">
                <p14:modId xmlns:p14="http://schemas.microsoft.com/office/powerpoint/2010/main" val="1199523857"/>
              </p:ext>
            </p:extLst>
          </p:nvPr>
        </p:nvGraphicFramePr>
        <p:xfrm>
          <a:off x="457200" y="214290"/>
          <a:ext cx="822960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1" name="Graphique 7"/>
          <p:cNvPicPr>
            <a:picLocks noGrp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"/>
          <a:stretch>
            <a:fillRect/>
          </a:stretch>
        </p:blipFill>
        <p:spPr>
          <a:xfrm>
            <a:off x="395288" y="908050"/>
            <a:ext cx="8497887" cy="5761038"/>
          </a:xfrm>
          <a:noFill/>
        </p:spPr>
      </p:pic>
      <p:sp>
        <p:nvSpPr>
          <p:cNvPr id="2" name="Étoile à 7 branches 1"/>
          <p:cNvSpPr/>
          <p:nvPr/>
        </p:nvSpPr>
        <p:spPr>
          <a:xfrm>
            <a:off x="4283968" y="2204864"/>
            <a:ext cx="4176464" cy="2520280"/>
          </a:xfrm>
          <a:prstGeom prst="star7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004048" y="2726340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Chaque PTF sauf la BM, utilise un panier commun ‘virtuel’ avec une forte prévisibilité des financements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F815-4671-4E60-8E80-1644CD7605A5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3184173"/>
              </p:ext>
            </p:extLst>
          </p:nvPr>
        </p:nvGraphicFramePr>
        <p:xfrm>
          <a:off x="323528" y="188640"/>
          <a:ext cx="8229600" cy="21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171" name="Espace réservé du contenu 5"/>
          <p:cNvGrpSpPr>
            <a:grpSpLocks noGrp="1"/>
          </p:cNvGrpSpPr>
          <p:nvPr/>
        </p:nvGrpSpPr>
        <p:grpSpPr bwMode="auto">
          <a:xfrm>
            <a:off x="179388" y="549275"/>
            <a:ext cx="8785225" cy="5616575"/>
            <a:chOff x="179388" y="188640"/>
            <a:chExt cx="8785225" cy="6269310"/>
          </a:xfrm>
        </p:grpSpPr>
        <p:sp>
          <p:nvSpPr>
            <p:cNvPr id="7" name="Rectangle 6"/>
            <p:cNvSpPr/>
            <p:nvPr/>
          </p:nvSpPr>
          <p:spPr bwMode="auto">
            <a:xfrm>
              <a:off x="3995738" y="188640"/>
              <a:ext cx="946150" cy="15115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MSPLS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DGSSLS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CT FBP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779838" y="2059864"/>
              <a:ext cx="1439862" cy="7212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Bureau Provincial de Santé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156325" y="1774574"/>
              <a:ext cx="1019175" cy="5741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Hôpitaux Nationaux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83400" y="259520"/>
              <a:ext cx="1266825" cy="7212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Services du niveau central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51275" y="3069900"/>
              <a:ext cx="1225550" cy="7903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Bureau de District Sanitaire</a:t>
              </a: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625475" y="1556618"/>
              <a:ext cx="2159000" cy="9143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CT FBP Elargie</a:t>
              </a: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560388" y="486335"/>
              <a:ext cx="2160587" cy="9143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CPSD</a:t>
              </a: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625475" y="2637534"/>
              <a:ext cx="2681288" cy="158416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Comité Provincial de Vérification et de Validation(CPVV)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dirty="0">
                <a:solidFill>
                  <a:schemeClr val="tx1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Equipe Technique de Vérification</a:t>
              </a: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179388" y="486335"/>
              <a:ext cx="2663825" cy="9143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Cadre de Partenariat pour la Santé et le Développement (CPSD)</a:t>
              </a: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4052888" y="5878509"/>
              <a:ext cx="2159000" cy="57944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Communauté</a:t>
              </a: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2414588" y="4868473"/>
              <a:ext cx="1936750" cy="71942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Centres de Santé</a:t>
              </a: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4872038" y="5012004"/>
              <a:ext cx="1638300" cy="56881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Hôpitaux de District</a:t>
              </a: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179388" y="4941124"/>
              <a:ext cx="2160587" cy="71765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Associations locales</a:t>
              </a:r>
            </a:p>
          </p:txBody>
        </p:sp>
        <p:cxnSp>
          <p:nvCxnSpPr>
            <p:cNvPr id="20" name="Connecteur droit 19"/>
            <p:cNvCxnSpPr/>
            <p:nvPr/>
          </p:nvCxnSpPr>
          <p:spPr bwMode="auto">
            <a:xfrm>
              <a:off x="611188" y="3500495"/>
              <a:ext cx="26955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 bwMode="auto">
            <a:xfrm>
              <a:off x="6956425" y="5012004"/>
              <a:ext cx="1936750" cy="56881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Prestataires secondaires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69213" y="1700150"/>
              <a:ext cx="1295400" cy="64854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Prestataires secondaires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956425" y="2637534"/>
              <a:ext cx="1339850" cy="5741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tx1"/>
                  </a:solidFill>
                </a:rPr>
                <a:t>Ecoles Paramédicales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83400" y="3860209"/>
              <a:ext cx="1412875" cy="7212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 err="1">
                  <a:solidFill>
                    <a:schemeClr val="tx1"/>
                  </a:solidFill>
                </a:rPr>
                <a:t>ONGs</a:t>
              </a:r>
              <a:r>
                <a:rPr lang="fr-FR" sz="1400" dirty="0">
                  <a:solidFill>
                    <a:schemeClr val="tx1"/>
                  </a:solidFill>
                </a:rPr>
                <a:t> Indépendantes</a:t>
              </a:r>
            </a:p>
          </p:txBody>
        </p:sp>
        <p:cxnSp>
          <p:nvCxnSpPr>
            <p:cNvPr id="25" name="Connecteur droit 24"/>
            <p:cNvCxnSpPr/>
            <p:nvPr/>
          </p:nvCxnSpPr>
          <p:spPr bwMode="auto">
            <a:xfrm>
              <a:off x="1520825" y="4149044"/>
              <a:ext cx="0" cy="792080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 bwMode="auto">
            <a:xfrm>
              <a:off x="2636838" y="4078164"/>
              <a:ext cx="0" cy="956876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 bwMode="auto">
            <a:xfrm>
              <a:off x="2786063" y="4508758"/>
              <a:ext cx="29781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 bwMode="auto">
            <a:xfrm>
              <a:off x="5764213" y="4508758"/>
              <a:ext cx="0" cy="43236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>
              <a:stCxn id="18" idx="6"/>
              <a:endCxn id="21" idx="2"/>
            </p:cNvCxnSpPr>
            <p:nvPr/>
          </p:nvCxnSpPr>
          <p:spPr bwMode="auto">
            <a:xfrm>
              <a:off x="6510338" y="5297295"/>
              <a:ext cx="44608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 bwMode="auto">
            <a:xfrm>
              <a:off x="3752850" y="4724941"/>
              <a:ext cx="0" cy="216183"/>
            </a:xfrm>
            <a:prstGeom prst="line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 bwMode="auto">
            <a:xfrm>
              <a:off x="3752850" y="4724941"/>
              <a:ext cx="380047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 bwMode="auto">
            <a:xfrm>
              <a:off x="7553325" y="4724941"/>
              <a:ext cx="0" cy="28706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 bwMode="auto">
            <a:xfrm>
              <a:off x="3995738" y="691886"/>
              <a:ext cx="9683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 bwMode="auto">
            <a:xfrm>
              <a:off x="3995738" y="1196904"/>
              <a:ext cx="9683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 bwMode="auto">
            <a:xfrm>
              <a:off x="3276600" y="908069"/>
              <a:ext cx="725488" cy="1773"/>
            </a:xfrm>
            <a:prstGeom prst="line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 bwMode="auto">
            <a:xfrm flipH="1">
              <a:off x="3276600" y="908069"/>
              <a:ext cx="9525" cy="1582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 bwMode="auto">
            <a:xfrm>
              <a:off x="3276600" y="2492230"/>
              <a:ext cx="503238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 bwMode="auto">
            <a:xfrm flipV="1">
              <a:off x="3419475" y="1051601"/>
              <a:ext cx="557213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 bwMode="auto">
            <a:xfrm flipH="1">
              <a:off x="3419475" y="1051601"/>
              <a:ext cx="19050" cy="251268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 bwMode="auto">
            <a:xfrm>
              <a:off x="3419475" y="3574919"/>
              <a:ext cx="412750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 bwMode="auto">
            <a:xfrm>
              <a:off x="4945063" y="548355"/>
              <a:ext cx="193675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 bwMode="auto">
            <a:xfrm>
              <a:off x="4945063" y="837189"/>
              <a:ext cx="1565275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 bwMode="auto">
            <a:xfrm flipV="1">
              <a:off x="6510338" y="837189"/>
              <a:ext cx="0" cy="862961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/>
            <p:nvPr/>
          </p:nvCxnSpPr>
          <p:spPr bwMode="auto">
            <a:xfrm>
              <a:off x="7164388" y="2059864"/>
              <a:ext cx="44608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>
              <a:stCxn id="23" idx="1"/>
            </p:cNvCxnSpPr>
            <p:nvPr/>
          </p:nvCxnSpPr>
          <p:spPr bwMode="auto">
            <a:xfrm flipH="1">
              <a:off x="5988050" y="2924597"/>
              <a:ext cx="968375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 bwMode="auto">
            <a:xfrm flipV="1">
              <a:off x="5988050" y="1051601"/>
              <a:ext cx="0" cy="187299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 bwMode="auto">
            <a:xfrm flipH="1">
              <a:off x="3009900" y="764538"/>
              <a:ext cx="966788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/>
            <p:nvPr/>
          </p:nvCxnSpPr>
          <p:spPr bwMode="auto">
            <a:xfrm>
              <a:off x="3009900" y="764538"/>
              <a:ext cx="0" cy="216005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 bwMode="auto">
            <a:xfrm flipH="1">
              <a:off x="3455988" y="4292575"/>
              <a:ext cx="342741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 bwMode="auto">
            <a:xfrm>
              <a:off x="3455988" y="4292575"/>
              <a:ext cx="0" cy="57589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/>
            <p:cNvCxnSpPr/>
            <p:nvPr/>
          </p:nvCxnSpPr>
          <p:spPr bwMode="auto">
            <a:xfrm>
              <a:off x="5467350" y="4437878"/>
              <a:ext cx="0" cy="57412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 bwMode="auto">
            <a:xfrm>
              <a:off x="7999413" y="4581410"/>
              <a:ext cx="0" cy="4305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>
              <a:stCxn id="14" idx="5"/>
            </p:cNvCxnSpPr>
            <p:nvPr/>
          </p:nvCxnSpPr>
          <p:spPr bwMode="auto">
            <a:xfrm>
              <a:off x="2914650" y="3989565"/>
              <a:ext cx="19050" cy="951559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 bwMode="auto">
            <a:xfrm>
              <a:off x="3084513" y="4149044"/>
              <a:ext cx="297973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 bwMode="auto">
            <a:xfrm>
              <a:off x="6064250" y="4149044"/>
              <a:ext cx="0" cy="86296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 bwMode="auto">
            <a:xfrm>
              <a:off x="6064250" y="4149044"/>
              <a:ext cx="0" cy="7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 bwMode="auto">
            <a:xfrm>
              <a:off x="6583363" y="4005512"/>
              <a:ext cx="0" cy="1150024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 bwMode="auto">
            <a:xfrm>
              <a:off x="6583363" y="5155536"/>
              <a:ext cx="447675" cy="0"/>
            </a:xfrm>
            <a:prstGeom prst="line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 bwMode="auto">
            <a:xfrm>
              <a:off x="3233738" y="4005512"/>
              <a:ext cx="3349625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 bwMode="auto">
            <a:xfrm flipV="1">
              <a:off x="3233738" y="3714905"/>
              <a:ext cx="0" cy="290607"/>
            </a:xfrm>
            <a:prstGeom prst="straightConnector1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 bwMode="auto">
            <a:xfrm flipH="1">
              <a:off x="4945063" y="1051601"/>
              <a:ext cx="104298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 bwMode="auto">
            <a:xfrm flipH="1">
              <a:off x="5467350" y="4437878"/>
              <a:ext cx="1416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 bwMode="auto">
            <a:xfrm flipV="1">
              <a:off x="3084513" y="3860209"/>
              <a:ext cx="0" cy="28883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 bwMode="auto">
            <a:xfrm>
              <a:off x="4945063" y="1483967"/>
              <a:ext cx="49053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 bwMode="auto">
            <a:xfrm>
              <a:off x="5435600" y="1483967"/>
              <a:ext cx="0" cy="2090951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 bwMode="auto">
            <a:xfrm flipH="1">
              <a:off x="5076825" y="3574919"/>
              <a:ext cx="3714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 flipV="1">
              <a:off x="2786063" y="4078164"/>
              <a:ext cx="0" cy="430594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 bwMode="auto">
            <a:xfrm>
              <a:off x="4945063" y="1342208"/>
              <a:ext cx="1938337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 bwMode="auto">
            <a:xfrm>
              <a:off x="6883400" y="1342208"/>
              <a:ext cx="0" cy="43236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4945063" y="1196904"/>
              <a:ext cx="3278187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/>
            <p:nvPr/>
          </p:nvCxnSpPr>
          <p:spPr bwMode="auto">
            <a:xfrm>
              <a:off x="8223250" y="1196904"/>
              <a:ext cx="0" cy="50324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 flipH="1">
              <a:off x="1892300" y="259520"/>
              <a:ext cx="208438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 bwMode="auto">
            <a:xfrm>
              <a:off x="1892300" y="259520"/>
              <a:ext cx="0" cy="2179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 bwMode="auto">
            <a:xfrm flipV="1">
              <a:off x="2771775" y="1916333"/>
              <a:ext cx="1417638" cy="2480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 flipV="1">
              <a:off x="4211638" y="1700150"/>
              <a:ext cx="0" cy="21618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 bwMode="auto">
            <a:xfrm>
              <a:off x="1817688" y="5589674"/>
              <a:ext cx="0" cy="43059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/>
            <p:nvPr/>
          </p:nvCxnSpPr>
          <p:spPr bwMode="auto">
            <a:xfrm>
              <a:off x="1817688" y="6020268"/>
              <a:ext cx="2308225" cy="0"/>
            </a:xfrm>
            <a:prstGeom prst="straightConnector1">
              <a:avLst/>
            </a:prstGeom>
            <a:ln w="2540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>
              <a:stCxn id="18" idx="4"/>
            </p:cNvCxnSpPr>
            <p:nvPr/>
          </p:nvCxnSpPr>
          <p:spPr bwMode="auto">
            <a:xfrm flipH="1">
              <a:off x="5691188" y="5580814"/>
              <a:ext cx="0" cy="36680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 bwMode="auto">
            <a:xfrm>
              <a:off x="3976688" y="5515250"/>
              <a:ext cx="67151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 bwMode="auto">
            <a:xfrm>
              <a:off x="4648200" y="5515250"/>
              <a:ext cx="0" cy="363259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 bwMode="auto">
            <a:xfrm>
              <a:off x="7775575" y="5515250"/>
              <a:ext cx="0" cy="57767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 bwMode="auto">
            <a:xfrm flipV="1">
              <a:off x="6211888" y="6092920"/>
              <a:ext cx="1563687" cy="354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 bwMode="auto">
            <a:xfrm>
              <a:off x="4945063" y="333943"/>
              <a:ext cx="596900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 bwMode="auto">
            <a:xfrm>
              <a:off x="5541963" y="333943"/>
              <a:ext cx="0" cy="316655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 bwMode="auto">
            <a:xfrm>
              <a:off x="5541963" y="3500495"/>
              <a:ext cx="201136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 bwMode="auto">
            <a:xfrm>
              <a:off x="7553325" y="3500495"/>
              <a:ext cx="0" cy="359714"/>
            </a:xfrm>
            <a:prstGeom prst="line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 bwMode="auto">
            <a:xfrm>
              <a:off x="4500563" y="2781066"/>
              <a:ext cx="0" cy="29592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 bwMode="auto">
            <a:xfrm flipH="1">
              <a:off x="4500563" y="1700150"/>
              <a:ext cx="0" cy="3597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 bwMode="auto">
            <a:xfrm flipH="1">
              <a:off x="1042988" y="1340435"/>
              <a:ext cx="0" cy="36857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 flipV="1">
              <a:off x="6372225" y="5446143"/>
              <a:ext cx="0" cy="3597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084888" y="5805857"/>
              <a:ext cx="28733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avec flèche 91"/>
            <p:cNvCxnSpPr/>
            <p:nvPr/>
          </p:nvCxnSpPr>
          <p:spPr bwMode="auto">
            <a:xfrm flipV="1">
              <a:off x="6084888" y="5517022"/>
              <a:ext cx="0" cy="28883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2" name="Groupe 115"/>
          <p:cNvGrpSpPr>
            <a:grpSpLocks/>
          </p:cNvGrpSpPr>
          <p:nvPr/>
        </p:nvGrpSpPr>
        <p:grpSpPr bwMode="auto">
          <a:xfrm>
            <a:off x="179388" y="5588000"/>
            <a:ext cx="3168650" cy="1081088"/>
            <a:chOff x="1259631" y="1628800"/>
            <a:chExt cx="4014194" cy="2320621"/>
          </a:xfrm>
        </p:grpSpPr>
        <p:cxnSp>
          <p:nvCxnSpPr>
            <p:cNvPr id="117" name="Connecteur droit avec flèche 116"/>
            <p:cNvCxnSpPr/>
            <p:nvPr/>
          </p:nvCxnSpPr>
          <p:spPr>
            <a:xfrm>
              <a:off x="1259631" y="2187657"/>
              <a:ext cx="575180" cy="17039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/>
            <p:nvPr/>
          </p:nvCxnSpPr>
          <p:spPr>
            <a:xfrm>
              <a:off x="1259631" y="2565909"/>
              <a:ext cx="57518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/>
            <p:nvPr/>
          </p:nvCxnSpPr>
          <p:spPr>
            <a:xfrm flipV="1">
              <a:off x="1259631" y="1843484"/>
              <a:ext cx="575180" cy="1022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6" name="ZoneTexte 119"/>
            <p:cNvSpPr txBox="1">
              <a:spLocks noChangeArrowheads="1"/>
            </p:cNvSpPr>
            <p:nvPr/>
          </p:nvSpPr>
          <p:spPr bwMode="auto">
            <a:xfrm>
              <a:off x="1835696" y="1628800"/>
              <a:ext cx="2448273" cy="47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Contrat</a:t>
              </a:r>
            </a:p>
          </p:txBody>
        </p:sp>
        <p:sp>
          <p:nvSpPr>
            <p:cNvPr id="7177" name="ZoneTexte 120"/>
            <p:cNvSpPr txBox="1">
              <a:spLocks noChangeArrowheads="1"/>
            </p:cNvSpPr>
            <p:nvPr/>
          </p:nvSpPr>
          <p:spPr bwMode="auto">
            <a:xfrm>
              <a:off x="1835696" y="1965031"/>
              <a:ext cx="2677024" cy="47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Vérification quantité</a:t>
              </a:r>
            </a:p>
          </p:txBody>
        </p:sp>
        <p:sp>
          <p:nvSpPr>
            <p:cNvPr id="7178" name="ZoneTexte 121"/>
            <p:cNvSpPr txBox="1">
              <a:spLocks noChangeArrowheads="1"/>
            </p:cNvSpPr>
            <p:nvPr/>
          </p:nvSpPr>
          <p:spPr bwMode="auto">
            <a:xfrm>
              <a:off x="1835696" y="2301262"/>
              <a:ext cx="3434667" cy="47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Evaluation qualité technique</a:t>
              </a:r>
            </a:p>
          </p:txBody>
        </p:sp>
        <p:cxnSp>
          <p:nvCxnSpPr>
            <p:cNvPr id="7179" name="AutoShape 14"/>
            <p:cNvCxnSpPr>
              <a:cxnSpLocks noChangeShapeType="1"/>
            </p:cNvCxnSpPr>
            <p:nvPr/>
          </p:nvCxnSpPr>
          <p:spPr bwMode="auto">
            <a:xfrm>
              <a:off x="1259632" y="2996952"/>
              <a:ext cx="576064" cy="0"/>
            </a:xfrm>
            <a:prstGeom prst="straightConnector1">
              <a:avLst/>
            </a:prstGeom>
            <a:noFill/>
            <a:ln w="25400" cap="rnd">
              <a:solidFill>
                <a:srgbClr val="4F81BD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0" name="ZoneTexte 123"/>
            <p:cNvSpPr txBox="1">
              <a:spLocks noChangeArrowheads="1"/>
            </p:cNvSpPr>
            <p:nvPr/>
          </p:nvSpPr>
          <p:spPr bwMode="auto">
            <a:xfrm>
              <a:off x="1807021" y="2743111"/>
              <a:ext cx="2996404" cy="680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Evaluation qualité perçue</a:t>
              </a:r>
            </a:p>
          </p:txBody>
        </p:sp>
        <p:cxnSp>
          <p:nvCxnSpPr>
            <p:cNvPr id="7181" name="AutoShape 15"/>
            <p:cNvCxnSpPr>
              <a:cxnSpLocks noChangeShapeType="1"/>
            </p:cNvCxnSpPr>
            <p:nvPr/>
          </p:nvCxnSpPr>
          <p:spPr bwMode="auto">
            <a:xfrm>
              <a:off x="1259632" y="3356993"/>
              <a:ext cx="57606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2" name="ZoneTexte 125"/>
            <p:cNvSpPr txBox="1">
              <a:spLocks noChangeArrowheads="1"/>
            </p:cNvSpPr>
            <p:nvPr/>
          </p:nvSpPr>
          <p:spPr bwMode="auto">
            <a:xfrm>
              <a:off x="1835696" y="3085801"/>
              <a:ext cx="3438129" cy="479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Evaluation de la performance</a:t>
              </a:r>
            </a:p>
          </p:txBody>
        </p:sp>
        <p:cxnSp>
          <p:nvCxnSpPr>
            <p:cNvPr id="7183" name="AutoShape 16"/>
            <p:cNvCxnSpPr>
              <a:cxnSpLocks noChangeShapeType="1"/>
            </p:cNvCxnSpPr>
            <p:nvPr/>
          </p:nvCxnSpPr>
          <p:spPr bwMode="auto">
            <a:xfrm>
              <a:off x="1259631" y="3733463"/>
              <a:ext cx="57606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4" name="ZoneTexte 127"/>
            <p:cNvSpPr txBox="1">
              <a:spLocks noChangeArrowheads="1"/>
            </p:cNvSpPr>
            <p:nvPr/>
          </p:nvSpPr>
          <p:spPr bwMode="auto">
            <a:xfrm>
              <a:off x="1807021" y="3470380"/>
              <a:ext cx="3065783" cy="479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>
                  <a:latin typeface="Arial" panose="020B0604020202020204" pitchFamily="34" charset="0"/>
                </a:rPr>
                <a:t>Relation de Collaboration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F815-4671-4E60-8E80-1644CD7605A5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28625" y="142875"/>
          <a:ext cx="8229600" cy="785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535132"/>
              </p:ext>
            </p:extLst>
          </p:nvPr>
        </p:nvGraphicFramePr>
        <p:xfrm>
          <a:off x="214313" y="1143000"/>
          <a:ext cx="8715375" cy="550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F815-4671-4E60-8E80-1644CD7605A5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152400"/>
          <a:ext cx="8229600" cy="490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573732"/>
              </p:ext>
            </p:extLst>
          </p:nvPr>
        </p:nvGraphicFramePr>
        <p:xfrm>
          <a:off x="142844" y="714356"/>
          <a:ext cx="885831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F815-4671-4E60-8E80-1644CD7605A5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425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LE FINANCEMENT BASE SUR LA PERFORMANCE: EXPERIENCE DU BURUNDI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FINANCEMENT BASE SUR LA PERFORMANCE: EXPERIENCE DU BURUNDI</dc:title>
  <dc:creator>USER</dc:creator>
  <cp:lastModifiedBy>SAEAPKH001 Svc Acct Cambodia</cp:lastModifiedBy>
  <cp:revision>36</cp:revision>
  <dcterms:created xsi:type="dcterms:W3CDTF">2013-03-26T16:03:16Z</dcterms:created>
  <dcterms:modified xsi:type="dcterms:W3CDTF">2014-12-02T16:13:40Z</dcterms:modified>
</cp:coreProperties>
</file>