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76" r:id="rId3"/>
    <p:sldId id="262" r:id="rId4"/>
    <p:sldId id="263" r:id="rId5"/>
    <p:sldId id="266" r:id="rId6"/>
    <p:sldId id="265" r:id="rId7"/>
    <p:sldId id="267" r:id="rId8"/>
    <p:sldId id="269" r:id="rId9"/>
    <p:sldId id="273" r:id="rId10"/>
    <p:sldId id="268" r:id="rId11"/>
    <p:sldId id="274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39772-D5E2-478B-8CE4-B85F1B45D31C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35059D68-A638-4C35-A075-29ABF37A3BED}">
      <dgm:prSet/>
      <dgm:spPr/>
      <dgm:t>
        <a:bodyPr/>
        <a:lstStyle/>
        <a:p>
          <a:pPr rtl="0"/>
          <a:r>
            <a:rPr lang="en-GB" b="1" dirty="0" smtClean="0"/>
            <a:t>Align with country systems </a:t>
          </a:r>
          <a:r>
            <a:rPr lang="en-GB" dirty="0" smtClean="0"/>
            <a:t>whenever they meet the minimum acceptable level.</a:t>
          </a:r>
          <a:endParaRPr lang="fr-FR" dirty="0"/>
        </a:p>
      </dgm:t>
    </dgm:pt>
    <dgm:pt modelId="{62D66FA9-7E2E-47B0-8E86-4F426264BE05}" type="parTrans" cxnId="{EBC9BF50-BDD8-40AF-9A67-ACBC750B9E5F}">
      <dgm:prSet/>
      <dgm:spPr/>
      <dgm:t>
        <a:bodyPr/>
        <a:lstStyle/>
        <a:p>
          <a:endParaRPr lang="fr-FR"/>
        </a:p>
      </dgm:t>
    </dgm:pt>
    <dgm:pt modelId="{8674F37C-88C7-453E-95B3-59BAC749C542}" type="sibTrans" cxnId="{EBC9BF50-BDD8-40AF-9A67-ACBC750B9E5F}">
      <dgm:prSet/>
      <dgm:spPr/>
      <dgm:t>
        <a:bodyPr/>
        <a:lstStyle/>
        <a:p>
          <a:endParaRPr lang="fr-FR"/>
        </a:p>
      </dgm:t>
    </dgm:pt>
    <dgm:pt modelId="{62164C73-3566-4230-8943-179156FC578F}">
      <dgm:prSet/>
      <dgm:spPr/>
      <dgm:t>
        <a:bodyPr/>
        <a:lstStyle/>
        <a:p>
          <a:pPr rtl="0"/>
          <a:r>
            <a:rPr lang="en-GB" b="1" dirty="0" smtClean="0"/>
            <a:t>Harmonize among development partners</a:t>
          </a:r>
          <a:r>
            <a:rPr lang="en-GB" dirty="0" smtClean="0"/>
            <a:t>, when all or part of the national Public Financial Management (PFM) system is not sufficiently developed</a:t>
          </a:r>
          <a:endParaRPr lang="fr-FR" dirty="0"/>
        </a:p>
      </dgm:t>
    </dgm:pt>
    <dgm:pt modelId="{BBED2BB9-611B-47A6-A298-B1AD46632DCE}" type="parTrans" cxnId="{9D395E77-3B91-47F7-A6E5-3D174C5186B9}">
      <dgm:prSet/>
      <dgm:spPr/>
      <dgm:t>
        <a:bodyPr/>
        <a:lstStyle/>
        <a:p>
          <a:endParaRPr lang="fr-FR"/>
        </a:p>
      </dgm:t>
    </dgm:pt>
    <dgm:pt modelId="{BEF61D4D-02FF-43CA-A3E0-FBC4B757401A}" type="sibTrans" cxnId="{9D395E77-3B91-47F7-A6E5-3D174C5186B9}">
      <dgm:prSet/>
      <dgm:spPr/>
      <dgm:t>
        <a:bodyPr/>
        <a:lstStyle/>
        <a:p>
          <a:endParaRPr lang="fr-FR"/>
        </a:p>
      </dgm:t>
    </dgm:pt>
    <dgm:pt modelId="{D4376EAB-D4A7-4ECE-9ABC-E3D86A6BCCB5}">
      <dgm:prSet/>
      <dgm:spPr/>
      <dgm:t>
        <a:bodyPr/>
        <a:lstStyle/>
        <a:p>
          <a:pPr rtl="0"/>
          <a:r>
            <a:rPr lang="en-GB" b="1" dirty="0" smtClean="0"/>
            <a:t>Do things jointly</a:t>
          </a:r>
          <a:r>
            <a:rPr lang="en-GB" dirty="0" smtClean="0"/>
            <a:t>: Joint FM Assessment, joint action plan for strengthening the system and joint supervision</a:t>
          </a:r>
          <a:endParaRPr lang="fr-FR" dirty="0"/>
        </a:p>
      </dgm:t>
    </dgm:pt>
    <dgm:pt modelId="{3214EB4F-1C61-4405-8D86-33D29EB16C7D}" type="parTrans" cxnId="{1D3A0FAE-E74F-4165-96FE-5AF3191D8D50}">
      <dgm:prSet/>
      <dgm:spPr/>
      <dgm:t>
        <a:bodyPr/>
        <a:lstStyle/>
        <a:p>
          <a:endParaRPr lang="fr-FR"/>
        </a:p>
      </dgm:t>
    </dgm:pt>
    <dgm:pt modelId="{2E52FF0A-DB94-4A32-A28C-51E51D7AFFA0}" type="sibTrans" cxnId="{1D3A0FAE-E74F-4165-96FE-5AF3191D8D50}">
      <dgm:prSet/>
      <dgm:spPr/>
      <dgm:t>
        <a:bodyPr/>
        <a:lstStyle/>
        <a:p>
          <a:endParaRPr lang="fr-FR"/>
        </a:p>
      </dgm:t>
    </dgm:pt>
    <dgm:pt modelId="{780083B0-E5A7-439F-B6F6-ABE6CC6ED88C}">
      <dgm:prSet/>
      <dgm:spPr/>
      <dgm:t>
        <a:bodyPr/>
        <a:lstStyle/>
        <a:p>
          <a:pPr rtl="0"/>
          <a:r>
            <a:rPr lang="en-GB" b="1" dirty="0" smtClean="0"/>
            <a:t>Not wait </a:t>
          </a:r>
          <a:r>
            <a:rPr lang="en-GB" dirty="0" smtClean="0"/>
            <a:t>until all problems have been solved, but use elements of country systems as part of the process of improving systems and developing capacity</a:t>
          </a:r>
          <a:endParaRPr lang="fr-FR" dirty="0"/>
        </a:p>
      </dgm:t>
    </dgm:pt>
    <dgm:pt modelId="{2DD26F46-8C10-4EA6-8092-09F5BE4DCE23}" type="parTrans" cxnId="{3AF25103-59D7-4301-8C91-DBBC2264EF57}">
      <dgm:prSet/>
      <dgm:spPr/>
      <dgm:t>
        <a:bodyPr/>
        <a:lstStyle/>
        <a:p>
          <a:endParaRPr lang="fr-FR"/>
        </a:p>
      </dgm:t>
    </dgm:pt>
    <dgm:pt modelId="{3029623C-97FA-4D13-9D35-5CE93E7868FF}" type="sibTrans" cxnId="{3AF25103-59D7-4301-8C91-DBBC2264EF57}">
      <dgm:prSet/>
      <dgm:spPr/>
      <dgm:t>
        <a:bodyPr/>
        <a:lstStyle/>
        <a:p>
          <a:endParaRPr lang="fr-FR"/>
        </a:p>
      </dgm:t>
    </dgm:pt>
    <dgm:pt modelId="{7CE7CEED-D361-4C75-BD53-3226684C3CED}" type="pres">
      <dgm:prSet presAssocID="{21139772-D5E2-478B-8CE4-B85F1B45D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E6747-3797-4711-9567-D7CB7946190F}" type="pres">
      <dgm:prSet presAssocID="{35059D68-A638-4C35-A075-29ABF37A3BE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DB148-14EE-4EF6-B6DB-0ACD8926EC99}" type="pres">
      <dgm:prSet presAssocID="{8674F37C-88C7-453E-95B3-59BAC749C542}" presName="spacer" presStyleCnt="0"/>
      <dgm:spPr/>
    </dgm:pt>
    <dgm:pt modelId="{75A75AC5-D900-4EE5-88DB-CED9F6243FB9}" type="pres">
      <dgm:prSet presAssocID="{62164C73-3566-4230-8943-179156FC578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856EF-924B-4253-B19A-01E9918DFB0C}" type="pres">
      <dgm:prSet presAssocID="{BEF61D4D-02FF-43CA-A3E0-FBC4B757401A}" presName="spacer" presStyleCnt="0"/>
      <dgm:spPr/>
    </dgm:pt>
    <dgm:pt modelId="{9791DAA7-D58F-4507-A8CF-958B7BEC9B21}" type="pres">
      <dgm:prSet presAssocID="{D4376EAB-D4A7-4ECE-9ABC-E3D86A6BCCB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BA86D-629E-4110-9CDA-EFA3CA140949}" type="pres">
      <dgm:prSet presAssocID="{2E52FF0A-DB94-4A32-A28C-51E51D7AFFA0}" presName="spacer" presStyleCnt="0"/>
      <dgm:spPr/>
    </dgm:pt>
    <dgm:pt modelId="{76116801-A8A4-4901-9444-CEE32E0EF3E7}" type="pres">
      <dgm:prSet presAssocID="{780083B0-E5A7-439F-B6F6-ABE6CC6ED88C}" presName="parentText" presStyleLbl="node1" presStyleIdx="3" presStyleCnt="4" custScaleY="1243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4F5105-0025-41A0-B5BD-D90C3B9B629C}" type="presOf" srcId="{62164C73-3566-4230-8943-179156FC578F}" destId="{75A75AC5-D900-4EE5-88DB-CED9F6243FB9}" srcOrd="0" destOrd="0" presId="urn:microsoft.com/office/officeart/2005/8/layout/vList2"/>
    <dgm:cxn modelId="{EBC9BF50-BDD8-40AF-9A67-ACBC750B9E5F}" srcId="{21139772-D5E2-478B-8CE4-B85F1B45D31C}" destId="{35059D68-A638-4C35-A075-29ABF37A3BED}" srcOrd="0" destOrd="0" parTransId="{62D66FA9-7E2E-47B0-8E86-4F426264BE05}" sibTransId="{8674F37C-88C7-453E-95B3-59BAC749C542}"/>
    <dgm:cxn modelId="{3793694E-0E6E-4C58-8526-45681CCA08A7}" type="presOf" srcId="{780083B0-E5A7-439F-B6F6-ABE6CC6ED88C}" destId="{76116801-A8A4-4901-9444-CEE32E0EF3E7}" srcOrd="0" destOrd="0" presId="urn:microsoft.com/office/officeart/2005/8/layout/vList2"/>
    <dgm:cxn modelId="{BC50128B-69F2-40A7-89AD-24036B9F32FE}" type="presOf" srcId="{35059D68-A638-4C35-A075-29ABF37A3BED}" destId="{DE2E6747-3797-4711-9567-D7CB7946190F}" srcOrd="0" destOrd="0" presId="urn:microsoft.com/office/officeart/2005/8/layout/vList2"/>
    <dgm:cxn modelId="{9D395E77-3B91-47F7-A6E5-3D174C5186B9}" srcId="{21139772-D5E2-478B-8CE4-B85F1B45D31C}" destId="{62164C73-3566-4230-8943-179156FC578F}" srcOrd="1" destOrd="0" parTransId="{BBED2BB9-611B-47A6-A298-B1AD46632DCE}" sibTransId="{BEF61D4D-02FF-43CA-A3E0-FBC4B757401A}"/>
    <dgm:cxn modelId="{1D3A0FAE-E74F-4165-96FE-5AF3191D8D50}" srcId="{21139772-D5E2-478B-8CE4-B85F1B45D31C}" destId="{D4376EAB-D4A7-4ECE-9ABC-E3D86A6BCCB5}" srcOrd="2" destOrd="0" parTransId="{3214EB4F-1C61-4405-8D86-33D29EB16C7D}" sibTransId="{2E52FF0A-DB94-4A32-A28C-51E51D7AFFA0}"/>
    <dgm:cxn modelId="{3AF25103-59D7-4301-8C91-DBBC2264EF57}" srcId="{21139772-D5E2-478B-8CE4-B85F1B45D31C}" destId="{780083B0-E5A7-439F-B6F6-ABE6CC6ED88C}" srcOrd="3" destOrd="0" parTransId="{2DD26F46-8C10-4EA6-8092-09F5BE4DCE23}" sibTransId="{3029623C-97FA-4D13-9D35-5CE93E7868FF}"/>
    <dgm:cxn modelId="{6DA162A7-5995-492F-A3D7-39BAE0DCF623}" type="presOf" srcId="{D4376EAB-D4A7-4ECE-9ABC-E3D86A6BCCB5}" destId="{9791DAA7-D58F-4507-A8CF-958B7BEC9B21}" srcOrd="0" destOrd="0" presId="urn:microsoft.com/office/officeart/2005/8/layout/vList2"/>
    <dgm:cxn modelId="{FC58F547-92E4-49E1-8577-1965753F1DDA}" type="presOf" srcId="{21139772-D5E2-478B-8CE4-B85F1B45D31C}" destId="{7CE7CEED-D361-4C75-BD53-3226684C3CED}" srcOrd="0" destOrd="0" presId="urn:microsoft.com/office/officeart/2005/8/layout/vList2"/>
    <dgm:cxn modelId="{F4C43F55-9C01-4A0D-8CE5-76C640625037}" type="presParOf" srcId="{7CE7CEED-D361-4C75-BD53-3226684C3CED}" destId="{DE2E6747-3797-4711-9567-D7CB7946190F}" srcOrd="0" destOrd="0" presId="urn:microsoft.com/office/officeart/2005/8/layout/vList2"/>
    <dgm:cxn modelId="{D155112C-6902-46D4-999C-088871B997D9}" type="presParOf" srcId="{7CE7CEED-D361-4C75-BD53-3226684C3CED}" destId="{88BDB148-14EE-4EF6-B6DB-0ACD8926EC99}" srcOrd="1" destOrd="0" presId="urn:microsoft.com/office/officeart/2005/8/layout/vList2"/>
    <dgm:cxn modelId="{6C95AE3B-5F3A-47C5-8433-7B5C4043F442}" type="presParOf" srcId="{7CE7CEED-D361-4C75-BD53-3226684C3CED}" destId="{75A75AC5-D900-4EE5-88DB-CED9F6243FB9}" srcOrd="2" destOrd="0" presId="urn:microsoft.com/office/officeart/2005/8/layout/vList2"/>
    <dgm:cxn modelId="{DD518079-8D8E-43F7-9C54-DA3FE5ED9D73}" type="presParOf" srcId="{7CE7CEED-D361-4C75-BD53-3226684C3CED}" destId="{888856EF-924B-4253-B19A-01E9918DFB0C}" srcOrd="3" destOrd="0" presId="urn:microsoft.com/office/officeart/2005/8/layout/vList2"/>
    <dgm:cxn modelId="{909D6222-E7B5-4751-AE01-E9EEDFF746B9}" type="presParOf" srcId="{7CE7CEED-D361-4C75-BD53-3226684C3CED}" destId="{9791DAA7-D58F-4507-A8CF-958B7BEC9B21}" srcOrd="4" destOrd="0" presId="urn:microsoft.com/office/officeart/2005/8/layout/vList2"/>
    <dgm:cxn modelId="{A2A7E010-3C91-4F78-85CE-3BD763168B95}" type="presParOf" srcId="{7CE7CEED-D361-4C75-BD53-3226684C3CED}" destId="{707BA86D-629E-4110-9CDA-EFA3CA140949}" srcOrd="5" destOrd="0" presId="urn:microsoft.com/office/officeart/2005/8/layout/vList2"/>
    <dgm:cxn modelId="{F2F5AF19-23EE-48A5-9C5E-37AD436E1207}" type="presParOf" srcId="{7CE7CEED-D361-4C75-BD53-3226684C3CED}" destId="{76116801-A8A4-4901-9444-CEE32E0EF3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ABF935-5553-4BF8-A9B3-2AD54F6EB0DA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F9580805-3645-4E17-A776-4551EAE90F11}">
      <dgm:prSet custT="1"/>
      <dgm:spPr/>
      <dgm:t>
        <a:bodyPr/>
        <a:lstStyle/>
        <a:p>
          <a:pPr rtl="0"/>
          <a:r>
            <a:rPr lang="en-US" sz="2000" smtClean="0"/>
            <a:t>Funds need to be channeled to the health sector (right amount, right place, right time)</a:t>
          </a:r>
          <a:endParaRPr lang="fr-FR" sz="2000"/>
        </a:p>
      </dgm:t>
    </dgm:pt>
    <dgm:pt modelId="{86247BDF-7CE3-4DAC-A70B-8AA1DDF8C3BD}" type="parTrans" cxnId="{C0842B26-5927-4237-A07A-36EA5A26700C}">
      <dgm:prSet/>
      <dgm:spPr/>
      <dgm:t>
        <a:bodyPr/>
        <a:lstStyle/>
        <a:p>
          <a:endParaRPr lang="fr-FR"/>
        </a:p>
      </dgm:t>
    </dgm:pt>
    <dgm:pt modelId="{1E4B8091-20FF-4680-B226-30EC7122E566}" type="sibTrans" cxnId="{C0842B26-5927-4237-A07A-36EA5A26700C}">
      <dgm:prSet/>
      <dgm:spPr/>
      <dgm:t>
        <a:bodyPr/>
        <a:lstStyle/>
        <a:p>
          <a:endParaRPr lang="fr-FR"/>
        </a:p>
      </dgm:t>
    </dgm:pt>
    <dgm:pt modelId="{FB964787-3351-4A12-846E-23F6F967330A}">
      <dgm:prSet custT="1"/>
      <dgm:spPr/>
      <dgm:t>
        <a:bodyPr/>
        <a:lstStyle/>
        <a:p>
          <a:pPr rtl="0"/>
          <a:r>
            <a:rPr lang="en-US" sz="2000" smtClean="0"/>
            <a:t>These funds need to be spent for intended purposes, with value-for-money</a:t>
          </a:r>
          <a:endParaRPr lang="fr-FR" sz="2000"/>
        </a:p>
      </dgm:t>
    </dgm:pt>
    <dgm:pt modelId="{675FA6E7-1F02-4429-81F7-B506CDA43D24}" type="parTrans" cxnId="{65DF8E46-16E0-48BE-93CA-B037E87B39FD}">
      <dgm:prSet/>
      <dgm:spPr/>
      <dgm:t>
        <a:bodyPr/>
        <a:lstStyle/>
        <a:p>
          <a:endParaRPr lang="fr-FR"/>
        </a:p>
      </dgm:t>
    </dgm:pt>
    <dgm:pt modelId="{3951128A-B667-4118-BDF4-612A8A8173A3}" type="sibTrans" cxnId="{65DF8E46-16E0-48BE-93CA-B037E87B39FD}">
      <dgm:prSet/>
      <dgm:spPr/>
      <dgm:t>
        <a:bodyPr/>
        <a:lstStyle/>
        <a:p>
          <a:endParaRPr lang="fr-FR"/>
        </a:p>
      </dgm:t>
    </dgm:pt>
    <dgm:pt modelId="{29747B5E-C117-418C-9698-4D60385D13F4}">
      <dgm:prSet custT="1"/>
      <dgm:spPr/>
      <dgm:t>
        <a:bodyPr/>
        <a:lstStyle/>
        <a:p>
          <a:pPr rtl="0"/>
          <a:r>
            <a:rPr lang="en-US" sz="2000" smtClean="0"/>
            <a:t>Stakeholders (MoF &amp; donors) need a reasonable assurance on intended purpose and value-for-money</a:t>
          </a:r>
          <a:endParaRPr lang="fr-FR" sz="2000"/>
        </a:p>
      </dgm:t>
    </dgm:pt>
    <dgm:pt modelId="{AFDE5CB3-10D0-4E09-8D99-6D8ECE1E8022}" type="parTrans" cxnId="{F9B2B2BB-59CD-4023-BCFC-3F05302100DD}">
      <dgm:prSet/>
      <dgm:spPr/>
      <dgm:t>
        <a:bodyPr/>
        <a:lstStyle/>
        <a:p>
          <a:endParaRPr lang="fr-FR"/>
        </a:p>
      </dgm:t>
    </dgm:pt>
    <dgm:pt modelId="{667FAA33-4337-465B-BB63-A526E5C72196}" type="sibTrans" cxnId="{F9B2B2BB-59CD-4023-BCFC-3F05302100DD}">
      <dgm:prSet/>
      <dgm:spPr/>
      <dgm:t>
        <a:bodyPr/>
        <a:lstStyle/>
        <a:p>
          <a:endParaRPr lang="fr-FR"/>
        </a:p>
      </dgm:t>
    </dgm:pt>
    <dgm:pt modelId="{8C2E4B75-F191-44F7-89A2-D0E16258782A}">
      <dgm:prSet custT="1"/>
      <dgm:spPr/>
      <dgm:t>
        <a:bodyPr/>
        <a:lstStyle/>
        <a:p>
          <a:pPr rtl="0"/>
          <a:r>
            <a:rPr lang="en-US" sz="2000" smtClean="0"/>
            <a:t>Problem: if each donor sets up its own FM arrangements, there are unintended consequences for the whole system</a:t>
          </a:r>
          <a:endParaRPr lang="fr-FR" sz="2000"/>
        </a:p>
      </dgm:t>
    </dgm:pt>
    <dgm:pt modelId="{F2E2425B-CA3D-49E5-B204-D95356EB1015}" type="parTrans" cxnId="{272F9288-724A-4CDA-910C-3AB14307B742}">
      <dgm:prSet/>
      <dgm:spPr/>
      <dgm:t>
        <a:bodyPr/>
        <a:lstStyle/>
        <a:p>
          <a:endParaRPr lang="fr-FR"/>
        </a:p>
      </dgm:t>
    </dgm:pt>
    <dgm:pt modelId="{8C852802-2E8C-4441-B857-EA51170CD3D3}" type="sibTrans" cxnId="{272F9288-724A-4CDA-910C-3AB14307B742}">
      <dgm:prSet/>
      <dgm:spPr/>
      <dgm:t>
        <a:bodyPr/>
        <a:lstStyle/>
        <a:p>
          <a:endParaRPr lang="fr-FR"/>
        </a:p>
      </dgm:t>
    </dgm:pt>
    <dgm:pt modelId="{3BF4FB3C-A6AB-4053-809C-47A45A9BC6D9}" type="pres">
      <dgm:prSet presAssocID="{52ABF935-5553-4BF8-A9B3-2AD54F6EB0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BBDB5A-B67C-4A0F-9090-9324994EB20E}" type="pres">
      <dgm:prSet presAssocID="{8C2E4B75-F191-44F7-89A2-D0E16258782A}" presName="boxAndChildren" presStyleCnt="0"/>
      <dgm:spPr/>
    </dgm:pt>
    <dgm:pt modelId="{D31C1A8A-E497-430D-A47B-4EF8C32793E7}" type="pres">
      <dgm:prSet presAssocID="{8C2E4B75-F191-44F7-89A2-D0E16258782A}" presName="parentTextBox" presStyleLbl="node1" presStyleIdx="0" presStyleCnt="4"/>
      <dgm:spPr/>
      <dgm:t>
        <a:bodyPr/>
        <a:lstStyle/>
        <a:p>
          <a:endParaRPr lang="en-US"/>
        </a:p>
      </dgm:t>
    </dgm:pt>
    <dgm:pt modelId="{2946B1AE-1A45-48FA-8A71-1945BFAB2248}" type="pres">
      <dgm:prSet presAssocID="{667FAA33-4337-465B-BB63-A526E5C72196}" presName="sp" presStyleCnt="0"/>
      <dgm:spPr/>
    </dgm:pt>
    <dgm:pt modelId="{41DB0332-FBEC-4ADB-B5C9-477715FBC781}" type="pres">
      <dgm:prSet presAssocID="{29747B5E-C117-418C-9698-4D60385D13F4}" presName="arrowAndChildren" presStyleCnt="0"/>
      <dgm:spPr/>
    </dgm:pt>
    <dgm:pt modelId="{28A42DCC-E7CE-47A3-A4C0-17B8811DF661}" type="pres">
      <dgm:prSet presAssocID="{29747B5E-C117-418C-9698-4D60385D13F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589F1635-C1D0-451D-BDDE-59F9302E9991}" type="pres">
      <dgm:prSet presAssocID="{3951128A-B667-4118-BDF4-612A8A8173A3}" presName="sp" presStyleCnt="0"/>
      <dgm:spPr/>
    </dgm:pt>
    <dgm:pt modelId="{C9055C91-0B16-4640-9F6F-699C01C2CBD3}" type="pres">
      <dgm:prSet presAssocID="{FB964787-3351-4A12-846E-23F6F967330A}" presName="arrowAndChildren" presStyleCnt="0"/>
      <dgm:spPr/>
    </dgm:pt>
    <dgm:pt modelId="{AA780FE3-CFB2-4337-89C1-64DEB8AA1711}" type="pres">
      <dgm:prSet presAssocID="{FB964787-3351-4A12-846E-23F6F967330A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71D2A2B1-1F62-4DA0-B8B3-62331655C1F1}" type="pres">
      <dgm:prSet presAssocID="{1E4B8091-20FF-4680-B226-30EC7122E566}" presName="sp" presStyleCnt="0"/>
      <dgm:spPr/>
    </dgm:pt>
    <dgm:pt modelId="{29732BD5-4BDE-48C1-BAB3-2E0697013782}" type="pres">
      <dgm:prSet presAssocID="{F9580805-3645-4E17-A776-4551EAE90F11}" presName="arrowAndChildren" presStyleCnt="0"/>
      <dgm:spPr/>
    </dgm:pt>
    <dgm:pt modelId="{3F0DB2CF-4E50-463B-BDAB-141239ADD06F}" type="pres">
      <dgm:prSet presAssocID="{F9580805-3645-4E17-A776-4551EAE90F11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C0842B26-5927-4237-A07A-36EA5A26700C}" srcId="{52ABF935-5553-4BF8-A9B3-2AD54F6EB0DA}" destId="{F9580805-3645-4E17-A776-4551EAE90F11}" srcOrd="0" destOrd="0" parTransId="{86247BDF-7CE3-4DAC-A70B-8AA1DDF8C3BD}" sibTransId="{1E4B8091-20FF-4680-B226-30EC7122E566}"/>
    <dgm:cxn modelId="{772C9CEA-A740-4E4E-838F-73A7A69AB7C7}" type="presOf" srcId="{8C2E4B75-F191-44F7-89A2-D0E16258782A}" destId="{D31C1A8A-E497-430D-A47B-4EF8C32793E7}" srcOrd="0" destOrd="0" presId="urn:microsoft.com/office/officeart/2005/8/layout/process4"/>
    <dgm:cxn modelId="{2AC3F59D-4CB5-4B3B-8AD7-8A561458E6DD}" type="presOf" srcId="{FB964787-3351-4A12-846E-23F6F967330A}" destId="{AA780FE3-CFB2-4337-89C1-64DEB8AA1711}" srcOrd="0" destOrd="0" presId="urn:microsoft.com/office/officeart/2005/8/layout/process4"/>
    <dgm:cxn modelId="{6C548DE5-96C0-49FD-A501-60EEC4A60AF8}" type="presOf" srcId="{52ABF935-5553-4BF8-A9B3-2AD54F6EB0DA}" destId="{3BF4FB3C-A6AB-4053-809C-47A45A9BC6D9}" srcOrd="0" destOrd="0" presId="urn:microsoft.com/office/officeart/2005/8/layout/process4"/>
    <dgm:cxn modelId="{8F23CB1B-D9AB-4302-AEBD-BC0E43D7F293}" type="presOf" srcId="{29747B5E-C117-418C-9698-4D60385D13F4}" destId="{28A42DCC-E7CE-47A3-A4C0-17B8811DF661}" srcOrd="0" destOrd="0" presId="urn:microsoft.com/office/officeart/2005/8/layout/process4"/>
    <dgm:cxn modelId="{299EBAD4-EE1A-4CD9-9D39-97984F24484F}" type="presOf" srcId="{F9580805-3645-4E17-A776-4551EAE90F11}" destId="{3F0DB2CF-4E50-463B-BDAB-141239ADD06F}" srcOrd="0" destOrd="0" presId="urn:microsoft.com/office/officeart/2005/8/layout/process4"/>
    <dgm:cxn modelId="{65DF8E46-16E0-48BE-93CA-B037E87B39FD}" srcId="{52ABF935-5553-4BF8-A9B3-2AD54F6EB0DA}" destId="{FB964787-3351-4A12-846E-23F6F967330A}" srcOrd="1" destOrd="0" parTransId="{675FA6E7-1F02-4429-81F7-B506CDA43D24}" sibTransId="{3951128A-B667-4118-BDF4-612A8A8173A3}"/>
    <dgm:cxn modelId="{F9B2B2BB-59CD-4023-BCFC-3F05302100DD}" srcId="{52ABF935-5553-4BF8-A9B3-2AD54F6EB0DA}" destId="{29747B5E-C117-418C-9698-4D60385D13F4}" srcOrd="2" destOrd="0" parTransId="{AFDE5CB3-10D0-4E09-8D99-6D8ECE1E8022}" sibTransId="{667FAA33-4337-465B-BB63-A526E5C72196}"/>
    <dgm:cxn modelId="{272F9288-724A-4CDA-910C-3AB14307B742}" srcId="{52ABF935-5553-4BF8-A9B3-2AD54F6EB0DA}" destId="{8C2E4B75-F191-44F7-89A2-D0E16258782A}" srcOrd="3" destOrd="0" parTransId="{F2E2425B-CA3D-49E5-B204-D95356EB1015}" sibTransId="{8C852802-2E8C-4441-B857-EA51170CD3D3}"/>
    <dgm:cxn modelId="{4D5D1770-7318-450F-967B-AE2A054CE335}" type="presParOf" srcId="{3BF4FB3C-A6AB-4053-809C-47A45A9BC6D9}" destId="{69BBDB5A-B67C-4A0F-9090-9324994EB20E}" srcOrd="0" destOrd="0" presId="urn:microsoft.com/office/officeart/2005/8/layout/process4"/>
    <dgm:cxn modelId="{BC7A1EA8-D665-452E-BBF2-7F5EE62EAB06}" type="presParOf" srcId="{69BBDB5A-B67C-4A0F-9090-9324994EB20E}" destId="{D31C1A8A-E497-430D-A47B-4EF8C32793E7}" srcOrd="0" destOrd="0" presId="urn:microsoft.com/office/officeart/2005/8/layout/process4"/>
    <dgm:cxn modelId="{2C58A04C-9CB2-4783-9CE7-DF62757E1603}" type="presParOf" srcId="{3BF4FB3C-A6AB-4053-809C-47A45A9BC6D9}" destId="{2946B1AE-1A45-48FA-8A71-1945BFAB2248}" srcOrd="1" destOrd="0" presId="urn:microsoft.com/office/officeart/2005/8/layout/process4"/>
    <dgm:cxn modelId="{97649EB2-1260-45B1-BD38-220C0E5B2D24}" type="presParOf" srcId="{3BF4FB3C-A6AB-4053-809C-47A45A9BC6D9}" destId="{41DB0332-FBEC-4ADB-B5C9-477715FBC781}" srcOrd="2" destOrd="0" presId="urn:microsoft.com/office/officeart/2005/8/layout/process4"/>
    <dgm:cxn modelId="{35CFB15A-A242-44CD-B198-9092A87A9BB2}" type="presParOf" srcId="{41DB0332-FBEC-4ADB-B5C9-477715FBC781}" destId="{28A42DCC-E7CE-47A3-A4C0-17B8811DF661}" srcOrd="0" destOrd="0" presId="urn:microsoft.com/office/officeart/2005/8/layout/process4"/>
    <dgm:cxn modelId="{B3D84A76-D001-47D9-8A7A-F8A864F87EC6}" type="presParOf" srcId="{3BF4FB3C-A6AB-4053-809C-47A45A9BC6D9}" destId="{589F1635-C1D0-451D-BDDE-59F9302E9991}" srcOrd="3" destOrd="0" presId="urn:microsoft.com/office/officeart/2005/8/layout/process4"/>
    <dgm:cxn modelId="{DF8B3D88-3081-4987-806F-19FFAF7FACDE}" type="presParOf" srcId="{3BF4FB3C-A6AB-4053-809C-47A45A9BC6D9}" destId="{C9055C91-0B16-4640-9F6F-699C01C2CBD3}" srcOrd="4" destOrd="0" presId="urn:microsoft.com/office/officeart/2005/8/layout/process4"/>
    <dgm:cxn modelId="{E54F6346-F5E9-4A20-86F4-3FB1071A87F9}" type="presParOf" srcId="{C9055C91-0B16-4640-9F6F-699C01C2CBD3}" destId="{AA780FE3-CFB2-4337-89C1-64DEB8AA1711}" srcOrd="0" destOrd="0" presId="urn:microsoft.com/office/officeart/2005/8/layout/process4"/>
    <dgm:cxn modelId="{8EC2F086-DACC-4735-A7E0-F97CE4CA717B}" type="presParOf" srcId="{3BF4FB3C-A6AB-4053-809C-47A45A9BC6D9}" destId="{71D2A2B1-1F62-4DA0-B8B3-62331655C1F1}" srcOrd="5" destOrd="0" presId="urn:microsoft.com/office/officeart/2005/8/layout/process4"/>
    <dgm:cxn modelId="{31DA05E6-46E5-4368-BD23-6191CE45A867}" type="presParOf" srcId="{3BF4FB3C-A6AB-4053-809C-47A45A9BC6D9}" destId="{29732BD5-4BDE-48C1-BAB3-2E0697013782}" srcOrd="6" destOrd="0" presId="urn:microsoft.com/office/officeart/2005/8/layout/process4"/>
    <dgm:cxn modelId="{9DA21594-9C44-41CC-BC82-1363C20A3C7D}" type="presParOf" srcId="{29732BD5-4BDE-48C1-BAB3-2E0697013782}" destId="{3F0DB2CF-4E50-463B-BDAB-141239ADD0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4CCD2E-515A-427C-9768-4CADEDB86305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FC223734-372B-4FBE-8F15-5FB2CAC932BE}">
      <dgm:prSet custT="1"/>
      <dgm:spPr/>
      <dgm:t>
        <a:bodyPr/>
        <a:lstStyle/>
        <a:p>
          <a:pPr rtl="0"/>
          <a:r>
            <a:rPr lang="en-US" sz="2000" dirty="0" smtClean="0"/>
            <a:t>Funds need to be channeled to the health sector (right amount, right place, right time). </a:t>
          </a:r>
          <a:r>
            <a:rPr lang="en-US" sz="2000" u="sng" dirty="0" smtClean="0"/>
            <a:t>Good sector plans and budget</a:t>
          </a:r>
          <a:r>
            <a:rPr lang="en-US" sz="2000" dirty="0" smtClean="0"/>
            <a:t> are fundamental to achieving this</a:t>
          </a:r>
          <a:endParaRPr lang="fr-FR" sz="2000" dirty="0"/>
        </a:p>
      </dgm:t>
    </dgm:pt>
    <dgm:pt modelId="{9027B4FD-1044-43DB-937A-B5235F919DF2}" type="parTrans" cxnId="{BCD0376C-3B76-4D91-9D3E-205003F2F1A8}">
      <dgm:prSet/>
      <dgm:spPr/>
      <dgm:t>
        <a:bodyPr/>
        <a:lstStyle/>
        <a:p>
          <a:endParaRPr lang="fr-FR"/>
        </a:p>
      </dgm:t>
    </dgm:pt>
    <dgm:pt modelId="{BAFC2DB0-FB81-4E8E-AA9A-A70944F62417}" type="sibTrans" cxnId="{BCD0376C-3B76-4D91-9D3E-205003F2F1A8}">
      <dgm:prSet/>
      <dgm:spPr/>
      <dgm:t>
        <a:bodyPr/>
        <a:lstStyle/>
        <a:p>
          <a:endParaRPr lang="fr-FR"/>
        </a:p>
      </dgm:t>
    </dgm:pt>
    <dgm:pt modelId="{D77405AE-0C14-4F5B-906E-73AC2D29A4E7}">
      <dgm:prSet custT="1"/>
      <dgm:spPr/>
      <dgm:t>
        <a:bodyPr/>
        <a:lstStyle/>
        <a:p>
          <a:pPr rtl="0"/>
          <a:r>
            <a:rPr lang="en-US" sz="2000" dirty="0" smtClean="0"/>
            <a:t>These funds need to be spent for intended purposes, with value-for-money and accounted for accurately using </a:t>
          </a:r>
          <a:r>
            <a:rPr lang="en-US" sz="2000" u="sng" dirty="0" smtClean="0"/>
            <a:t>reliable financial accounting systems</a:t>
          </a:r>
          <a:endParaRPr lang="fr-FR" sz="2000" u="sng" dirty="0"/>
        </a:p>
      </dgm:t>
    </dgm:pt>
    <dgm:pt modelId="{3C6E7761-C5FF-4640-9123-C8DF9032B38F}" type="parTrans" cxnId="{0A884091-3A40-4176-90E2-7A234A63899B}">
      <dgm:prSet/>
      <dgm:spPr/>
      <dgm:t>
        <a:bodyPr/>
        <a:lstStyle/>
        <a:p>
          <a:endParaRPr lang="fr-FR"/>
        </a:p>
      </dgm:t>
    </dgm:pt>
    <dgm:pt modelId="{C98D7E6B-14C8-437E-8172-98AEBCE46276}" type="sibTrans" cxnId="{0A884091-3A40-4176-90E2-7A234A63899B}">
      <dgm:prSet/>
      <dgm:spPr/>
      <dgm:t>
        <a:bodyPr/>
        <a:lstStyle/>
        <a:p>
          <a:endParaRPr lang="fr-FR"/>
        </a:p>
      </dgm:t>
    </dgm:pt>
    <dgm:pt modelId="{A74B48C5-8D3E-42CD-AE16-4C6CAB6BA70D}">
      <dgm:prSet custT="1"/>
      <dgm:spPr/>
      <dgm:t>
        <a:bodyPr/>
        <a:lstStyle/>
        <a:p>
          <a:pPr rtl="0"/>
          <a:r>
            <a:rPr lang="en-US" sz="2000" dirty="0" smtClean="0"/>
            <a:t>Stakeholders (government, parliament, donors) need a reasonable assurance on intended purpose and value-for-money through </a:t>
          </a:r>
          <a:r>
            <a:rPr lang="en-US" sz="2000" u="sng" dirty="0" smtClean="0"/>
            <a:t>external audit (financial and </a:t>
          </a:r>
          <a:r>
            <a:rPr lang="en-US" sz="2000" u="sng" dirty="0" err="1" smtClean="0"/>
            <a:t>VofA</a:t>
          </a:r>
          <a:r>
            <a:rPr lang="en-US" sz="2000" u="sng" dirty="0" smtClean="0"/>
            <a:t>)</a:t>
          </a:r>
          <a:endParaRPr lang="fr-FR" sz="2000" u="sng" dirty="0"/>
        </a:p>
      </dgm:t>
    </dgm:pt>
    <dgm:pt modelId="{2C91B627-658F-4C51-AD5E-235A07A8EEB3}" type="parTrans" cxnId="{8EEC9F1D-8124-4504-B277-3659609FA99A}">
      <dgm:prSet/>
      <dgm:spPr/>
      <dgm:t>
        <a:bodyPr/>
        <a:lstStyle/>
        <a:p>
          <a:endParaRPr lang="fr-FR"/>
        </a:p>
      </dgm:t>
    </dgm:pt>
    <dgm:pt modelId="{4D4A0F1B-3EC5-47D0-8952-7BE0C6874CB1}" type="sibTrans" cxnId="{8EEC9F1D-8124-4504-B277-3659609FA99A}">
      <dgm:prSet/>
      <dgm:spPr/>
      <dgm:t>
        <a:bodyPr/>
        <a:lstStyle/>
        <a:p>
          <a:endParaRPr lang="fr-FR"/>
        </a:p>
      </dgm:t>
    </dgm:pt>
    <dgm:pt modelId="{55C0A012-86E6-4BBA-9DB5-09C90FA2D71A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Problem: </a:t>
          </a:r>
          <a:r>
            <a:rPr lang="en-US" dirty="0" smtClean="0"/>
            <a:t>when PFM system is weak, and no harmonization exist among DPs, health system outputs and outcomes are affected</a:t>
          </a:r>
          <a:endParaRPr lang="fr-FR" dirty="0"/>
        </a:p>
      </dgm:t>
    </dgm:pt>
    <dgm:pt modelId="{97B5D0C5-32EE-4AB1-8BB5-9E4D2228A426}" type="parTrans" cxnId="{821AB0D2-47A6-4986-A714-F710C16FE119}">
      <dgm:prSet/>
      <dgm:spPr/>
      <dgm:t>
        <a:bodyPr/>
        <a:lstStyle/>
        <a:p>
          <a:endParaRPr lang="fr-FR"/>
        </a:p>
      </dgm:t>
    </dgm:pt>
    <dgm:pt modelId="{2C4FBD84-49C4-4950-8FAC-6F623DA5CFB2}" type="sibTrans" cxnId="{821AB0D2-47A6-4986-A714-F710C16FE119}">
      <dgm:prSet/>
      <dgm:spPr/>
      <dgm:t>
        <a:bodyPr/>
        <a:lstStyle/>
        <a:p>
          <a:endParaRPr lang="fr-FR"/>
        </a:p>
      </dgm:t>
    </dgm:pt>
    <dgm:pt modelId="{9672F668-F068-445E-B0B1-9A30DA569583}" type="pres">
      <dgm:prSet presAssocID="{CE4CCD2E-515A-427C-9768-4CADEDB863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C2D9BE-6438-4CBF-B8B4-D3171AAC88D8}" type="pres">
      <dgm:prSet presAssocID="{55C0A012-86E6-4BBA-9DB5-09C90FA2D71A}" presName="boxAndChildren" presStyleCnt="0"/>
      <dgm:spPr/>
    </dgm:pt>
    <dgm:pt modelId="{722C2214-C6C9-4399-A15F-DEE539AC91DA}" type="pres">
      <dgm:prSet presAssocID="{55C0A012-86E6-4BBA-9DB5-09C90FA2D71A}" presName="parentTextBox" presStyleLbl="node1" presStyleIdx="0" presStyleCnt="4"/>
      <dgm:spPr/>
      <dgm:t>
        <a:bodyPr/>
        <a:lstStyle/>
        <a:p>
          <a:endParaRPr lang="en-US"/>
        </a:p>
      </dgm:t>
    </dgm:pt>
    <dgm:pt modelId="{8FF79799-09A3-4D64-B4A6-F9559201F780}" type="pres">
      <dgm:prSet presAssocID="{4D4A0F1B-3EC5-47D0-8952-7BE0C6874CB1}" presName="sp" presStyleCnt="0"/>
      <dgm:spPr/>
    </dgm:pt>
    <dgm:pt modelId="{9178C6E0-4571-4801-BE1D-EB4186F42B14}" type="pres">
      <dgm:prSet presAssocID="{A74B48C5-8D3E-42CD-AE16-4C6CAB6BA70D}" presName="arrowAndChildren" presStyleCnt="0"/>
      <dgm:spPr/>
    </dgm:pt>
    <dgm:pt modelId="{CA0E7FAE-EED6-4415-97CA-CE2312C707CA}" type="pres">
      <dgm:prSet presAssocID="{A74B48C5-8D3E-42CD-AE16-4C6CAB6BA70D}" presName="parentTextArrow" presStyleLbl="node1" presStyleIdx="1" presStyleCnt="4" custLinFactNeighborY="-15160"/>
      <dgm:spPr/>
      <dgm:t>
        <a:bodyPr/>
        <a:lstStyle/>
        <a:p>
          <a:endParaRPr lang="en-US"/>
        </a:p>
      </dgm:t>
    </dgm:pt>
    <dgm:pt modelId="{8D78AB6F-C217-4A10-BAEA-EBE8EAFDC40C}" type="pres">
      <dgm:prSet presAssocID="{C98D7E6B-14C8-437E-8172-98AEBCE46276}" presName="sp" presStyleCnt="0"/>
      <dgm:spPr/>
    </dgm:pt>
    <dgm:pt modelId="{B37252C6-40EA-456D-A886-17DB6B020D11}" type="pres">
      <dgm:prSet presAssocID="{D77405AE-0C14-4F5B-906E-73AC2D29A4E7}" presName="arrowAndChildren" presStyleCnt="0"/>
      <dgm:spPr/>
    </dgm:pt>
    <dgm:pt modelId="{4095C294-17DA-4B59-9C0D-8B36130BDD2A}" type="pres">
      <dgm:prSet presAssocID="{D77405AE-0C14-4F5B-906E-73AC2D29A4E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54E3AB53-D802-4594-AD2A-C652C6AA3C49}" type="pres">
      <dgm:prSet presAssocID="{BAFC2DB0-FB81-4E8E-AA9A-A70944F62417}" presName="sp" presStyleCnt="0"/>
      <dgm:spPr/>
    </dgm:pt>
    <dgm:pt modelId="{926C58CC-183C-403C-9E56-42B53F6596B2}" type="pres">
      <dgm:prSet presAssocID="{FC223734-372B-4FBE-8F15-5FB2CAC932BE}" presName="arrowAndChildren" presStyleCnt="0"/>
      <dgm:spPr/>
    </dgm:pt>
    <dgm:pt modelId="{DBDAAB62-9822-4233-8DAD-4F8C0AD3FDB8}" type="pres">
      <dgm:prSet presAssocID="{FC223734-372B-4FBE-8F15-5FB2CAC932BE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0A884091-3A40-4176-90E2-7A234A63899B}" srcId="{CE4CCD2E-515A-427C-9768-4CADEDB86305}" destId="{D77405AE-0C14-4F5B-906E-73AC2D29A4E7}" srcOrd="1" destOrd="0" parTransId="{3C6E7761-C5FF-4640-9123-C8DF9032B38F}" sibTransId="{C98D7E6B-14C8-437E-8172-98AEBCE46276}"/>
    <dgm:cxn modelId="{68BD4E71-77C4-46C5-82AA-1102815B4B97}" type="presOf" srcId="{FC223734-372B-4FBE-8F15-5FB2CAC932BE}" destId="{DBDAAB62-9822-4233-8DAD-4F8C0AD3FDB8}" srcOrd="0" destOrd="0" presId="urn:microsoft.com/office/officeart/2005/8/layout/process4"/>
    <dgm:cxn modelId="{BCD0376C-3B76-4D91-9D3E-205003F2F1A8}" srcId="{CE4CCD2E-515A-427C-9768-4CADEDB86305}" destId="{FC223734-372B-4FBE-8F15-5FB2CAC932BE}" srcOrd="0" destOrd="0" parTransId="{9027B4FD-1044-43DB-937A-B5235F919DF2}" sibTransId="{BAFC2DB0-FB81-4E8E-AA9A-A70944F62417}"/>
    <dgm:cxn modelId="{ED5A1E0D-9DF1-443A-8674-3BF29FA878EB}" type="presOf" srcId="{CE4CCD2E-515A-427C-9768-4CADEDB86305}" destId="{9672F668-F068-445E-B0B1-9A30DA569583}" srcOrd="0" destOrd="0" presId="urn:microsoft.com/office/officeart/2005/8/layout/process4"/>
    <dgm:cxn modelId="{7B6D63A8-F9A2-41D0-AB23-522B07BE9172}" type="presOf" srcId="{55C0A012-86E6-4BBA-9DB5-09C90FA2D71A}" destId="{722C2214-C6C9-4399-A15F-DEE539AC91DA}" srcOrd="0" destOrd="0" presId="urn:microsoft.com/office/officeart/2005/8/layout/process4"/>
    <dgm:cxn modelId="{0E614A9A-2DD3-492F-88A8-33C6426A95C9}" type="presOf" srcId="{D77405AE-0C14-4F5B-906E-73AC2D29A4E7}" destId="{4095C294-17DA-4B59-9C0D-8B36130BDD2A}" srcOrd="0" destOrd="0" presId="urn:microsoft.com/office/officeart/2005/8/layout/process4"/>
    <dgm:cxn modelId="{917F565C-23A0-41B7-948D-4435E7F9BDFF}" type="presOf" srcId="{A74B48C5-8D3E-42CD-AE16-4C6CAB6BA70D}" destId="{CA0E7FAE-EED6-4415-97CA-CE2312C707CA}" srcOrd="0" destOrd="0" presId="urn:microsoft.com/office/officeart/2005/8/layout/process4"/>
    <dgm:cxn modelId="{821AB0D2-47A6-4986-A714-F710C16FE119}" srcId="{CE4CCD2E-515A-427C-9768-4CADEDB86305}" destId="{55C0A012-86E6-4BBA-9DB5-09C90FA2D71A}" srcOrd="3" destOrd="0" parTransId="{97B5D0C5-32EE-4AB1-8BB5-9E4D2228A426}" sibTransId="{2C4FBD84-49C4-4950-8FAC-6F623DA5CFB2}"/>
    <dgm:cxn modelId="{8EEC9F1D-8124-4504-B277-3659609FA99A}" srcId="{CE4CCD2E-515A-427C-9768-4CADEDB86305}" destId="{A74B48C5-8D3E-42CD-AE16-4C6CAB6BA70D}" srcOrd="2" destOrd="0" parTransId="{2C91B627-658F-4C51-AD5E-235A07A8EEB3}" sibTransId="{4D4A0F1B-3EC5-47D0-8952-7BE0C6874CB1}"/>
    <dgm:cxn modelId="{0B33FDE6-4BB0-4C8E-BBE7-F563F27C8981}" type="presParOf" srcId="{9672F668-F068-445E-B0B1-9A30DA569583}" destId="{FFC2D9BE-6438-4CBF-B8B4-D3171AAC88D8}" srcOrd="0" destOrd="0" presId="urn:microsoft.com/office/officeart/2005/8/layout/process4"/>
    <dgm:cxn modelId="{39C69C99-8917-428D-97B6-0C3C8B949D18}" type="presParOf" srcId="{FFC2D9BE-6438-4CBF-B8B4-D3171AAC88D8}" destId="{722C2214-C6C9-4399-A15F-DEE539AC91DA}" srcOrd="0" destOrd="0" presId="urn:microsoft.com/office/officeart/2005/8/layout/process4"/>
    <dgm:cxn modelId="{C85E4E39-5BED-4318-ACF4-1F2E80527BFC}" type="presParOf" srcId="{9672F668-F068-445E-B0B1-9A30DA569583}" destId="{8FF79799-09A3-4D64-B4A6-F9559201F780}" srcOrd="1" destOrd="0" presId="urn:microsoft.com/office/officeart/2005/8/layout/process4"/>
    <dgm:cxn modelId="{25823703-0A3F-4976-830B-16BF9597D2EF}" type="presParOf" srcId="{9672F668-F068-445E-B0B1-9A30DA569583}" destId="{9178C6E0-4571-4801-BE1D-EB4186F42B14}" srcOrd="2" destOrd="0" presId="urn:microsoft.com/office/officeart/2005/8/layout/process4"/>
    <dgm:cxn modelId="{E2D8F7C7-08BC-42CE-A1EF-FEAD6AC86A95}" type="presParOf" srcId="{9178C6E0-4571-4801-BE1D-EB4186F42B14}" destId="{CA0E7FAE-EED6-4415-97CA-CE2312C707CA}" srcOrd="0" destOrd="0" presId="urn:microsoft.com/office/officeart/2005/8/layout/process4"/>
    <dgm:cxn modelId="{8BEFC81B-67A5-4A80-808A-BF6CEAC69CBF}" type="presParOf" srcId="{9672F668-F068-445E-B0B1-9A30DA569583}" destId="{8D78AB6F-C217-4A10-BAEA-EBE8EAFDC40C}" srcOrd="3" destOrd="0" presId="urn:microsoft.com/office/officeart/2005/8/layout/process4"/>
    <dgm:cxn modelId="{E09F5D5E-7498-42A7-9D05-2A19C40D20E0}" type="presParOf" srcId="{9672F668-F068-445E-B0B1-9A30DA569583}" destId="{B37252C6-40EA-456D-A886-17DB6B020D11}" srcOrd="4" destOrd="0" presId="urn:microsoft.com/office/officeart/2005/8/layout/process4"/>
    <dgm:cxn modelId="{2F3E763B-FC5F-4413-91F4-DF89B9676EE1}" type="presParOf" srcId="{B37252C6-40EA-456D-A886-17DB6B020D11}" destId="{4095C294-17DA-4B59-9C0D-8B36130BDD2A}" srcOrd="0" destOrd="0" presId="urn:microsoft.com/office/officeart/2005/8/layout/process4"/>
    <dgm:cxn modelId="{37D26FC2-BB7A-40CF-B71A-ACDFB7B75A95}" type="presParOf" srcId="{9672F668-F068-445E-B0B1-9A30DA569583}" destId="{54E3AB53-D802-4594-AD2A-C652C6AA3C49}" srcOrd="5" destOrd="0" presId="urn:microsoft.com/office/officeart/2005/8/layout/process4"/>
    <dgm:cxn modelId="{9BDE91CF-D56E-425A-AE92-42966A8722D4}" type="presParOf" srcId="{9672F668-F068-445E-B0B1-9A30DA569583}" destId="{926C58CC-183C-403C-9E56-42B53F6596B2}" srcOrd="6" destOrd="0" presId="urn:microsoft.com/office/officeart/2005/8/layout/process4"/>
    <dgm:cxn modelId="{1EBF7150-1734-4A69-9E92-9C08CCDCEC9B}" type="presParOf" srcId="{926C58CC-183C-403C-9E56-42B53F6596B2}" destId="{DBDAAB62-9822-4233-8DAD-4F8C0AD3FDB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C6EF5B-8EF4-40D5-BD07-5DF5F1DC4F90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13F8630F-84D5-4E6E-88B7-F24CFC52E1C7}">
      <dgm:prSet custT="1"/>
      <dgm:spPr/>
      <dgm:t>
        <a:bodyPr/>
        <a:lstStyle/>
        <a:p>
          <a:pPr rtl="0"/>
          <a:r>
            <a:rPr lang="en-US" sz="1900" dirty="0" smtClean="0"/>
            <a:t>Benefits of the current arrangements are high </a:t>
          </a:r>
          <a:r>
            <a:rPr lang="en-US" sz="1900" smtClean="0"/>
            <a:t>for vested interests </a:t>
          </a:r>
          <a:r>
            <a:rPr lang="en-US" sz="1900" dirty="0" smtClean="0"/>
            <a:t>– complexity breeds confusion; facilitates double-dipping, fraud  and misleading reporting</a:t>
          </a:r>
          <a:endParaRPr lang="fr-FR" sz="1900" dirty="0"/>
        </a:p>
      </dgm:t>
    </dgm:pt>
    <dgm:pt modelId="{4A13C9C2-8EA0-4DCD-A7A0-DFCAEA00F32D}" type="parTrans" cxnId="{6A062E4F-FDC6-476D-933C-FA128800BDF9}">
      <dgm:prSet/>
      <dgm:spPr/>
      <dgm:t>
        <a:bodyPr/>
        <a:lstStyle/>
        <a:p>
          <a:endParaRPr lang="fr-FR"/>
        </a:p>
      </dgm:t>
    </dgm:pt>
    <dgm:pt modelId="{12AE3BE5-2BF1-4C3F-9D03-C79135F03E8B}" type="sibTrans" cxnId="{6A062E4F-FDC6-476D-933C-FA128800BDF9}">
      <dgm:prSet/>
      <dgm:spPr/>
      <dgm:t>
        <a:bodyPr/>
        <a:lstStyle/>
        <a:p>
          <a:endParaRPr lang="fr-FR"/>
        </a:p>
      </dgm:t>
    </dgm:pt>
    <dgm:pt modelId="{12B6396C-B14F-45AA-BF27-2CE1DA9A100B}">
      <dgm:prSet custT="1"/>
      <dgm:spPr/>
      <dgm:t>
        <a:bodyPr/>
        <a:lstStyle/>
        <a:p>
          <a:pPr rtl="0"/>
          <a:r>
            <a:rPr lang="en-US" sz="1600" dirty="0" smtClean="0"/>
            <a:t>Costs of current FM arrangements are largely borne by </a:t>
          </a:r>
          <a:r>
            <a:rPr lang="en-US" sz="1600" dirty="0" err="1" smtClean="0"/>
            <a:t>MoH</a:t>
          </a:r>
          <a:r>
            <a:rPr lang="en-US" sz="1600" dirty="0" smtClean="0"/>
            <a:t> and patients whereas costs of change would be mostly incurred by development partners, PIUs and private sector audit firms</a:t>
          </a:r>
          <a:endParaRPr lang="fr-FR" sz="1600" dirty="0"/>
        </a:p>
      </dgm:t>
    </dgm:pt>
    <dgm:pt modelId="{81ACD66F-E909-47CB-B457-8B8EEE654E63}" type="parTrans" cxnId="{9D8353EE-9374-4CD5-8A38-155228E176B8}">
      <dgm:prSet/>
      <dgm:spPr/>
      <dgm:t>
        <a:bodyPr/>
        <a:lstStyle/>
        <a:p>
          <a:endParaRPr lang="fr-FR"/>
        </a:p>
      </dgm:t>
    </dgm:pt>
    <dgm:pt modelId="{CB6FAC45-4F77-45E3-833D-25D3D0762D5F}" type="sibTrans" cxnId="{9D8353EE-9374-4CD5-8A38-155228E176B8}">
      <dgm:prSet/>
      <dgm:spPr/>
      <dgm:t>
        <a:bodyPr/>
        <a:lstStyle/>
        <a:p>
          <a:endParaRPr lang="fr-FR"/>
        </a:p>
      </dgm:t>
    </dgm:pt>
    <dgm:pt modelId="{9E072ABD-4245-4192-A8FD-CDBB6BDA503F}">
      <dgm:prSet/>
      <dgm:spPr/>
      <dgm:t>
        <a:bodyPr/>
        <a:lstStyle/>
        <a:p>
          <a:pPr rtl="0"/>
          <a:r>
            <a:rPr lang="en-US" dirty="0" smtClean="0"/>
            <a:t>Weak demand for accountability from some stakeholders (parliament, media, civil society)</a:t>
          </a:r>
          <a:endParaRPr lang="fr-FR" dirty="0"/>
        </a:p>
      </dgm:t>
    </dgm:pt>
    <dgm:pt modelId="{F8C5EDE6-13F5-4D29-925C-E0E3E7C47FDB}" type="parTrans" cxnId="{1CB53BE4-51BF-4FDC-BCF2-F3350B3190C8}">
      <dgm:prSet/>
      <dgm:spPr/>
      <dgm:t>
        <a:bodyPr/>
        <a:lstStyle/>
        <a:p>
          <a:endParaRPr lang="fr-FR"/>
        </a:p>
      </dgm:t>
    </dgm:pt>
    <dgm:pt modelId="{F8B03301-1913-4B85-B9D1-DD83B14A1ED4}" type="sibTrans" cxnId="{1CB53BE4-51BF-4FDC-BCF2-F3350B3190C8}">
      <dgm:prSet/>
      <dgm:spPr/>
      <dgm:t>
        <a:bodyPr/>
        <a:lstStyle/>
        <a:p>
          <a:endParaRPr lang="fr-FR"/>
        </a:p>
      </dgm:t>
    </dgm:pt>
    <dgm:pt modelId="{A3238C4C-ABA0-4A62-B85C-8B4E86AC45A5}">
      <dgm:prSet/>
      <dgm:spPr/>
      <dgm:t>
        <a:bodyPr/>
        <a:lstStyle/>
        <a:p>
          <a:pPr rtl="0"/>
          <a:r>
            <a:rPr lang="en-US" smtClean="0"/>
            <a:t>Complex </a:t>
          </a:r>
          <a:r>
            <a:rPr lang="en-US" dirty="0" smtClean="0"/>
            <a:t>relationships between </a:t>
          </a:r>
          <a:r>
            <a:rPr lang="en-US" dirty="0" err="1" smtClean="0"/>
            <a:t>MoF</a:t>
          </a:r>
          <a:r>
            <a:rPr lang="en-US" dirty="0" smtClean="0"/>
            <a:t>, </a:t>
          </a:r>
          <a:r>
            <a:rPr lang="en-US" dirty="0" err="1" smtClean="0"/>
            <a:t>MoH</a:t>
          </a:r>
          <a:r>
            <a:rPr lang="en-US" dirty="0" smtClean="0"/>
            <a:t> and DPs is not conducive to change (health </a:t>
          </a:r>
          <a:r>
            <a:rPr lang="en-US" dirty="0" err="1" smtClean="0"/>
            <a:t>vs</a:t>
          </a:r>
          <a:r>
            <a:rPr lang="en-US" dirty="0" smtClean="0"/>
            <a:t> PFM specialists)</a:t>
          </a:r>
          <a:endParaRPr lang="fr-FR" dirty="0"/>
        </a:p>
      </dgm:t>
    </dgm:pt>
    <dgm:pt modelId="{8B9794C2-97AC-4CA0-9591-EB783851AF8F}" type="parTrans" cxnId="{E4CDA4F1-E9F8-42CC-BD7A-4ED1D59E7740}">
      <dgm:prSet/>
      <dgm:spPr/>
      <dgm:t>
        <a:bodyPr/>
        <a:lstStyle/>
        <a:p>
          <a:endParaRPr lang="fr-FR"/>
        </a:p>
      </dgm:t>
    </dgm:pt>
    <dgm:pt modelId="{3A777FD3-1F60-4AA7-9076-20064C3B1034}" type="sibTrans" cxnId="{E4CDA4F1-E9F8-42CC-BD7A-4ED1D59E7740}">
      <dgm:prSet/>
      <dgm:spPr/>
      <dgm:t>
        <a:bodyPr/>
        <a:lstStyle/>
        <a:p>
          <a:endParaRPr lang="fr-FR"/>
        </a:p>
      </dgm:t>
    </dgm:pt>
    <dgm:pt modelId="{393A54F0-59C4-41F5-A7A0-4F5BE5E48FDE}">
      <dgm:prSet/>
      <dgm:spPr/>
      <dgm:t>
        <a:bodyPr/>
        <a:lstStyle/>
        <a:p>
          <a:pPr rtl="0"/>
          <a:r>
            <a:rPr lang="en-US" dirty="0" smtClean="0"/>
            <a:t>There is a perception that alignment is inherently more risky than stand-alone FM arrangements</a:t>
          </a:r>
          <a:endParaRPr lang="fr-FR" dirty="0"/>
        </a:p>
      </dgm:t>
    </dgm:pt>
    <dgm:pt modelId="{1DBAB0DE-44EC-490E-A611-23642FB5C281}" type="parTrans" cxnId="{2CD61B7E-9C81-46F2-85AF-5BE11602A881}">
      <dgm:prSet/>
      <dgm:spPr/>
      <dgm:t>
        <a:bodyPr/>
        <a:lstStyle/>
        <a:p>
          <a:endParaRPr lang="fr-FR"/>
        </a:p>
      </dgm:t>
    </dgm:pt>
    <dgm:pt modelId="{21E33E5E-3306-4E74-8A27-A85257E4AED8}" type="sibTrans" cxnId="{2CD61B7E-9C81-46F2-85AF-5BE11602A881}">
      <dgm:prSet/>
      <dgm:spPr/>
      <dgm:t>
        <a:bodyPr/>
        <a:lstStyle/>
        <a:p>
          <a:endParaRPr lang="fr-FR"/>
        </a:p>
      </dgm:t>
    </dgm:pt>
    <dgm:pt modelId="{9FCAB286-6F9C-4788-8BAE-5530DA4FD49E}">
      <dgm:prSet/>
      <dgm:spPr/>
      <dgm:t>
        <a:bodyPr/>
        <a:lstStyle/>
        <a:p>
          <a:pPr rtl="0"/>
          <a:r>
            <a:rPr lang="en-US" dirty="0" smtClean="0"/>
            <a:t>There s the perception that harmonization is only possible under pool fund or </a:t>
          </a:r>
          <a:r>
            <a:rPr lang="en-US" dirty="0" err="1" smtClean="0"/>
            <a:t>SWAp</a:t>
          </a:r>
          <a:r>
            <a:rPr lang="en-US" dirty="0" smtClean="0"/>
            <a:t> support </a:t>
          </a:r>
          <a:endParaRPr lang="fr-FR" dirty="0"/>
        </a:p>
      </dgm:t>
    </dgm:pt>
    <dgm:pt modelId="{0BCDE1ED-9FBF-47D5-8C92-E276A579EA1D}" type="parTrans" cxnId="{86D2C89A-77BE-4E21-9CC2-DA5021CEFEB3}">
      <dgm:prSet/>
      <dgm:spPr/>
      <dgm:t>
        <a:bodyPr/>
        <a:lstStyle/>
        <a:p>
          <a:endParaRPr lang="en-US"/>
        </a:p>
      </dgm:t>
    </dgm:pt>
    <dgm:pt modelId="{FF65A707-3093-4129-BD9C-51EBB7327475}" type="sibTrans" cxnId="{86D2C89A-77BE-4E21-9CC2-DA5021CEFEB3}">
      <dgm:prSet/>
      <dgm:spPr/>
      <dgm:t>
        <a:bodyPr/>
        <a:lstStyle/>
        <a:p>
          <a:endParaRPr lang="en-US"/>
        </a:p>
      </dgm:t>
    </dgm:pt>
    <dgm:pt modelId="{9420BA1A-2F3B-468B-AB78-E7A3CA88B677}" type="pres">
      <dgm:prSet presAssocID="{5AC6EF5B-8EF4-40D5-BD07-5DF5F1DC4F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2427-942E-43CD-AE41-166217E21B7A}" type="pres">
      <dgm:prSet presAssocID="{13F8630F-84D5-4E6E-88B7-F24CFC52E1C7}" presName="parentText" presStyleLbl="node1" presStyleIdx="0" presStyleCnt="6" custScaleY="9091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F985C8-9A77-43DE-AE84-0D100508120C}" type="pres">
      <dgm:prSet presAssocID="{12AE3BE5-2BF1-4C3F-9D03-C79135F03E8B}" presName="spacer" presStyleCnt="0"/>
      <dgm:spPr/>
    </dgm:pt>
    <dgm:pt modelId="{BAFC62B7-B98E-4B7E-BF9D-1A40C393B721}" type="pres">
      <dgm:prSet presAssocID="{12B6396C-B14F-45AA-BF27-2CE1DA9A100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923B7-F372-48CC-BD40-CB850408E565}" type="pres">
      <dgm:prSet presAssocID="{CB6FAC45-4F77-45E3-833D-25D3D0762D5F}" presName="spacer" presStyleCnt="0"/>
      <dgm:spPr/>
    </dgm:pt>
    <dgm:pt modelId="{80C1433F-6280-4EAC-BB6B-61B88714BBF8}" type="pres">
      <dgm:prSet presAssocID="{9E072ABD-4245-4192-A8FD-CDBB6BDA503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130044-A1EB-4CE2-958E-EE0BF91EB9D7}" type="pres">
      <dgm:prSet presAssocID="{F8B03301-1913-4B85-B9D1-DD83B14A1ED4}" presName="spacer" presStyleCnt="0"/>
      <dgm:spPr/>
    </dgm:pt>
    <dgm:pt modelId="{23A2887B-6C8A-4D5E-95C6-DF328FC5B290}" type="pres">
      <dgm:prSet presAssocID="{A3238C4C-ABA0-4A62-B85C-8B4E86AC45A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22D7C-798D-4AD1-B454-FB3889B820EE}" type="pres">
      <dgm:prSet presAssocID="{3A777FD3-1F60-4AA7-9076-20064C3B1034}" presName="spacer" presStyleCnt="0"/>
      <dgm:spPr/>
    </dgm:pt>
    <dgm:pt modelId="{05B4C0D4-FD48-481B-9B92-3B3D1C3A67E7}" type="pres">
      <dgm:prSet presAssocID="{393A54F0-59C4-41F5-A7A0-4F5BE5E48FD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2CCF25-0F0F-4419-A1E4-F91C6573509E}" type="pres">
      <dgm:prSet presAssocID="{21E33E5E-3306-4E74-8A27-A85257E4AED8}" presName="spacer" presStyleCnt="0"/>
      <dgm:spPr/>
    </dgm:pt>
    <dgm:pt modelId="{FB24C9A7-3436-4556-8F6F-321A5CC862E6}" type="pres">
      <dgm:prSet presAssocID="{9FCAB286-6F9C-4788-8BAE-5530DA4FD49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B53BE4-51BF-4FDC-BCF2-F3350B3190C8}" srcId="{5AC6EF5B-8EF4-40D5-BD07-5DF5F1DC4F90}" destId="{9E072ABD-4245-4192-A8FD-CDBB6BDA503F}" srcOrd="2" destOrd="0" parTransId="{F8C5EDE6-13F5-4D29-925C-E0E3E7C47FDB}" sibTransId="{F8B03301-1913-4B85-B9D1-DD83B14A1ED4}"/>
    <dgm:cxn modelId="{291B423F-9328-4418-B8AA-F0ED56B3BE4B}" type="presOf" srcId="{5AC6EF5B-8EF4-40D5-BD07-5DF5F1DC4F90}" destId="{9420BA1A-2F3B-468B-AB78-E7A3CA88B677}" srcOrd="0" destOrd="0" presId="urn:microsoft.com/office/officeart/2005/8/layout/vList2"/>
    <dgm:cxn modelId="{4892D52F-58EF-4C52-BFA7-74172A1177B7}" type="presOf" srcId="{9FCAB286-6F9C-4788-8BAE-5530DA4FD49E}" destId="{FB24C9A7-3436-4556-8F6F-321A5CC862E6}" srcOrd="0" destOrd="0" presId="urn:microsoft.com/office/officeart/2005/8/layout/vList2"/>
    <dgm:cxn modelId="{2CD61B7E-9C81-46F2-85AF-5BE11602A881}" srcId="{5AC6EF5B-8EF4-40D5-BD07-5DF5F1DC4F90}" destId="{393A54F0-59C4-41F5-A7A0-4F5BE5E48FDE}" srcOrd="4" destOrd="0" parTransId="{1DBAB0DE-44EC-490E-A611-23642FB5C281}" sibTransId="{21E33E5E-3306-4E74-8A27-A85257E4AED8}"/>
    <dgm:cxn modelId="{40B8489A-A56C-4B67-8D59-6A0F11288571}" type="presOf" srcId="{13F8630F-84D5-4E6E-88B7-F24CFC52E1C7}" destId="{1FB72427-942E-43CD-AE41-166217E21B7A}" srcOrd="0" destOrd="0" presId="urn:microsoft.com/office/officeart/2005/8/layout/vList2"/>
    <dgm:cxn modelId="{AC66ABAB-FD81-4072-BF6C-FF2A7DFEE190}" type="presOf" srcId="{393A54F0-59C4-41F5-A7A0-4F5BE5E48FDE}" destId="{05B4C0D4-FD48-481B-9B92-3B3D1C3A67E7}" srcOrd="0" destOrd="0" presId="urn:microsoft.com/office/officeart/2005/8/layout/vList2"/>
    <dgm:cxn modelId="{6A062E4F-FDC6-476D-933C-FA128800BDF9}" srcId="{5AC6EF5B-8EF4-40D5-BD07-5DF5F1DC4F90}" destId="{13F8630F-84D5-4E6E-88B7-F24CFC52E1C7}" srcOrd="0" destOrd="0" parTransId="{4A13C9C2-8EA0-4DCD-A7A0-DFCAEA00F32D}" sibTransId="{12AE3BE5-2BF1-4C3F-9D03-C79135F03E8B}"/>
    <dgm:cxn modelId="{F1717F4C-EC36-42E9-8BDC-467795FB3CFA}" type="presOf" srcId="{A3238C4C-ABA0-4A62-B85C-8B4E86AC45A5}" destId="{23A2887B-6C8A-4D5E-95C6-DF328FC5B290}" srcOrd="0" destOrd="0" presId="urn:microsoft.com/office/officeart/2005/8/layout/vList2"/>
    <dgm:cxn modelId="{E4CDA4F1-E9F8-42CC-BD7A-4ED1D59E7740}" srcId="{5AC6EF5B-8EF4-40D5-BD07-5DF5F1DC4F90}" destId="{A3238C4C-ABA0-4A62-B85C-8B4E86AC45A5}" srcOrd="3" destOrd="0" parTransId="{8B9794C2-97AC-4CA0-9591-EB783851AF8F}" sibTransId="{3A777FD3-1F60-4AA7-9076-20064C3B1034}"/>
    <dgm:cxn modelId="{9D8353EE-9374-4CD5-8A38-155228E176B8}" srcId="{5AC6EF5B-8EF4-40D5-BD07-5DF5F1DC4F90}" destId="{12B6396C-B14F-45AA-BF27-2CE1DA9A100B}" srcOrd="1" destOrd="0" parTransId="{81ACD66F-E909-47CB-B457-8B8EEE654E63}" sibTransId="{CB6FAC45-4F77-45E3-833D-25D3D0762D5F}"/>
    <dgm:cxn modelId="{18EEAEE0-3150-42C2-A618-F3849C34B5AA}" type="presOf" srcId="{9E072ABD-4245-4192-A8FD-CDBB6BDA503F}" destId="{80C1433F-6280-4EAC-BB6B-61B88714BBF8}" srcOrd="0" destOrd="0" presId="urn:microsoft.com/office/officeart/2005/8/layout/vList2"/>
    <dgm:cxn modelId="{FAC12F18-E68F-4DFC-9AE7-C9843071B28A}" type="presOf" srcId="{12B6396C-B14F-45AA-BF27-2CE1DA9A100B}" destId="{BAFC62B7-B98E-4B7E-BF9D-1A40C393B721}" srcOrd="0" destOrd="0" presId="urn:microsoft.com/office/officeart/2005/8/layout/vList2"/>
    <dgm:cxn modelId="{86D2C89A-77BE-4E21-9CC2-DA5021CEFEB3}" srcId="{5AC6EF5B-8EF4-40D5-BD07-5DF5F1DC4F90}" destId="{9FCAB286-6F9C-4788-8BAE-5530DA4FD49E}" srcOrd="5" destOrd="0" parTransId="{0BCDE1ED-9FBF-47D5-8C92-E276A579EA1D}" sibTransId="{FF65A707-3093-4129-BD9C-51EBB7327475}"/>
    <dgm:cxn modelId="{89BE1195-83D0-415A-B2ED-1592809C6E81}" type="presParOf" srcId="{9420BA1A-2F3B-468B-AB78-E7A3CA88B677}" destId="{1FB72427-942E-43CD-AE41-166217E21B7A}" srcOrd="0" destOrd="0" presId="urn:microsoft.com/office/officeart/2005/8/layout/vList2"/>
    <dgm:cxn modelId="{B5BFDD96-D499-49B7-87D5-85E13AC1ECD0}" type="presParOf" srcId="{9420BA1A-2F3B-468B-AB78-E7A3CA88B677}" destId="{0CF985C8-9A77-43DE-AE84-0D100508120C}" srcOrd="1" destOrd="0" presId="urn:microsoft.com/office/officeart/2005/8/layout/vList2"/>
    <dgm:cxn modelId="{FA296DB1-C2A8-4B94-B72A-7F095607DD4A}" type="presParOf" srcId="{9420BA1A-2F3B-468B-AB78-E7A3CA88B677}" destId="{BAFC62B7-B98E-4B7E-BF9D-1A40C393B721}" srcOrd="2" destOrd="0" presId="urn:microsoft.com/office/officeart/2005/8/layout/vList2"/>
    <dgm:cxn modelId="{10EF26D7-DF86-40D4-85E5-DF819ECB8341}" type="presParOf" srcId="{9420BA1A-2F3B-468B-AB78-E7A3CA88B677}" destId="{E0F923B7-F372-48CC-BD40-CB850408E565}" srcOrd="3" destOrd="0" presId="urn:microsoft.com/office/officeart/2005/8/layout/vList2"/>
    <dgm:cxn modelId="{1CE83361-916B-48E1-A8A1-80E3C284A8F2}" type="presParOf" srcId="{9420BA1A-2F3B-468B-AB78-E7A3CA88B677}" destId="{80C1433F-6280-4EAC-BB6B-61B88714BBF8}" srcOrd="4" destOrd="0" presId="urn:microsoft.com/office/officeart/2005/8/layout/vList2"/>
    <dgm:cxn modelId="{2F4ED5BA-2A56-4765-963D-987F7F69F8C0}" type="presParOf" srcId="{9420BA1A-2F3B-468B-AB78-E7A3CA88B677}" destId="{00130044-A1EB-4CE2-958E-EE0BF91EB9D7}" srcOrd="5" destOrd="0" presId="urn:microsoft.com/office/officeart/2005/8/layout/vList2"/>
    <dgm:cxn modelId="{57AA4D13-9D31-4C18-B5A1-667C3FADC19A}" type="presParOf" srcId="{9420BA1A-2F3B-468B-AB78-E7A3CA88B677}" destId="{23A2887B-6C8A-4D5E-95C6-DF328FC5B290}" srcOrd="6" destOrd="0" presId="urn:microsoft.com/office/officeart/2005/8/layout/vList2"/>
    <dgm:cxn modelId="{5EC4CC66-9842-4E5D-A32C-6E05C687D0E4}" type="presParOf" srcId="{9420BA1A-2F3B-468B-AB78-E7A3CA88B677}" destId="{8AB22D7C-798D-4AD1-B454-FB3889B820EE}" srcOrd="7" destOrd="0" presId="urn:microsoft.com/office/officeart/2005/8/layout/vList2"/>
    <dgm:cxn modelId="{03C2A9D8-307B-4DC9-B505-DDB4750EA967}" type="presParOf" srcId="{9420BA1A-2F3B-468B-AB78-E7A3CA88B677}" destId="{05B4C0D4-FD48-481B-9B92-3B3D1C3A67E7}" srcOrd="8" destOrd="0" presId="urn:microsoft.com/office/officeart/2005/8/layout/vList2"/>
    <dgm:cxn modelId="{AE23C551-A8D7-4720-951A-E64116FE4021}" type="presParOf" srcId="{9420BA1A-2F3B-468B-AB78-E7A3CA88B677}" destId="{D52CCF25-0F0F-4419-A1E4-F91C6573509E}" srcOrd="9" destOrd="0" presId="urn:microsoft.com/office/officeart/2005/8/layout/vList2"/>
    <dgm:cxn modelId="{21CC1B88-B6A5-4F39-BEDA-EDC0CBCB63FD}" type="presParOf" srcId="{9420BA1A-2F3B-468B-AB78-E7A3CA88B677}" destId="{FB24C9A7-3436-4556-8F6F-321A5CC862E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E6747-3797-4711-9567-D7CB7946190F}">
      <dsp:nvSpPr>
        <dsp:cNvPr id="0" name=""/>
        <dsp:cNvSpPr/>
      </dsp:nvSpPr>
      <dsp:spPr>
        <a:xfrm>
          <a:off x="0" y="488401"/>
          <a:ext cx="82296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Align with country systems </a:t>
          </a:r>
          <a:r>
            <a:rPr lang="en-GB" sz="2000" kern="1200" dirty="0" smtClean="0"/>
            <a:t>whenever they meet the minimum acceptable level.</a:t>
          </a:r>
          <a:endParaRPr lang="fr-FR" sz="2000" kern="1200" dirty="0"/>
        </a:p>
      </dsp:txBody>
      <dsp:txXfrm>
        <a:off x="38838" y="527239"/>
        <a:ext cx="8151924" cy="717924"/>
      </dsp:txXfrm>
    </dsp:sp>
    <dsp:sp modelId="{75A75AC5-D900-4EE5-88DB-CED9F6243FB9}">
      <dsp:nvSpPr>
        <dsp:cNvPr id="0" name=""/>
        <dsp:cNvSpPr/>
      </dsp:nvSpPr>
      <dsp:spPr>
        <a:xfrm>
          <a:off x="0" y="1341601"/>
          <a:ext cx="82296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Harmonize among development partners</a:t>
          </a:r>
          <a:r>
            <a:rPr lang="en-GB" sz="2000" kern="1200" dirty="0" smtClean="0"/>
            <a:t>, when all or part of the national Public Financial Management (PFM) system is not sufficiently developed</a:t>
          </a:r>
          <a:endParaRPr lang="fr-FR" sz="2000" kern="1200" dirty="0"/>
        </a:p>
      </dsp:txBody>
      <dsp:txXfrm>
        <a:off x="38838" y="1380439"/>
        <a:ext cx="8151924" cy="717924"/>
      </dsp:txXfrm>
    </dsp:sp>
    <dsp:sp modelId="{9791DAA7-D58F-4507-A8CF-958B7BEC9B21}">
      <dsp:nvSpPr>
        <dsp:cNvPr id="0" name=""/>
        <dsp:cNvSpPr/>
      </dsp:nvSpPr>
      <dsp:spPr>
        <a:xfrm>
          <a:off x="0" y="2194801"/>
          <a:ext cx="82296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Do things jointly</a:t>
          </a:r>
          <a:r>
            <a:rPr lang="en-GB" sz="2000" kern="1200" dirty="0" smtClean="0"/>
            <a:t>: Joint FM Assessment, joint action plan for strengthening the system and joint supervision</a:t>
          </a:r>
          <a:endParaRPr lang="fr-FR" sz="2000" kern="1200" dirty="0"/>
        </a:p>
      </dsp:txBody>
      <dsp:txXfrm>
        <a:off x="38838" y="2233639"/>
        <a:ext cx="8151924" cy="717924"/>
      </dsp:txXfrm>
    </dsp:sp>
    <dsp:sp modelId="{76116801-A8A4-4901-9444-CEE32E0EF3E7}">
      <dsp:nvSpPr>
        <dsp:cNvPr id="0" name=""/>
        <dsp:cNvSpPr/>
      </dsp:nvSpPr>
      <dsp:spPr>
        <a:xfrm>
          <a:off x="0" y="3048001"/>
          <a:ext cx="8229600" cy="9895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Not wait </a:t>
          </a:r>
          <a:r>
            <a:rPr lang="en-GB" sz="2000" kern="1200" dirty="0" smtClean="0"/>
            <a:t>until all problems have been solved, but use elements of country systems as part of the process of improving systems and developing capacity</a:t>
          </a:r>
          <a:endParaRPr lang="fr-FR" sz="2000" kern="1200" dirty="0"/>
        </a:p>
      </dsp:txBody>
      <dsp:txXfrm>
        <a:off x="48306" y="3096307"/>
        <a:ext cx="8132988" cy="892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C1A8A-E497-430D-A47B-4EF8C32793E7}">
      <dsp:nvSpPr>
        <dsp:cNvPr id="0" name=""/>
        <dsp:cNvSpPr/>
      </dsp:nvSpPr>
      <dsp:spPr>
        <a:xfrm>
          <a:off x="0" y="3712270"/>
          <a:ext cx="8229600" cy="8121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Problem: if each donor sets up its own FM arrangements, there are unintended consequences for the whole system</a:t>
          </a:r>
          <a:endParaRPr lang="fr-FR" sz="2000" kern="1200"/>
        </a:p>
      </dsp:txBody>
      <dsp:txXfrm>
        <a:off x="0" y="3712270"/>
        <a:ext cx="8229600" cy="812154"/>
      </dsp:txXfrm>
    </dsp:sp>
    <dsp:sp modelId="{28A42DCC-E7CE-47A3-A4C0-17B8811DF661}">
      <dsp:nvSpPr>
        <dsp:cNvPr id="0" name=""/>
        <dsp:cNvSpPr/>
      </dsp:nvSpPr>
      <dsp:spPr>
        <a:xfrm rot="10800000">
          <a:off x="0" y="2475359"/>
          <a:ext cx="8229600" cy="124909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Stakeholders (MoF &amp; donors) need a reasonable assurance on intended purpose and value-for-money</a:t>
          </a:r>
          <a:endParaRPr lang="fr-FR" sz="2000" kern="1200"/>
        </a:p>
      </dsp:txBody>
      <dsp:txXfrm rot="10800000">
        <a:off x="0" y="2475359"/>
        <a:ext cx="8229600" cy="811623"/>
      </dsp:txXfrm>
    </dsp:sp>
    <dsp:sp modelId="{AA780FE3-CFB2-4337-89C1-64DEB8AA1711}">
      <dsp:nvSpPr>
        <dsp:cNvPr id="0" name=""/>
        <dsp:cNvSpPr/>
      </dsp:nvSpPr>
      <dsp:spPr>
        <a:xfrm rot="10800000">
          <a:off x="0" y="1238449"/>
          <a:ext cx="8229600" cy="124909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These funds need to be spent for intended purposes, with value-for-money</a:t>
          </a:r>
          <a:endParaRPr lang="fr-FR" sz="2000" kern="1200"/>
        </a:p>
      </dsp:txBody>
      <dsp:txXfrm rot="10800000">
        <a:off x="0" y="1238449"/>
        <a:ext cx="8229600" cy="811623"/>
      </dsp:txXfrm>
    </dsp:sp>
    <dsp:sp modelId="{3F0DB2CF-4E50-463B-BDAB-141239ADD06F}">
      <dsp:nvSpPr>
        <dsp:cNvPr id="0" name=""/>
        <dsp:cNvSpPr/>
      </dsp:nvSpPr>
      <dsp:spPr>
        <a:xfrm rot="10800000">
          <a:off x="0" y="1538"/>
          <a:ext cx="8229600" cy="124909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Funds need to be channeled to the health sector (right amount, right place, right time)</a:t>
          </a:r>
          <a:endParaRPr lang="fr-FR" sz="2000" kern="1200"/>
        </a:p>
      </dsp:txBody>
      <dsp:txXfrm rot="10800000">
        <a:off x="0" y="1538"/>
        <a:ext cx="8229600" cy="811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C2214-C6C9-4399-A15F-DEE539AC91DA}">
      <dsp:nvSpPr>
        <dsp:cNvPr id="0" name=""/>
        <dsp:cNvSpPr/>
      </dsp:nvSpPr>
      <dsp:spPr>
        <a:xfrm>
          <a:off x="0" y="4437536"/>
          <a:ext cx="8458200" cy="970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0000"/>
              </a:solidFill>
            </a:rPr>
            <a:t>Problem: </a:t>
          </a:r>
          <a:r>
            <a:rPr lang="en-US" sz="2300" kern="1200" dirty="0" smtClean="0"/>
            <a:t>when PFM system is weak, and no harmonization exist among DPs, health system outputs and outcomes are affected</a:t>
          </a:r>
          <a:endParaRPr lang="fr-FR" sz="2300" kern="1200" dirty="0"/>
        </a:p>
      </dsp:txBody>
      <dsp:txXfrm>
        <a:off x="0" y="4437536"/>
        <a:ext cx="8458200" cy="970824"/>
      </dsp:txXfrm>
    </dsp:sp>
    <dsp:sp modelId="{CA0E7FAE-EED6-4415-97CA-CE2312C707CA}">
      <dsp:nvSpPr>
        <dsp:cNvPr id="0" name=""/>
        <dsp:cNvSpPr/>
      </dsp:nvSpPr>
      <dsp:spPr>
        <a:xfrm rot="10800000">
          <a:off x="0" y="2732612"/>
          <a:ext cx="8458200" cy="14931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Stakeholders (government, parliament, donors) need a reasonable assurance on intended purpose and value-for-money through </a:t>
          </a:r>
          <a:r>
            <a:rPr lang="en-US" sz="2000" u="sng" kern="1200" dirty="0" smtClean="0"/>
            <a:t>external audit (financial and </a:t>
          </a:r>
          <a:r>
            <a:rPr lang="en-US" sz="2000" u="sng" kern="1200" dirty="0" err="1" smtClean="0"/>
            <a:t>VofA</a:t>
          </a:r>
          <a:r>
            <a:rPr lang="en-US" sz="2000" u="sng" kern="1200" dirty="0" smtClean="0"/>
            <a:t>)</a:t>
          </a:r>
          <a:endParaRPr lang="fr-FR" sz="2000" u="sng" kern="1200" dirty="0"/>
        </a:p>
      </dsp:txBody>
      <dsp:txXfrm rot="10800000">
        <a:off x="0" y="2732612"/>
        <a:ext cx="8458200" cy="970190"/>
      </dsp:txXfrm>
    </dsp:sp>
    <dsp:sp modelId="{4095C294-17DA-4B59-9C0D-8B36130BDD2A}">
      <dsp:nvSpPr>
        <dsp:cNvPr id="0" name=""/>
        <dsp:cNvSpPr/>
      </dsp:nvSpPr>
      <dsp:spPr>
        <a:xfrm rot="10800000">
          <a:off x="0" y="1480404"/>
          <a:ext cx="8458200" cy="14931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These funds need to be spent for intended purposes, with value-for-money and accounted for accurately using </a:t>
          </a:r>
          <a:r>
            <a:rPr lang="en-US" sz="2000" u="sng" kern="1200" dirty="0" smtClean="0"/>
            <a:t>reliable financial accounting systems</a:t>
          </a:r>
          <a:endParaRPr lang="fr-FR" sz="2000" u="sng" kern="1200" dirty="0"/>
        </a:p>
      </dsp:txBody>
      <dsp:txXfrm rot="10800000">
        <a:off x="0" y="1480404"/>
        <a:ext cx="8458200" cy="970190"/>
      </dsp:txXfrm>
    </dsp:sp>
    <dsp:sp modelId="{DBDAAB62-9822-4233-8DAD-4F8C0AD3FDB8}">
      <dsp:nvSpPr>
        <dsp:cNvPr id="0" name=""/>
        <dsp:cNvSpPr/>
      </dsp:nvSpPr>
      <dsp:spPr>
        <a:xfrm rot="10800000">
          <a:off x="0" y="1839"/>
          <a:ext cx="8458200" cy="14931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Funds need to be channeled to the health sector (right amount, right place, right time). </a:t>
          </a:r>
          <a:r>
            <a:rPr lang="en-US" sz="2000" u="sng" kern="1200" dirty="0" smtClean="0"/>
            <a:t>Good sector plans and budget</a:t>
          </a:r>
          <a:r>
            <a:rPr lang="en-US" sz="2000" kern="1200" dirty="0" smtClean="0"/>
            <a:t> are fundamental to achieving this</a:t>
          </a:r>
          <a:endParaRPr lang="fr-FR" sz="2000" kern="1200" dirty="0"/>
        </a:p>
      </dsp:txBody>
      <dsp:txXfrm rot="10800000">
        <a:off x="0" y="1839"/>
        <a:ext cx="8458200" cy="970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72427-942E-43CD-AE41-166217E21B7A}">
      <dsp:nvSpPr>
        <dsp:cNvPr id="0" name=""/>
        <dsp:cNvSpPr/>
      </dsp:nvSpPr>
      <dsp:spPr>
        <a:xfrm>
          <a:off x="0" y="73141"/>
          <a:ext cx="8229600" cy="7232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Benefits of the current arrangements are high </a:t>
          </a:r>
          <a:r>
            <a:rPr lang="en-US" sz="1900" kern="1200" smtClean="0"/>
            <a:t>for vested interests </a:t>
          </a:r>
          <a:r>
            <a:rPr lang="en-US" sz="1900" kern="1200" dirty="0" smtClean="0"/>
            <a:t>– complexity breeds confusion; facilitates double-dipping, fraud  and misleading reporting</a:t>
          </a:r>
          <a:endParaRPr lang="fr-FR" sz="1900" kern="1200" dirty="0"/>
        </a:p>
      </dsp:txBody>
      <dsp:txXfrm>
        <a:off x="35308" y="108449"/>
        <a:ext cx="8158984" cy="652663"/>
      </dsp:txXfrm>
    </dsp:sp>
    <dsp:sp modelId="{BAFC62B7-B98E-4B7E-BF9D-1A40C393B721}">
      <dsp:nvSpPr>
        <dsp:cNvPr id="0" name=""/>
        <dsp:cNvSpPr/>
      </dsp:nvSpPr>
      <dsp:spPr>
        <a:xfrm>
          <a:off x="0" y="854021"/>
          <a:ext cx="82296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Costs of current FM arrangements are largely borne by </a:t>
          </a:r>
          <a:r>
            <a:rPr lang="en-US" sz="1600" kern="1200" dirty="0" err="1" smtClean="0"/>
            <a:t>MoH</a:t>
          </a:r>
          <a:r>
            <a:rPr lang="en-US" sz="1600" kern="1200" dirty="0" smtClean="0"/>
            <a:t> and patients whereas costs of change would be mostly incurred by development partners, PIUs and private sector audit firms</a:t>
          </a:r>
          <a:endParaRPr lang="fr-FR" sz="1600" kern="1200" dirty="0"/>
        </a:p>
      </dsp:txBody>
      <dsp:txXfrm>
        <a:off x="38838" y="892859"/>
        <a:ext cx="8151924" cy="717924"/>
      </dsp:txXfrm>
    </dsp:sp>
    <dsp:sp modelId="{80C1433F-6280-4EAC-BB6B-61B88714BBF8}">
      <dsp:nvSpPr>
        <dsp:cNvPr id="0" name=""/>
        <dsp:cNvSpPr/>
      </dsp:nvSpPr>
      <dsp:spPr>
        <a:xfrm>
          <a:off x="0" y="1707221"/>
          <a:ext cx="82296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Weak demand for accountability from some stakeholders (parliament, media, civil society)</a:t>
          </a:r>
          <a:endParaRPr lang="fr-FR" sz="1900" kern="1200" dirty="0"/>
        </a:p>
      </dsp:txBody>
      <dsp:txXfrm>
        <a:off x="38838" y="1746059"/>
        <a:ext cx="8151924" cy="717924"/>
      </dsp:txXfrm>
    </dsp:sp>
    <dsp:sp modelId="{23A2887B-6C8A-4D5E-95C6-DF328FC5B290}">
      <dsp:nvSpPr>
        <dsp:cNvPr id="0" name=""/>
        <dsp:cNvSpPr/>
      </dsp:nvSpPr>
      <dsp:spPr>
        <a:xfrm>
          <a:off x="0" y="2560421"/>
          <a:ext cx="82296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Complex </a:t>
          </a:r>
          <a:r>
            <a:rPr lang="en-US" sz="1900" kern="1200" dirty="0" smtClean="0"/>
            <a:t>relationships between </a:t>
          </a:r>
          <a:r>
            <a:rPr lang="en-US" sz="1900" kern="1200" dirty="0" err="1" smtClean="0"/>
            <a:t>MoF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MoH</a:t>
          </a:r>
          <a:r>
            <a:rPr lang="en-US" sz="1900" kern="1200" dirty="0" smtClean="0"/>
            <a:t> and DPs is not conducive to change (health </a:t>
          </a:r>
          <a:r>
            <a:rPr lang="en-US" sz="1900" kern="1200" dirty="0" err="1" smtClean="0"/>
            <a:t>vs</a:t>
          </a:r>
          <a:r>
            <a:rPr lang="en-US" sz="1900" kern="1200" dirty="0" smtClean="0"/>
            <a:t> PFM specialists)</a:t>
          </a:r>
          <a:endParaRPr lang="fr-FR" sz="1900" kern="1200" dirty="0"/>
        </a:p>
      </dsp:txBody>
      <dsp:txXfrm>
        <a:off x="38838" y="2599259"/>
        <a:ext cx="8151924" cy="717924"/>
      </dsp:txXfrm>
    </dsp:sp>
    <dsp:sp modelId="{05B4C0D4-FD48-481B-9B92-3B3D1C3A67E7}">
      <dsp:nvSpPr>
        <dsp:cNvPr id="0" name=""/>
        <dsp:cNvSpPr/>
      </dsp:nvSpPr>
      <dsp:spPr>
        <a:xfrm>
          <a:off x="0" y="3413621"/>
          <a:ext cx="82296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There is a perception that alignment is inherently more risky than stand-alone FM arrangements</a:t>
          </a:r>
          <a:endParaRPr lang="fr-FR" sz="1900" kern="1200" dirty="0"/>
        </a:p>
      </dsp:txBody>
      <dsp:txXfrm>
        <a:off x="38838" y="3452459"/>
        <a:ext cx="8151924" cy="717924"/>
      </dsp:txXfrm>
    </dsp:sp>
    <dsp:sp modelId="{FB24C9A7-3436-4556-8F6F-321A5CC862E6}">
      <dsp:nvSpPr>
        <dsp:cNvPr id="0" name=""/>
        <dsp:cNvSpPr/>
      </dsp:nvSpPr>
      <dsp:spPr>
        <a:xfrm>
          <a:off x="0" y="4266821"/>
          <a:ext cx="82296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There s the perception that harmonization is only possible under pool fund or </a:t>
          </a:r>
          <a:r>
            <a:rPr lang="en-US" sz="1900" kern="1200" dirty="0" err="1" smtClean="0"/>
            <a:t>SWAp</a:t>
          </a:r>
          <a:r>
            <a:rPr lang="en-US" sz="1900" kern="1200" dirty="0" smtClean="0"/>
            <a:t> support </a:t>
          </a:r>
          <a:endParaRPr lang="fr-FR" sz="1900" kern="1200" dirty="0"/>
        </a:p>
      </dsp:txBody>
      <dsp:txXfrm>
        <a:off x="38838" y="4305659"/>
        <a:ext cx="8151924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DD983-B09C-4907-8298-4B8F03FBB99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631F9-263B-4EAD-9953-EA753B104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3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DDDC7-8FCB-426A-AD5C-D3EEE35235C8}" type="slidenum">
              <a:rPr lang="en-US"/>
              <a:pPr/>
              <a:t>8</a:t>
            </a:fld>
            <a:endParaRPr lang="en-US"/>
          </a:p>
        </p:txBody>
      </p:sp>
      <p:sp>
        <p:nvSpPr>
          <p:cNvPr id="83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66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36612" name="Slide Number Placeholder 3"/>
          <p:cNvSpPr txBox="1">
            <a:spLocks noGrp="1"/>
          </p:cNvSpPr>
          <p:nvPr/>
        </p:nvSpPr>
        <p:spPr bwMode="auto">
          <a:xfrm>
            <a:off x="3885454" y="8686288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25" tIns="44862" rIns="89725" bIns="44862" anchor="b"/>
          <a:lstStyle/>
          <a:p>
            <a:pPr algn="r"/>
            <a:fld id="{A3AF2F98-1A8A-4DDD-8AAD-D393694402D1}" type="slidenum">
              <a:rPr lang="en-US" sz="1200"/>
              <a:pPr algn="r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9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34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PageSet_Oct 2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06400" y="225425"/>
            <a:ext cx="6721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600" smtClean="0">
              <a:solidFill>
                <a:srgbClr val="0E3659"/>
              </a:solidFill>
              <a:latin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6398" y="1102293"/>
            <a:ext cx="8229600" cy="2279733"/>
          </a:xfrm>
          <a:prstGeom prst="rect">
            <a:avLst/>
          </a:prstGeom>
        </p:spPr>
        <p:txBody>
          <a:bodyPr/>
          <a:lstStyle>
            <a:lvl1pPr>
              <a:tabLst/>
              <a:defRPr>
                <a:solidFill>
                  <a:srgbClr val="0E3659"/>
                </a:solidFill>
              </a:defRPr>
            </a:lvl1pPr>
            <a:lvl2pPr>
              <a:defRPr>
                <a:solidFill>
                  <a:srgbClr val="0E3659"/>
                </a:solidFill>
              </a:defRPr>
            </a:lvl2pPr>
            <a:lvl3pPr>
              <a:defRPr>
                <a:solidFill>
                  <a:srgbClr val="4D9443"/>
                </a:solidFill>
              </a:defRPr>
            </a:lvl3pPr>
            <a:lvl4pPr>
              <a:defRPr>
                <a:solidFill>
                  <a:srgbClr val="7B7C7F"/>
                </a:solidFill>
              </a:defRPr>
            </a:lvl4pPr>
            <a:lvl5pPr>
              <a:defRPr>
                <a:solidFill>
                  <a:srgbClr val="7B7C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06400" y="225425"/>
            <a:ext cx="6721475" cy="647700"/>
          </a:xfrm>
          <a:prstGeom prst="rect">
            <a:avLst/>
          </a:prstGeom>
        </p:spPr>
        <p:txBody>
          <a:bodyPr/>
          <a:lstStyle>
            <a:lvl1pPr>
              <a:buNone/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6491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3BA0F-BDEF-45DB-B784-EF608A885D25}" type="datetime1">
              <a:rPr lang="en-GB"/>
              <a:pPr>
                <a:defRPr/>
              </a:pPr>
              <a:t>04/12/2014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4912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B28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72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3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1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7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0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0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0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FBE25-EBB9-4200-B27D-F1DC50D7ECF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2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0375"/>
            <a:ext cx="7848600" cy="2613025"/>
          </a:xfrm>
        </p:spPr>
        <p:txBody>
          <a:bodyPr/>
          <a:lstStyle/>
          <a:p>
            <a:r>
              <a:rPr lang="en-US" sz="4200" b="1" dirty="0" smtClean="0"/>
              <a:t>Financial Management Harmonization and Alignment</a:t>
            </a:r>
            <a:endParaRPr lang="en-US" sz="4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8534400" cy="1752600"/>
          </a:xfrm>
        </p:spPr>
        <p:txBody>
          <a:bodyPr>
            <a:normAutofit/>
          </a:bodyPr>
          <a:lstStyle/>
          <a:p>
            <a:r>
              <a:rPr lang="en-US" sz="1800" b="1" smtClean="0"/>
              <a:t>Prepared by Renaud </a:t>
            </a:r>
            <a:r>
              <a:rPr lang="en-US" sz="1800" b="1" dirty="0" err="1" smtClean="0"/>
              <a:t>Seligmann</a:t>
            </a:r>
            <a:r>
              <a:rPr lang="en-US" sz="1800" b="1" dirty="0" smtClean="0"/>
              <a:t>, Chair</a:t>
            </a:r>
            <a:r>
              <a:rPr lang="en-US" sz="1800" b="1" smtClean="0"/>
              <a:t>, IHP+ FM TWG, Max Dapaah &amp; Finn Schleimann</a:t>
            </a:r>
          </a:p>
          <a:p>
            <a:endParaRPr lang="en-US" sz="1800" b="1" smtClean="0"/>
          </a:p>
          <a:p>
            <a:r>
              <a:rPr lang="en-US" sz="1800" b="1" smtClean="0"/>
              <a:t>Presented by Finn Schleimann, IHP+ Core Team, </a:t>
            </a:r>
          </a:p>
          <a:p>
            <a:r>
              <a:rPr lang="en-US" sz="1800" b="1" smtClean="0"/>
              <a:t>IHP+ CHTM, Siem Reap December 2014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" y="392391"/>
            <a:ext cx="1143000" cy="147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82" y="392391"/>
            <a:ext cx="1176618" cy="14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82" y="425823"/>
            <a:ext cx="1176618" cy="146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49" y="389590"/>
            <a:ext cx="1176618" cy="14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5823"/>
            <a:ext cx="1143000" cy="147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82" y="423022"/>
            <a:ext cx="1176618" cy="14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82" y="441232"/>
            <a:ext cx="1176618" cy="146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410200"/>
            <a:ext cx="2105319" cy="12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is there not more happening on FM systems harmonization and alignment in the health sector? </a:t>
            </a:r>
            <a:endParaRPr lang="fr-FR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85095965"/>
              </p:ext>
            </p:extLst>
          </p:nvPr>
        </p:nvGraphicFramePr>
        <p:xfrm>
          <a:off x="620486" y="1447800"/>
          <a:ext cx="8229600" cy="513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44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6000" b="1" smtClean="0"/>
              <a:t>Development Partners</a:t>
            </a:r>
            <a:endParaRPr lang="en-US" sz="6000" b="1" dirty="0" smtClean="0"/>
          </a:p>
          <a:p>
            <a:pPr marL="0">
              <a:spcBef>
                <a:spcPts val="0"/>
              </a:spcBef>
            </a:pPr>
            <a:r>
              <a:rPr lang="en-US" sz="6000" dirty="0" smtClean="0"/>
              <a:t>Forge in-country collaboration to periodically discuss common </a:t>
            </a:r>
            <a:r>
              <a:rPr lang="en-US" sz="6000" smtClean="0"/>
              <a:t>FM issues</a:t>
            </a:r>
            <a:endParaRPr lang="en-US" sz="6000" dirty="0"/>
          </a:p>
          <a:p>
            <a:pPr marL="0">
              <a:spcBef>
                <a:spcPts val="0"/>
              </a:spcBef>
            </a:pPr>
            <a:r>
              <a:rPr lang="en-US" sz="6000" smtClean="0"/>
              <a:t>Harmonize</a:t>
            </a:r>
            <a:r>
              <a:rPr lang="en-US" sz="6000" dirty="0" smtClean="0"/>
              <a:t>, and where possible align with country systems by working jointly with </a:t>
            </a:r>
            <a:r>
              <a:rPr lang="en-US" sz="6000" smtClean="0"/>
              <a:t>country partner</a:t>
            </a:r>
            <a:endParaRPr lang="en-US" sz="6000" dirty="0" smtClean="0"/>
          </a:p>
          <a:p>
            <a:pPr marL="0">
              <a:spcBef>
                <a:spcPts val="0"/>
              </a:spcBef>
            </a:pPr>
            <a:r>
              <a:rPr lang="en-US" sz="6000" dirty="0" smtClean="0"/>
              <a:t>Support strengthening of country systems</a:t>
            </a:r>
          </a:p>
          <a:p>
            <a:pPr marL="0" indent="0">
              <a:spcBef>
                <a:spcPts val="0"/>
              </a:spcBef>
              <a:buNone/>
            </a:pPr>
            <a:endParaRPr lang="en-US" sz="6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6000" b="1" smtClean="0"/>
              <a:t>Country Partners</a:t>
            </a:r>
            <a:endParaRPr lang="en-US" sz="6000" b="1" dirty="0" smtClean="0"/>
          </a:p>
          <a:p>
            <a:pPr marL="0">
              <a:spcBef>
                <a:spcPts val="0"/>
              </a:spcBef>
            </a:pPr>
            <a:r>
              <a:rPr lang="en-US" sz="6000" dirty="0" smtClean="0"/>
              <a:t>Develop ‘one plan and one budget’ for health sector </a:t>
            </a:r>
            <a:r>
              <a:rPr lang="en-US" sz="6000" smtClean="0"/>
              <a:t>as foundation</a:t>
            </a:r>
            <a:endParaRPr lang="en-US" sz="6000" dirty="0" smtClean="0"/>
          </a:p>
          <a:p>
            <a:pPr marL="0">
              <a:spcBef>
                <a:spcPts val="0"/>
              </a:spcBef>
            </a:pPr>
            <a:r>
              <a:rPr lang="en-US" sz="6000" dirty="0" smtClean="0"/>
              <a:t>Minimize the incentives for fragmentation among DPs through strengthening of country </a:t>
            </a:r>
            <a:r>
              <a:rPr lang="en-US" sz="6000" smtClean="0"/>
              <a:t>systems </a:t>
            </a:r>
            <a:endParaRPr lang="en-US" sz="6000" dirty="0" smtClean="0"/>
          </a:p>
          <a:p>
            <a:pPr marL="0">
              <a:spcBef>
                <a:spcPts val="0"/>
              </a:spcBef>
            </a:pPr>
            <a:r>
              <a:rPr lang="en-US" sz="6000" dirty="0" smtClean="0"/>
              <a:t>Encourage DPs to harmonize, where country systems are not in a state of readiness </a:t>
            </a:r>
            <a:r>
              <a:rPr lang="en-US" sz="6000" smtClean="0"/>
              <a:t>for alignment</a:t>
            </a:r>
            <a:endParaRPr lang="en-US" sz="6000" dirty="0" smtClean="0"/>
          </a:p>
          <a:p>
            <a:pPr marL="0">
              <a:spcBef>
                <a:spcPts val="0"/>
              </a:spcBef>
            </a:pPr>
            <a:r>
              <a:rPr lang="en-US" sz="6000" dirty="0" smtClean="0"/>
              <a:t>Contact IHP+ for support on FM harmonization and alignment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lvl="0">
              <a:buNone/>
            </a:pPr>
            <a:r>
              <a:rPr lang="en-GB" sz="2000">
                <a:solidFill>
                  <a:srgbClr val="0B2848"/>
                </a:solidFill>
              </a:rPr>
              <a:t>	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115616" y="1124744"/>
            <a:ext cx="6721475" cy="1618456"/>
          </a:xfrm>
        </p:spPr>
        <p:txBody>
          <a:bodyPr>
            <a:normAutofit/>
          </a:bodyPr>
          <a:lstStyle/>
          <a:p>
            <a:pPr marL="0" lvl="0" indent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ker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Management</a:t>
            </a:r>
            <a:br>
              <a:rPr lang="en-GB" sz="3200" b="1" ker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3200" b="1" kern="0">
                <a:solidFill>
                  <a:schemeClr val="tx1">
                    <a:lumMod val="75000"/>
                    <a:lumOff val="25000"/>
                  </a:schemeClr>
                </a:solidFill>
              </a:rPr>
              <a:t>Harmonization and </a:t>
            </a:r>
            <a:r>
              <a:rPr lang="en-GB" sz="3200" b="1" kern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Alignment</a:t>
            </a:r>
            <a:r>
              <a:rPr lang="en-GB" sz="1800" b="1" kern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lvl="0" indent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smtClean="0">
                <a:solidFill>
                  <a:srgbClr val="FF0000"/>
                </a:solidFill>
              </a:rPr>
              <a:t>It’s All </a:t>
            </a:r>
            <a:r>
              <a:rPr lang="en-GB" sz="3200" b="1">
                <a:solidFill>
                  <a:srgbClr val="FF0000"/>
                </a:solidFill>
              </a:rPr>
              <a:t>About Results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DB83BA0F-BDEF-45DB-B784-EF608A885D25}" type="datetime1">
              <a:rPr lang="en-GB" smtClean="0"/>
              <a:pPr>
                <a:defRPr/>
              </a:pPr>
              <a:t>04/12/2014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1560" y="2852936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/>
              <a:t>''Financial management in the health sector is a sacred responsibility because it ensures the health of the </a:t>
            </a:r>
            <a:r>
              <a:rPr lang="en-GB" sz="2800" b="1" i="1" smtClean="0"/>
              <a:t>people“</a:t>
            </a:r>
            <a:r>
              <a:rPr lang="en-GB" sz="2800" smtClean="0"/>
              <a:t>, </a:t>
            </a:r>
            <a:r>
              <a:rPr lang="en-GB" sz="2800"/>
              <a:t>Minister of Finance, Sierra </a:t>
            </a:r>
            <a:r>
              <a:rPr lang="en-GB" sz="2800" smtClean="0"/>
              <a:t>Leone</a:t>
            </a:r>
          </a:p>
          <a:p>
            <a:r>
              <a:rPr lang="en-GB" sz="2800"/>
              <a:t/>
            </a:r>
            <a:br>
              <a:rPr lang="en-GB" sz="2800"/>
            </a:br>
            <a:r>
              <a:rPr lang="en-GB" sz="2800" b="1" i="1"/>
              <a:t>"You cannot have a reform of public health without reform in finance </a:t>
            </a:r>
            <a:r>
              <a:rPr lang="en-GB" sz="2800" b="1" i="1" smtClean="0"/>
              <a:t>management”</a:t>
            </a:r>
            <a:r>
              <a:rPr lang="en-GB" sz="2800" smtClean="0"/>
              <a:t>, </a:t>
            </a:r>
            <a:r>
              <a:rPr lang="en-GB" sz="2800"/>
              <a:t>Permanent Secretary, Ministry of Finance, Rwanda</a:t>
            </a:r>
            <a:br>
              <a:rPr lang="en-GB" sz="2800"/>
            </a:b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1233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Definitions and focus areas of IHP+ FM Harmonization and Alignment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1828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sz="1600" dirty="0" smtClean="0"/>
          </a:p>
          <a:p>
            <a:endParaRPr lang="en-US" sz="1800" b="0" dirty="0"/>
          </a:p>
          <a:p>
            <a:endParaRPr lang="en-US" sz="2100" dirty="0" smtClean="0"/>
          </a:p>
          <a:p>
            <a:r>
              <a:rPr lang="en-US" sz="2200" u="sng" dirty="0" smtClean="0"/>
              <a:t>Alignment</a:t>
            </a:r>
            <a:r>
              <a:rPr lang="en-US" sz="2100" b="0" dirty="0" smtClean="0"/>
              <a:t> </a:t>
            </a:r>
            <a:r>
              <a:rPr lang="en-US" sz="2100" b="0" dirty="0"/>
              <a:t>– achieved through the use of country </a:t>
            </a:r>
            <a:r>
              <a:rPr lang="en-US" sz="2100" b="0" dirty="0" smtClean="0"/>
              <a:t>financial management (FM) systems</a:t>
            </a:r>
            <a:endParaRPr lang="en-US" sz="2100" b="0" dirty="0"/>
          </a:p>
          <a:p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09800" y="3962400"/>
            <a:ext cx="4724400" cy="2514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b="1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</a:t>
            </a:r>
            <a:r>
              <a:rPr lang="en-US" b="1" dirty="0" smtClean="0"/>
              <a:t>financial statement </a:t>
            </a:r>
            <a:r>
              <a:rPr lang="en-US" dirty="0" smtClean="0"/>
              <a:t>for the </a:t>
            </a:r>
            <a:r>
              <a:rPr lang="en-US" smtClean="0"/>
              <a:t>health sector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</a:t>
            </a:r>
            <a:r>
              <a:rPr lang="en-US" b="1" dirty="0" smtClean="0"/>
              <a:t>audit</a:t>
            </a:r>
            <a:r>
              <a:rPr lang="en-US" dirty="0" smtClean="0"/>
              <a:t> report for the </a:t>
            </a:r>
            <a:r>
              <a:rPr lang="en-US" smtClean="0"/>
              <a:t>health sector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Joint</a:t>
            </a:r>
            <a:r>
              <a:rPr lang="en-US" dirty="0" smtClean="0"/>
              <a:t> FM </a:t>
            </a:r>
            <a:r>
              <a:rPr lang="en-US" b="1" dirty="0" smtClean="0"/>
              <a:t>supervision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1828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2000" u="sng" dirty="0" smtClean="0"/>
              <a:t>Harmonization</a:t>
            </a:r>
            <a:r>
              <a:rPr lang="en-US" sz="1600" b="0" dirty="0" smtClean="0"/>
              <a:t> </a:t>
            </a:r>
            <a:r>
              <a:rPr lang="en-US" sz="1600" b="0" dirty="0"/>
              <a:t>– achieved either through the </a:t>
            </a:r>
            <a:r>
              <a:rPr lang="en-US" sz="1600" b="0" dirty="0" smtClean="0"/>
              <a:t>use of </a:t>
            </a:r>
            <a:r>
              <a:rPr lang="en-US" sz="1600" b="0" dirty="0"/>
              <a:t>some aspects of </a:t>
            </a:r>
            <a:r>
              <a:rPr lang="en-US" sz="1600" b="0" dirty="0" smtClean="0"/>
              <a:t>FM country </a:t>
            </a:r>
            <a:r>
              <a:rPr lang="en-US" sz="1600" b="0" dirty="0"/>
              <a:t>systems and parallel arrangements agreed upon by DPs and government, or parallel arrangement alone, where </a:t>
            </a:r>
            <a:r>
              <a:rPr lang="en-US" sz="1600" b="0" dirty="0" smtClean="0"/>
              <a:t>none of the aspects of country </a:t>
            </a:r>
            <a:r>
              <a:rPr lang="en-US" sz="1600" b="0" dirty="0"/>
              <a:t>systems cannot be </a:t>
            </a:r>
            <a:r>
              <a:rPr lang="en-US" sz="1600" b="0" dirty="0" smtClean="0"/>
              <a:t>used</a:t>
            </a:r>
            <a:endParaRPr lang="en-US" sz="1600" b="0" dirty="0"/>
          </a:p>
          <a:p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14600" y="3124200"/>
            <a:ext cx="1143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517521" y="3048000"/>
            <a:ext cx="1295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38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principles of FM harmonization and alignment</a:t>
            </a:r>
            <a:endParaRPr lang="fr-FR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1891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97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en-US" dirty="0" smtClean="0"/>
              <a:t>iduciary objectives in the health sector</a:t>
            </a:r>
            <a:endParaRPr lang="fr-F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8725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Rectangle 6"/>
          <p:cNvSpPr>
            <a:spLocks noChangeArrowheads="1"/>
          </p:cNvSpPr>
          <p:nvPr/>
        </p:nvSpPr>
        <p:spPr bwMode="auto">
          <a:xfrm>
            <a:off x="685800" y="5334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800" smtClean="0">
                <a:latin typeface="Calibri" panose="020F0502020204030204" pitchFamily="34" charset="0"/>
              </a:rPr>
              <a:t>Fund flow and reporting relationships are inherently complex in the health sector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858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66800" y="6166757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Parminder</a:t>
            </a:r>
            <a:r>
              <a:rPr lang="en-US" dirty="0" smtClean="0"/>
              <a:t> </a:t>
            </a:r>
            <a:r>
              <a:rPr lang="en-US" dirty="0" err="1" smtClean="0"/>
              <a:t>Brar</a:t>
            </a:r>
            <a:r>
              <a:rPr lang="en-US" dirty="0" smtClean="0"/>
              <a:t>, WB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6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5800" y="489857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dirty="0" smtClean="0">
                <a:latin typeface="Tahoma" pitchFamily="34" charset="0"/>
              </a:rPr>
              <a:t>But the addition of a plethora of FM arrangements for donor funding brings the complexity to a whole new level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63246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Parminder</a:t>
            </a:r>
            <a:r>
              <a:rPr lang="en-US" dirty="0" smtClean="0"/>
              <a:t> </a:t>
            </a:r>
            <a:r>
              <a:rPr lang="en-US" dirty="0" err="1" smtClean="0"/>
              <a:t>Brar</a:t>
            </a:r>
            <a:r>
              <a:rPr lang="en-US" dirty="0" smtClean="0"/>
              <a:t>, WB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77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Beyond fiduciary concerns, FM matters for health development outcomes</a:t>
            </a:r>
            <a:endParaRPr lang="fr-FR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71403731"/>
              </p:ext>
            </p:extLst>
          </p:nvPr>
        </p:nvGraphicFramePr>
        <p:xfrm>
          <a:off x="457200" y="1295400"/>
          <a:ext cx="8458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17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3400" y="1066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sz="2000" dirty="0">
              <a:latin typeface="Tahom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dirty="0" smtClean="0"/>
              <a:t>What happens when PFM systems are weak</a:t>
            </a:r>
            <a:endParaRPr lang="en-US" sz="2800" dirty="0"/>
          </a:p>
        </p:txBody>
      </p:sp>
      <p:pic>
        <p:nvPicPr>
          <p:cNvPr id="5" name="Picture 4" descr="NebbiGulu 7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133600"/>
            <a:ext cx="5305425" cy="351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041525"/>
            <a:ext cx="29876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952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DPs harmonize or align with country system what happens?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800" dirty="0" smtClean="0"/>
              <a:t>There are mutual benefits to both DPs and Country </a:t>
            </a:r>
            <a:r>
              <a:rPr lang="en-US" sz="2800" smtClean="0"/>
              <a:t>Partner:</a:t>
            </a:r>
            <a:endParaRPr lang="en-US" sz="2800" dirty="0" smtClean="0"/>
          </a:p>
          <a:p>
            <a:pPr lvl="0"/>
            <a:r>
              <a:rPr lang="en-GB" sz="2800" dirty="0"/>
              <a:t>Funders use the same budget and accounting system </a:t>
            </a:r>
            <a:r>
              <a:rPr lang="en-GB" sz="2800" b="1" dirty="0">
                <a:solidFill>
                  <a:srgbClr val="FF0000"/>
                </a:solidFill>
              </a:rPr>
              <a:t>-&gt;</a:t>
            </a:r>
            <a:r>
              <a:rPr lang="en-GB" sz="2800" dirty="0"/>
              <a:t> managers have the budget overview needed  </a:t>
            </a:r>
            <a:r>
              <a:rPr lang="en-GB" sz="2800" b="1" dirty="0">
                <a:solidFill>
                  <a:srgbClr val="FF0000"/>
                </a:solidFill>
              </a:rPr>
              <a:t>-&gt;</a:t>
            </a:r>
            <a:r>
              <a:rPr lang="en-GB" sz="2800" dirty="0"/>
              <a:t> resources allocated against </a:t>
            </a:r>
            <a:r>
              <a:rPr lang="en-GB" sz="2800"/>
              <a:t>key </a:t>
            </a:r>
            <a:r>
              <a:rPr lang="en-GB" sz="2800" smtClean="0"/>
              <a:t>priorities</a:t>
            </a:r>
            <a:endParaRPr lang="en-US" sz="2800" dirty="0"/>
          </a:p>
          <a:p>
            <a:pPr lvl="0"/>
            <a:r>
              <a:rPr lang="en-GB" sz="2800" dirty="0"/>
              <a:t>One common budgeting and reporting system  </a:t>
            </a:r>
            <a:r>
              <a:rPr lang="en-GB" sz="2800" b="1" dirty="0">
                <a:solidFill>
                  <a:srgbClr val="FF0000"/>
                </a:solidFill>
              </a:rPr>
              <a:t>-&gt;</a:t>
            </a:r>
            <a:r>
              <a:rPr lang="en-GB" sz="2800" dirty="0"/>
              <a:t>  transaction cost reduced </a:t>
            </a:r>
            <a:r>
              <a:rPr lang="en-GB" sz="2800" b="1" dirty="0">
                <a:solidFill>
                  <a:srgbClr val="FF0000"/>
                </a:solidFill>
              </a:rPr>
              <a:t>-&gt;</a:t>
            </a:r>
            <a:r>
              <a:rPr lang="en-GB" sz="2800" dirty="0"/>
              <a:t> time freed up to </a:t>
            </a:r>
            <a:r>
              <a:rPr lang="en-GB" sz="2800"/>
              <a:t>deliver </a:t>
            </a:r>
            <a:r>
              <a:rPr lang="en-GB" sz="2800" smtClean="0"/>
              <a:t>services</a:t>
            </a:r>
            <a:endParaRPr lang="en-US" sz="2800" dirty="0"/>
          </a:p>
          <a:p>
            <a:pPr lvl="0"/>
            <a:r>
              <a:rPr lang="en-GB" sz="2800" dirty="0"/>
              <a:t>Single audit of all donor and government funds </a:t>
            </a:r>
            <a:r>
              <a:rPr lang="en-GB" sz="2800" b="1" dirty="0">
                <a:solidFill>
                  <a:srgbClr val="FF0000"/>
                </a:solidFill>
              </a:rPr>
              <a:t>-&gt;</a:t>
            </a:r>
            <a:r>
              <a:rPr lang="en-GB" sz="2800" dirty="0"/>
              <a:t> more efficient audit </a:t>
            </a:r>
            <a:r>
              <a:rPr lang="en-GB" sz="2800" b="1" dirty="0">
                <a:solidFill>
                  <a:srgbClr val="FF0000"/>
                </a:solidFill>
              </a:rPr>
              <a:t>-&gt;</a:t>
            </a:r>
            <a:r>
              <a:rPr lang="en-GB" sz="2800" dirty="0"/>
              <a:t> inefficiencies and </a:t>
            </a:r>
            <a:r>
              <a:rPr lang="en-GB" sz="2800"/>
              <a:t>misuse </a:t>
            </a:r>
            <a:r>
              <a:rPr lang="en-GB" sz="2800" smtClean="0"/>
              <a:t>identified</a:t>
            </a:r>
            <a:endParaRPr lang="en-US" sz="2800" dirty="0"/>
          </a:p>
          <a:p>
            <a:r>
              <a:rPr lang="en-GB" sz="2800" dirty="0"/>
              <a:t>Joint capacity building also strengthen efficiency and accountability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4217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777</Words>
  <Application>Microsoft Office PowerPoint</Application>
  <PresentationFormat>On-screen Show (4:3)</PresentationFormat>
  <Paragraphs>76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Financial Management Harmonization and Alignment</vt:lpstr>
      <vt:lpstr>Definitions and focus areas of IHP+ FM Harmonization and Alignment</vt:lpstr>
      <vt:lpstr>Key principles of FM harmonization and alignment</vt:lpstr>
      <vt:lpstr>Fiduciary objectives in the health sector</vt:lpstr>
      <vt:lpstr>PowerPoint Presentation</vt:lpstr>
      <vt:lpstr>PowerPoint Presentation</vt:lpstr>
      <vt:lpstr>Beyond fiduciary concerns, FM matters for health development outcomes</vt:lpstr>
      <vt:lpstr>PowerPoint Presentation</vt:lpstr>
      <vt:lpstr>When DPs harmonize or align with country system what happens?</vt:lpstr>
      <vt:lpstr>Why is there not more happening on FM systems harmonization and alignment in the health sector? </vt:lpstr>
      <vt:lpstr>What can be done?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Budget Reforms in Africa</dc:title>
  <dc:creator>Renaud Seligmann</dc:creator>
  <cp:lastModifiedBy>SAEAPKH001 Svc Acct Cambodia</cp:lastModifiedBy>
  <cp:revision>66</cp:revision>
  <dcterms:created xsi:type="dcterms:W3CDTF">2013-04-16T12:20:37Z</dcterms:created>
  <dcterms:modified xsi:type="dcterms:W3CDTF">2014-12-04T03:45:52Z</dcterms:modified>
</cp:coreProperties>
</file>