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4" r:id="rId3"/>
    <p:sldId id="280" r:id="rId4"/>
    <p:sldId id="282" r:id="rId5"/>
    <p:sldId id="281" r:id="rId6"/>
    <p:sldId id="283" r:id="rId7"/>
    <p:sldId id="285" r:id="rId8"/>
    <p:sldId id="267" r:id="rId9"/>
    <p:sldId id="269" r:id="rId10"/>
    <p:sldId id="268" r:id="rId11"/>
    <p:sldId id="275" r:id="rId12"/>
    <p:sldId id="270" r:id="rId13"/>
    <p:sldId id="286" r:id="rId14"/>
    <p:sldId id="287" r:id="rId15"/>
    <p:sldId id="290" r:id="rId16"/>
    <p:sldId id="292" r:id="rId17"/>
    <p:sldId id="291" r:id="rId18"/>
    <p:sldId id="294" r:id="rId19"/>
    <p:sldId id="293" r:id="rId20"/>
    <p:sldId id="295" r:id="rId21"/>
    <p:sldId id="296" r:id="rId22"/>
    <p:sldId id="289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F2FCC20-FEA8-F748-B542-10ED4ACC4EB7}">
          <p14:sldIdLst>
            <p14:sldId id="256"/>
            <p14:sldId id="284"/>
            <p14:sldId id="280"/>
            <p14:sldId id="282"/>
            <p14:sldId id="281"/>
            <p14:sldId id="283"/>
            <p14:sldId id="285"/>
            <p14:sldId id="267"/>
            <p14:sldId id="269"/>
            <p14:sldId id="268"/>
            <p14:sldId id="275"/>
            <p14:sldId id="270"/>
            <p14:sldId id="286"/>
            <p14:sldId id="287"/>
            <p14:sldId id="290"/>
            <p14:sldId id="292"/>
            <p14:sldId id="291"/>
            <p14:sldId id="294"/>
            <p14:sldId id="293"/>
            <p14:sldId id="295"/>
            <p14:sldId id="296"/>
            <p14:sldId id="289"/>
            <p14:sldId id="28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40"/>
    <a:srgbClr val="BEA56E"/>
    <a:srgbClr val="326414"/>
    <a:srgbClr val="CD6632"/>
    <a:srgbClr val="FFCD05"/>
    <a:srgbClr val="661533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429" autoAdjust="0"/>
  </p:normalViewPr>
  <p:slideViewPr>
    <p:cSldViewPr snapToGrid="0">
      <p:cViewPr>
        <p:scale>
          <a:sx n="50" d="100"/>
          <a:sy n="50" d="100"/>
        </p:scale>
        <p:origin x="-79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7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AB294-3CC8-4308-9E8F-8D7178090A4A}" type="datetimeFigureOut">
              <a:rPr lang="en-GB" smtClean="0"/>
              <a:t>01/12/2014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50999-BC2F-483F-B1E0-B331197E64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870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do we know about the post-2015 agenda, what do we know about the changing nature of</a:t>
            </a:r>
            <a:r>
              <a:rPr lang="en-GB" baseline="0" dirty="0" smtClean="0"/>
              <a:t> development cooperation, and what does this mean for health?	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50999-BC2F-483F-B1E0-B331197E64F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193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Landscape is populated today by many more actors.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Also, not shown here: one of the biggest changes has been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developing country leadership over aid management and coordination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 cooperation providers forced to reconsider their role and value added; focus on quality of development assistance: but actions still need to live up to rhetorical commitments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E9D1-DEEE-47CA-90CA-B2C80215E127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522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dirty="0" smtClean="0"/>
              <a:t>We can only achieve successfully a </a:t>
            </a:r>
            <a:r>
              <a:rPr lang="en-GB" dirty="0" err="1" smtClean="0"/>
              <a:t>modernisaiton</a:t>
            </a:r>
            <a:r>
              <a:rPr lang="en-GB" dirty="0" smtClean="0"/>
              <a:t> of our framework, as long as we maintain our </a:t>
            </a:r>
            <a:r>
              <a:rPr lang="en-GB" dirty="0"/>
              <a:t>commitment of reaching a 0.7% of ODA to GNI alongside with reversing the downward trend of ODA to LDCs</a:t>
            </a:r>
            <a:r>
              <a:rPr lang="en-GB" dirty="0" smtClean="0"/>
              <a:t>.</a:t>
            </a:r>
          </a:p>
          <a:p>
            <a:pPr algn="just"/>
            <a:endParaRPr lang="en-GB" dirty="0" smtClean="0"/>
          </a:p>
          <a:p>
            <a:pPr algn="just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DAC donor countries’ performance against the UN ODA target of 0.15-0.20% of GNI to LDCs, the DAC as a whole still falls short of the target. </a:t>
            </a:r>
            <a:endParaRPr lang="en-GB" dirty="0" smtClean="0"/>
          </a:p>
          <a:p>
            <a:pPr algn="just"/>
            <a:endParaRPr lang="en-GB" dirty="0"/>
          </a:p>
          <a:p>
            <a:pPr algn="just"/>
            <a:r>
              <a:rPr lang="en-GB" dirty="0"/>
              <a:t>What we also want to  achieve is measurement system that carries the right </a:t>
            </a:r>
            <a:r>
              <a:rPr lang="en-GB" dirty="0" smtClean="0"/>
              <a:t>incentives.</a:t>
            </a:r>
          </a:p>
          <a:p>
            <a:pPr algn="just"/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GB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rgbClr val="002060"/>
              </a:solidFill>
            </a:endParaRPr>
          </a:p>
          <a:p>
            <a:endParaRPr lang="en-GB" dirty="0" smtClean="0">
              <a:solidFill>
                <a:srgbClr val="002060"/>
              </a:solidFill>
            </a:endParaRPr>
          </a:p>
          <a:p>
            <a:endParaRPr lang="en-GB" dirty="0" smtClean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E9D1-DEEE-47CA-90CA-B2C80215E127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810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400" dirty="0" err="1" smtClean="0"/>
              <a:t>Need</a:t>
            </a:r>
            <a:r>
              <a:rPr lang="fr-FR" sz="1400" dirty="0" smtClean="0"/>
              <a:t> to </a:t>
            </a:r>
            <a:r>
              <a:rPr lang="fr-FR" sz="1400" dirty="0" err="1" smtClean="0"/>
              <a:t>provide</a:t>
            </a:r>
            <a:r>
              <a:rPr lang="fr-FR" sz="1400" dirty="0" smtClean="0"/>
              <a:t> </a:t>
            </a:r>
            <a:r>
              <a:rPr lang="fr-FR" sz="1400" dirty="0" err="1" smtClean="0"/>
              <a:t>incentives</a:t>
            </a:r>
            <a:r>
              <a:rPr lang="fr-FR" sz="1400" dirty="0" smtClean="0"/>
              <a:t> to </a:t>
            </a:r>
            <a:r>
              <a:rPr lang="en-GB" sz="1400" dirty="0" smtClean="0"/>
              <a:t>maximise the overall resource envelope available for sustainable development </a:t>
            </a:r>
            <a:r>
              <a:rPr lang="en-GB" sz="1200" dirty="0" smtClean="0"/>
              <a:t>(</a:t>
            </a:r>
            <a:r>
              <a:rPr lang="fr-CA" sz="1200" dirty="0" err="1" smtClean="0"/>
              <a:t>e.g</a:t>
            </a:r>
            <a:r>
              <a:rPr lang="fr-CA" sz="1200" dirty="0" smtClean="0"/>
              <a:t>. encourage the use of </a:t>
            </a:r>
            <a:r>
              <a:rPr lang="fr-CA" sz="1200" dirty="0" err="1" smtClean="0"/>
              <a:t>market-like</a:t>
            </a:r>
            <a:r>
              <a:rPr lang="fr-CA" sz="1200" dirty="0" smtClean="0"/>
              <a:t> instruments  </a:t>
            </a:r>
            <a:r>
              <a:rPr lang="fr-CA" sz="1200" dirty="0" err="1" smtClean="0"/>
              <a:t>when</a:t>
            </a:r>
            <a:r>
              <a:rPr lang="fr-CA" sz="1200" dirty="0" smtClean="0"/>
              <a:t> </a:t>
            </a:r>
            <a:r>
              <a:rPr lang="fr-CA" sz="1200" dirty="0" err="1" smtClean="0"/>
              <a:t>appropriate</a:t>
            </a:r>
            <a:r>
              <a:rPr lang="fr-CA" sz="1200" dirty="0" smtClean="0"/>
              <a:t>, </a:t>
            </a:r>
            <a:r>
              <a:rPr lang="fr-CA" sz="1200" dirty="0" err="1" smtClean="0"/>
              <a:t>work</a:t>
            </a:r>
            <a:r>
              <a:rPr lang="fr-CA" sz="1200" dirty="0" smtClean="0"/>
              <a:t> on </a:t>
            </a:r>
            <a:r>
              <a:rPr lang="fr-CA" sz="1200" dirty="0" err="1" smtClean="0"/>
              <a:t>investment</a:t>
            </a:r>
            <a:r>
              <a:rPr lang="fr-CA" sz="1200" dirty="0" smtClean="0"/>
              <a:t> </a:t>
            </a:r>
            <a:r>
              <a:rPr lang="fr-CA" sz="1200" dirty="0" err="1" smtClean="0"/>
              <a:t>climate</a:t>
            </a:r>
            <a:r>
              <a:rPr lang="fr-CA" sz="1200" dirty="0" smtClean="0"/>
              <a:t>, importance of DRM).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50999-BC2F-483F-B1E0-B331197E64F7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419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50999-BC2F-483F-B1E0-B331197E64F7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165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50999-BC2F-483F-B1E0-B331197E64F7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524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Ebola: successful containment in Nigeria was intensive but low-tech: contact tracing, 18,000 home visits to 898 people.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50999-BC2F-483F-B1E0-B331197E64F7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691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Good news: IHP+ is precisely the kind of partnership that will be needed to deliver the ambition of the SDGs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50999-BC2F-483F-B1E0-B331197E64F7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023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50999-BC2F-483F-B1E0-B331197E64F7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390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50999-BC2F-483F-B1E0-B331197E64F7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1937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947" indent="-171947">
              <a:buFont typeface="Arial" panose="020B0604020202020204" pitchFamily="34" charset="0"/>
              <a:buChar char="•"/>
            </a:pPr>
            <a:r>
              <a:rPr lang="en-GB" dirty="0"/>
              <a:t>And this is the provider’s prospective of development co-operation. You’ve got a small circle of bilateral ODA, CPA + other, and ODE is emerging….</a:t>
            </a:r>
          </a:p>
          <a:p>
            <a:pPr marL="171947" indent="-171947">
              <a:buFont typeface="Arial" panose="020B0604020202020204" pitchFamily="34" charset="0"/>
              <a:buChar char="•"/>
            </a:pPr>
            <a:r>
              <a:rPr lang="en-GB" dirty="0"/>
              <a:t>You’ve got a slightly wider circle of ODA which includes our contributions to the World Bank, the UN system and other multilaterals. </a:t>
            </a:r>
          </a:p>
          <a:p>
            <a:pPr marL="171947" indent="-171947">
              <a:buFont typeface="Arial" panose="020B0604020202020204" pitchFamily="34" charset="0"/>
              <a:buChar char="•"/>
            </a:pPr>
            <a:r>
              <a:rPr lang="en-GB" dirty="0"/>
              <a:t>Then, you’ve got a slightly wider circle again which we could call </a:t>
            </a:r>
            <a:r>
              <a:rPr lang="en-GB" b="1" dirty="0"/>
              <a:t>official support for development </a:t>
            </a:r>
            <a:r>
              <a:rPr lang="en-GB" dirty="0"/>
              <a:t>which, of course, includes a series of other expenses, some from us, clearly also includes flows from southern providers where we have less information about the terms, it clearly includes guarantees. </a:t>
            </a:r>
          </a:p>
          <a:p>
            <a:pPr marL="171947" indent="-171947">
              <a:buFont typeface="Arial" panose="020B0604020202020204" pitchFamily="34" charset="0"/>
              <a:buChar char="•"/>
            </a:pPr>
            <a:r>
              <a:rPr lang="en-GB" dirty="0"/>
              <a:t>And then, you have an even wider circle which is </a:t>
            </a:r>
            <a:r>
              <a:rPr lang="en-GB" dirty="0" smtClean="0"/>
              <a:t>the </a:t>
            </a:r>
            <a:r>
              <a:rPr lang="en-GB" b="1" dirty="0" smtClean="0"/>
              <a:t>total economic engagement of countries</a:t>
            </a:r>
            <a:r>
              <a:rPr lang="en-GB" dirty="0" smtClean="0"/>
              <a:t>, </a:t>
            </a:r>
            <a:r>
              <a:rPr lang="en-GB" dirty="0"/>
              <a:t>where private </a:t>
            </a:r>
            <a:r>
              <a:rPr lang="en-GB" dirty="0" smtClean="0"/>
              <a:t>flows from </a:t>
            </a:r>
            <a:r>
              <a:rPr lang="en-GB" dirty="0"/>
              <a:t>companies, where remittances from citizens from developing countries living in DAC countries, where private charity and so on will all be part of a larger national effort of countries.</a:t>
            </a:r>
          </a:p>
          <a:p>
            <a:pPr marL="171947" indent="-171947">
              <a:buFont typeface="Arial" panose="020B0604020202020204" pitchFamily="34" charset="0"/>
              <a:buChar char="•"/>
            </a:pPr>
            <a:r>
              <a:rPr lang="en-GB" dirty="0"/>
              <a:t>And maybe it is useful if we go back in history: the origin of the 0.7% target is actually a subset of 1.0% target </a:t>
            </a:r>
            <a:r>
              <a:rPr lang="en-US" dirty="0" smtClean="0"/>
              <a:t>for </a:t>
            </a:r>
            <a:r>
              <a:rPr lang="en-US" dirty="0"/>
              <a:t>total net resource flows to developing </a:t>
            </a:r>
            <a:r>
              <a:rPr lang="en-US" dirty="0" smtClean="0"/>
              <a:t>countries, set </a:t>
            </a:r>
            <a:r>
              <a:rPr lang="en-GB" dirty="0" smtClean="0"/>
              <a:t>at </a:t>
            </a:r>
            <a:r>
              <a:rPr lang="en-GB" dirty="0"/>
              <a:t>the </a:t>
            </a:r>
            <a:r>
              <a:rPr lang="en-US" dirty="0"/>
              <a:t>Eleventh Meeting of the World Council of Churches</a:t>
            </a:r>
            <a:r>
              <a:rPr lang="en-US" dirty="0" smtClean="0"/>
              <a:t>. “</a:t>
            </a:r>
            <a:r>
              <a:rPr lang="en-US" dirty="0"/>
              <a:t>Resource flows” meant that the target included private </a:t>
            </a:r>
            <a:r>
              <a:rPr lang="en-US" dirty="0" smtClean="0"/>
              <a:t>investment, </a:t>
            </a:r>
            <a:r>
              <a:rPr lang="en-GB" dirty="0"/>
              <a:t>so a broader national effort, so, in a way, we’re coming back to the roots. </a:t>
            </a:r>
          </a:p>
          <a:p>
            <a:pPr marL="171947" indent="-171947">
              <a:buFont typeface="Arial" panose="020B0604020202020204" pitchFamily="34" charset="0"/>
              <a:buChar char="•"/>
            </a:pPr>
            <a:r>
              <a:rPr lang="en-US" dirty="0" smtClean="0"/>
              <a:t>Including </a:t>
            </a:r>
            <a:r>
              <a:rPr lang="en-US" dirty="0"/>
              <a:t>private investment within the one per cent target made it easier to meet, but impossible to target, since governments have little or no control over the level of private investment</a:t>
            </a:r>
            <a:r>
              <a:rPr lang="en-US" dirty="0" smtClean="0"/>
              <a:t>.</a:t>
            </a:r>
            <a:r>
              <a:rPr lang="en-GB" dirty="0"/>
              <a:t> </a:t>
            </a:r>
            <a:r>
              <a:rPr lang="en-GB" dirty="0" smtClean="0"/>
              <a:t>And today other flows are much larger than ODA.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DAF6E-EED6-4A77-BB70-8EB78F31BFE5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820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Successor framework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be much more complex and ambitious than the MDGs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Universality:</a:t>
            </a:r>
            <a:r>
              <a:rPr lang="en-US" baseline="0" dirty="0" smtClean="0"/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signals transition away from the North-South dynamic that has defined development policy for decades.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Though the specifics are still unclear – in particular how best to accommodate varying national circumstances and contexts – the basic idea is that every country would have work to do, both at home and as members of the global community, in order to achieve the post-2015 development agenda.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50999-BC2F-483F-B1E0-B331197E64F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988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If we look at the same picture from a recipient perspective, it looks slightly different. </a:t>
            </a:r>
          </a:p>
          <a:p>
            <a:r>
              <a:rPr lang="en-GB" dirty="0" smtClean="0"/>
              <a:t>For partner countries</a:t>
            </a:r>
            <a:r>
              <a:rPr lang="en-GB" dirty="0"/>
              <a:t>, it may be important but it may not be that important whether the intention of the donor is primarily developmental or not. </a:t>
            </a:r>
          </a:p>
          <a:p>
            <a:r>
              <a:rPr lang="en-GB" dirty="0"/>
              <a:t>They may be more interested in the totality of the resources that they get, whether it is with a strictly development purpose or more of a commercial purpose. </a:t>
            </a:r>
          </a:p>
          <a:p>
            <a:r>
              <a:rPr lang="en-GB" dirty="0"/>
              <a:t>And you’ll see there is a big security expense where a small part is developmental, a larger part results in flows to developing countries, the biggest part to the extended results in flows is flows of soldiers and not flows of funds. </a:t>
            </a:r>
          </a:p>
          <a:p>
            <a:r>
              <a:rPr lang="en-GB" dirty="0"/>
              <a:t>I show this not as a final </a:t>
            </a:r>
            <a:r>
              <a:rPr lang="en-GB" dirty="0" smtClean="0"/>
              <a:t>product </a:t>
            </a:r>
            <a:r>
              <a:rPr lang="en-GB" dirty="0"/>
              <a:t>because these are not final products but just to illustrate the way we are thinking and our work is evolving. </a:t>
            </a:r>
            <a:endParaRPr lang="en-GB" dirty="0" smtClean="0"/>
          </a:p>
          <a:p>
            <a:endParaRPr lang="en-GB" b="1" dirty="0" smtClean="0"/>
          </a:p>
          <a:p>
            <a:r>
              <a:rPr lang="en-US" b="1" dirty="0" smtClean="0">
                <a:effectLst/>
              </a:rPr>
              <a:t>WHAT</a:t>
            </a:r>
            <a:r>
              <a:rPr lang="en-US" b="1" baseline="0" dirty="0" smtClean="0">
                <a:effectLst/>
              </a:rPr>
              <a:t> ARE OOF:</a:t>
            </a:r>
            <a:endParaRPr lang="en-US" b="1" dirty="0" smtClean="0">
              <a:effectLst/>
            </a:endParaRPr>
          </a:p>
          <a:p>
            <a:r>
              <a:rPr lang="en-US" dirty="0" smtClean="0">
                <a:effectLst/>
              </a:rPr>
              <a:t>Other official flows are official sector transactions which do not meet the ODA criteria, e.g.: </a:t>
            </a:r>
            <a:r>
              <a:rPr lang="en-US" dirty="0" err="1" smtClean="0">
                <a:effectLst/>
              </a:rPr>
              <a:t>i</a:t>
            </a:r>
            <a:r>
              <a:rPr lang="en-US" dirty="0" smtClean="0">
                <a:effectLst/>
              </a:rPr>
              <a:t>.) Grants to developing countries for representational or essentially commercial purposes; ii.) Official bilateral transactions intended to promote development but having a grant element of less than 25 per cent; iii.) Official bilateral transactions, whatever their grant element, that are primarily export-facilitating in purpose. This category </a:t>
            </a:r>
            <a:r>
              <a:rPr lang="en-US" dirty="0" err="1" smtClean="0">
                <a:effectLst/>
              </a:rPr>
              <a:t>category</a:t>
            </a:r>
            <a:r>
              <a:rPr lang="en-US" dirty="0" smtClean="0">
                <a:effectLst/>
              </a:rPr>
              <a:t> includes by definition export credits. This category includes by definition export credits extended directly to an aid recipient by an official agency or institution ("official direct export credits"); iv.) The net acquisition by governments and central monetary institutions of securities issued by multilateral development banks at market terms; v.) Subsidies (grants) to the private sector to soften its credits to developing countries [see Annex 3, paragraph A3.5.iv)b)]; vi.) Funds in support of private investment. Data coverage starts in 1960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DAF6E-EED6-4A77-BB70-8EB78F31BFE5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5477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Extra Ebola slides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50999-BC2F-483F-B1E0-B331197E64F7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471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 components, overlapping processes: Open Working Group, ongoing work on indicators, financing for development, High-Level Political Forum, etc. Links with other processes, particularly UNFCCC.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50999-BC2F-483F-B1E0-B331197E64F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378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OWG proposed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goals, 169 targets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Consultative process, covering many contentious issues, OWG proposal represents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fragile consensus but big decisions remain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They barely fit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a slide but p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essimism about whether it will be possible to slim it down further.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50999-BC2F-483F-B1E0-B331197E64F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250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OWG</a:t>
            </a:r>
            <a:r>
              <a:rPr lang="en-GB" baseline="0" dirty="0" smtClean="0"/>
              <a:t> proposed 17 goals, 169 targets: Christmas tree? Or, as Charles Kenny </a:t>
            </a:r>
            <a:r>
              <a:rPr lang="en-GB" baseline="0" smtClean="0"/>
              <a:t>said, a </a:t>
            </a:r>
            <a:r>
              <a:rPr lang="en-GB" baseline="0" dirty="0" smtClean="0"/>
              <a:t>plantation of Christmas trees?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50999-BC2F-483F-B1E0-B331197E64F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1437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focus on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implementation and accountability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OWG proposed targets on means of implementation related to each goal, as well as a separate goal.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50999-BC2F-483F-B1E0-B331197E64F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413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Would like to focus</a:t>
            </a:r>
            <a:r>
              <a:rPr lang="en-GB" baseline="0" dirty="0" smtClean="0"/>
              <a:t> on the development finance picture, which is where the OECD DAC has the biggest role.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50999-BC2F-483F-B1E0-B331197E64F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1440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Today’s picture: there is more diversity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funding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 even just a decade ago, offering developing countries a wider array of options to choose from, with large potential benefits for their development.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igure shows the change in the composition of external flows to developing countries since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and growing sources of finance have emerged or become more prominent: from foreign, portfolio and institutional investors; workers’ remittances; philanthropic institutions; and emerging and re-emerging donors. </a:t>
            </a:r>
            <a:r>
              <a:rPr lang="en-US" b="1" dirty="0" smtClean="0"/>
              <a:t>ODA from DAC members remains an important source of finance </a:t>
            </a:r>
            <a:r>
              <a:rPr lang="en-US" dirty="0" smtClean="0"/>
              <a:t>for many developing countries (it has increased by 63% in real terms the past ten years), </a:t>
            </a:r>
            <a:r>
              <a:rPr lang="en-US" b="1" dirty="0" smtClean="0"/>
              <a:t>BUT non-concessional flows, both official and private, play an increasingly important role in developing countries.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ODA is still the main source of development finance for many countries, at the aggregate level the relative importance of ODA as a source of finance has progressively diminished. Non-concessional flows, both official and private, play an increasingly important role in developing countries. </a:t>
            </a: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E9D1-DEEE-47CA-90CA-B2C80215E127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360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Despite the availability of new and old sources of finance to developing countries, these sources are not equally accessible to all.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to a more diverse range of sources of finance has increased mainly for middle-income countries,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LDCs remain highly reliant on ODA as the key source of external finance for development.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2012, ODA represented 68% of total external finance for development in LDCs, whereas it represented 20% in Lower Middle Income Countries (LMICs) and 6% in Upper Middle Income Countries (UMICs) respectively.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 line: 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ODA continues to matter most in the poorest and most fragile countries, but there are large imbalances across countries and ODA is not always reaching the poorest people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E9D1-DEEE-47CA-90CA-B2C80215E127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2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065240"/>
          </a:xfrm>
          <a:prstGeom prst="rect">
            <a:avLst/>
          </a:prstGeom>
          <a:solidFill>
            <a:srgbClr val="BEA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462" y="2130425"/>
            <a:ext cx="77724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462" y="3433194"/>
            <a:ext cx="6400800" cy="643855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896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www.oecd.org/dac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774884" y="0"/>
            <a:ext cx="380461" cy="6065240"/>
          </a:xfrm>
          <a:prstGeom prst="rect">
            <a:avLst/>
          </a:prstGeom>
          <a:solidFill>
            <a:srgbClr val="669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566871" y="0"/>
            <a:ext cx="1208014" cy="6065240"/>
          </a:xfrm>
          <a:prstGeom prst="rect">
            <a:avLst/>
          </a:prstGeom>
          <a:gradFill>
            <a:gsLst>
              <a:gs pos="0">
                <a:srgbClr val="BEA56E"/>
              </a:gs>
              <a:gs pos="100000">
                <a:srgbClr val="66994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957887"/>
            <a:ext cx="9152878" cy="908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36" y="6118216"/>
            <a:ext cx="1828806" cy="56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60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12A3E4-044F-450C-91BD-FAA0A7B488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090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12A3E4-044F-450C-91BD-FAA0A7B488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2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913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2086"/>
            <a:ext cx="8229600" cy="4525963"/>
          </a:xfrm>
        </p:spPr>
        <p:txBody>
          <a:bodyPr/>
          <a:lstStyle>
            <a:lvl1pPr>
              <a:buClr>
                <a:srgbClr val="669940"/>
              </a:buClr>
              <a:defRPr sz="2800"/>
            </a:lvl1pPr>
            <a:lvl2pPr>
              <a:buClr>
                <a:srgbClr val="BEA56E"/>
              </a:buClr>
              <a:defRPr sz="2400"/>
            </a:lvl2pPr>
            <a:lvl3pPr>
              <a:buClr>
                <a:schemeClr val="bg1">
                  <a:lumMod val="65000"/>
                </a:schemeClr>
              </a:buCl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1349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419" y="442367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419" y="292349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12A3E4-044F-450C-91BD-FAA0A7B488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59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12A3E4-044F-450C-91BD-FAA0A7B488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46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31D4A8-7B12-4121-8742-B5F044DFEC67}" type="datetimeFigureOut">
              <a:rPr lang="en-GB" smtClean="0"/>
              <a:t>01/12/2014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12A3E4-044F-450C-91BD-FAA0A7B488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365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12A3E4-044F-450C-91BD-FAA0A7B488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873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12A3E4-044F-450C-91BD-FAA0A7B488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76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12A3E4-044F-450C-91BD-FAA0A7B488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24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12A3E4-044F-450C-91BD-FAA0A7B488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26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49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208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854579" y="0"/>
            <a:ext cx="289420" cy="6858000"/>
          </a:xfrm>
          <a:prstGeom prst="rect">
            <a:avLst/>
          </a:prstGeom>
          <a:solidFill>
            <a:srgbClr val="BEA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074171" y="0"/>
            <a:ext cx="81174" cy="6858000"/>
          </a:xfrm>
          <a:prstGeom prst="rect">
            <a:avLst/>
          </a:prstGeom>
          <a:solidFill>
            <a:srgbClr val="669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981098" y="0"/>
            <a:ext cx="104178" cy="6858000"/>
          </a:xfrm>
          <a:prstGeom prst="rect">
            <a:avLst/>
          </a:prstGeom>
          <a:gradFill>
            <a:gsLst>
              <a:gs pos="0">
                <a:srgbClr val="BEA56E"/>
              </a:gs>
              <a:gs pos="100000">
                <a:srgbClr val="66994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919" y="6451134"/>
            <a:ext cx="1015527" cy="3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8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66994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BEA56E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Development cooperation after 2015: what role for IHP+?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GB" sz="2800" i="1" dirty="0"/>
              <a:t/>
            </a:r>
            <a:br>
              <a:rPr lang="en-GB" sz="2800" i="1" dirty="0"/>
            </a:br>
            <a:r>
              <a:rPr lang="en-GB" sz="2800" i="1" dirty="0" smtClean="0"/>
              <a:t/>
            </a:r>
            <a:br>
              <a:rPr lang="en-GB" sz="2800" i="1" dirty="0" smtClean="0"/>
            </a:br>
            <a:r>
              <a:rPr lang="en-GB" sz="2800" i="1" dirty="0"/>
              <a:t/>
            </a:r>
            <a:br>
              <a:rPr lang="en-GB" sz="2800" i="1" dirty="0"/>
            </a:br>
            <a:r>
              <a:rPr lang="en-GB" sz="2800" i="1" dirty="0" smtClean="0"/>
              <a:t/>
            </a:r>
            <a:br>
              <a:rPr lang="en-GB" sz="2800" i="1" dirty="0" smtClean="0"/>
            </a:br>
            <a:r>
              <a:rPr lang="en-GB" sz="2200" dirty="0" smtClean="0"/>
              <a:t>Brenda Killen</a:t>
            </a:r>
            <a:br>
              <a:rPr lang="en-GB" sz="2200" dirty="0" smtClean="0"/>
            </a:br>
            <a:r>
              <a:rPr lang="en-GB" sz="2200" dirty="0" smtClean="0"/>
              <a:t>Development Co-operation Directorate</a:t>
            </a:r>
            <a:br>
              <a:rPr lang="en-GB" sz="2200" dirty="0" smtClean="0"/>
            </a:br>
            <a:r>
              <a:rPr lang="en-GB" sz="2200" dirty="0" smtClean="0"/>
              <a:t>OECD</a:t>
            </a:r>
            <a:r>
              <a:rPr lang="en-GB" sz="2800" i="1" dirty="0"/>
              <a:t/>
            </a:r>
            <a:br>
              <a:rPr lang="en-GB" sz="2800" i="1" dirty="0"/>
            </a:br>
            <a:endParaRPr lang="en-GB" sz="2800" i="1" dirty="0"/>
          </a:p>
        </p:txBody>
      </p:sp>
      <p:sp>
        <p:nvSpPr>
          <p:cNvPr id="5" name="Rectangle 4"/>
          <p:cNvSpPr/>
          <p:nvPr/>
        </p:nvSpPr>
        <p:spPr>
          <a:xfrm>
            <a:off x="0" y="5957887"/>
            <a:ext cx="9152878" cy="908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36" y="6118216"/>
            <a:ext cx="1828806" cy="56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9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8208" y="70450"/>
            <a:ext cx="8551160" cy="873445"/>
          </a:xfrm>
        </p:spPr>
        <p:txBody>
          <a:bodyPr/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Today’s 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finance landscape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09223" y="654841"/>
            <a:ext cx="4399916" cy="873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actors and instruments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35" y="1373266"/>
            <a:ext cx="7196467" cy="500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73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515436"/>
            <a:ext cx="8229600" cy="4525963"/>
          </a:xfrm>
        </p:spPr>
        <p:txBody>
          <a:bodyPr>
            <a:normAutofit fontScale="92500"/>
          </a:bodyPr>
          <a:lstStyle/>
          <a:p>
            <a:pPr algn="just">
              <a:spcAft>
                <a:spcPts val="1000"/>
              </a:spcAft>
            </a:pPr>
            <a:r>
              <a:rPr lang="en-US" sz="2400" dirty="0" smtClean="0"/>
              <a:t>Work </a:t>
            </a:r>
            <a:r>
              <a:rPr lang="en-US" sz="2400" dirty="0"/>
              <a:t>to assess and measure resources beyond ODA should not be used by donors to back away from existing commitments, including the </a:t>
            </a:r>
            <a:r>
              <a:rPr lang="en-US" sz="2400" b="1" dirty="0"/>
              <a:t>U.N. target of 0.7% </a:t>
            </a:r>
            <a:r>
              <a:rPr lang="en-US" sz="2400" b="1" dirty="0" smtClean="0"/>
              <a:t>ODA/GNI</a:t>
            </a:r>
            <a:endParaRPr lang="en-US" sz="2400" dirty="0"/>
          </a:p>
          <a:p>
            <a:pPr algn="just">
              <a:spcAft>
                <a:spcPts val="1000"/>
              </a:spcAft>
              <a:defRPr/>
            </a:pPr>
            <a:r>
              <a:rPr lang="en-US" sz="2400" b="1" dirty="0"/>
              <a:t>ODA is critically </a:t>
            </a:r>
            <a:r>
              <a:rPr lang="en-US" sz="2400" dirty="0"/>
              <a:t>important going forward, especially </a:t>
            </a:r>
            <a:r>
              <a:rPr lang="en-US" sz="2400" b="1" dirty="0"/>
              <a:t>for LDCs and fragile </a:t>
            </a:r>
            <a:r>
              <a:rPr lang="en-US" sz="2400" b="1" dirty="0" smtClean="0"/>
              <a:t>states</a:t>
            </a:r>
            <a:r>
              <a:rPr lang="en-US" sz="2400" dirty="0" smtClean="0"/>
              <a:t> (</a:t>
            </a:r>
            <a:r>
              <a:rPr lang="en-GB" sz="2400" dirty="0" smtClean="0"/>
              <a:t>reverse </a:t>
            </a:r>
            <a:r>
              <a:rPr lang="en-GB" sz="2400" dirty="0"/>
              <a:t>the downward trend of ODA to </a:t>
            </a:r>
            <a:r>
              <a:rPr lang="en-GB" sz="2400" dirty="0" smtClean="0"/>
              <a:t>LDCs)</a:t>
            </a:r>
          </a:p>
          <a:p>
            <a:pPr algn="just">
              <a:defRPr/>
            </a:pPr>
            <a:r>
              <a:rPr lang="en-GB" sz="2400" dirty="0"/>
              <a:t>Effectively contribute to </a:t>
            </a:r>
            <a:r>
              <a:rPr lang="en-GB" sz="2400" b="1" dirty="0"/>
              <a:t>transparency </a:t>
            </a:r>
            <a:r>
              <a:rPr lang="en-GB" sz="2400" dirty="0"/>
              <a:t>and </a:t>
            </a:r>
            <a:r>
              <a:rPr lang="en-GB" sz="2400" b="1" dirty="0"/>
              <a:t>accountability </a:t>
            </a:r>
            <a:r>
              <a:rPr lang="en-GB" sz="2400" dirty="0"/>
              <a:t>for the monitoring of the post-2015 development </a:t>
            </a:r>
            <a:r>
              <a:rPr lang="en-GB" sz="2400" dirty="0" smtClean="0"/>
              <a:t>agenda</a:t>
            </a:r>
          </a:p>
          <a:p>
            <a:pPr algn="just">
              <a:defRPr/>
            </a:pPr>
            <a:r>
              <a:rPr lang="en-GB" sz="2400" b="1" dirty="0"/>
              <a:t>In more complex financing landscape, how do we protect the role of aid and make sure it is focused on what it does </a:t>
            </a:r>
            <a:r>
              <a:rPr lang="en-GB" sz="2400" b="1" dirty="0" smtClean="0"/>
              <a:t>best</a:t>
            </a:r>
            <a:r>
              <a:rPr lang="en-GB" sz="2400" b="1" dirty="0"/>
              <a:t>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Ensuring the right incentives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2934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8208" y="1268100"/>
            <a:ext cx="8585135" cy="53883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GB" dirty="0" smtClean="0"/>
              <a:t>Reflect broadening </a:t>
            </a:r>
            <a:r>
              <a:rPr lang="en-GB" dirty="0"/>
              <a:t>of the global development agenda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GB" dirty="0" smtClean="0"/>
              <a:t>Reflect the new complexity </a:t>
            </a:r>
            <a:r>
              <a:rPr lang="en-GB" dirty="0"/>
              <a:t>of development </a:t>
            </a:r>
            <a:r>
              <a:rPr lang="en-GB" dirty="0" smtClean="0"/>
              <a:t>finance (actors/instruments)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GB" dirty="0" smtClean="0"/>
              <a:t>Acknowledge increased diversity of developing countries and provide </a:t>
            </a:r>
            <a:r>
              <a:rPr lang="en-GB" dirty="0"/>
              <a:t>the right incentives for ODA allocations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GB" dirty="0" smtClean="0"/>
              <a:t>Promote </a:t>
            </a:r>
            <a:r>
              <a:rPr lang="en-GB" sz="2800" dirty="0"/>
              <a:t>international standards for measuring and monitoring the means of the implementation of the </a:t>
            </a:r>
            <a:r>
              <a:rPr lang="en-GB" sz="2800" dirty="0" smtClean="0"/>
              <a:t>SDGs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GB" sz="2800" dirty="0" smtClean="0"/>
              <a:t>Increase transparency and accountability of development finance</a:t>
            </a:r>
          </a:p>
          <a:p>
            <a:r>
              <a:rPr lang="en-GB" b="1" dirty="0" smtClean="0"/>
              <a:t>Goal: maximise overall resource envelope available and make the </a:t>
            </a:r>
            <a:r>
              <a:rPr lang="en-GB" b="1" dirty="0"/>
              <a:t>best of public money for </a:t>
            </a:r>
            <a:r>
              <a:rPr lang="en-GB" b="1" dirty="0" smtClean="0"/>
              <a:t>development</a:t>
            </a:r>
            <a:endParaRPr lang="en-GB" sz="2800" dirty="0" smtClean="0"/>
          </a:p>
          <a:p>
            <a:pPr lvl="1">
              <a:buClr>
                <a:srgbClr val="BEA56E"/>
              </a:buClr>
            </a:pPr>
            <a:endParaRPr lang="en-GB" sz="2400" dirty="0"/>
          </a:p>
          <a:p>
            <a:pPr>
              <a:buClr>
                <a:srgbClr val="BEA56E"/>
              </a:buClr>
            </a:pP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3887" y="252540"/>
            <a:ext cx="8551160" cy="873445"/>
          </a:xfrm>
        </p:spPr>
        <p:txBody>
          <a:bodyPr>
            <a:noAutofit/>
          </a:bodyPr>
          <a:lstStyle/>
          <a:p>
            <a:r>
              <a:rPr lang="en-GB" sz="3200" dirty="0" smtClean="0"/>
              <a:t>OECD DAC modernisation agenda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94556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Partnerships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100"/>
            <a:ext cx="8229600" cy="504825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Inclusive coalitions – multi-stakeholder initiatives, more partnerships with private sector</a:t>
            </a:r>
          </a:p>
          <a:p>
            <a:r>
              <a:rPr lang="en-GB" dirty="0" smtClean="0"/>
              <a:t>Shift from ‘implementers to enablers’</a:t>
            </a:r>
          </a:p>
          <a:p>
            <a:r>
              <a:rPr lang="en-GB" dirty="0" smtClean="0"/>
              <a:t>The landscape </a:t>
            </a:r>
            <a:r>
              <a:rPr lang="en-GB" dirty="0"/>
              <a:t>for cooperation is becoming more complex – but this offers more opportunities to get the right type of support. </a:t>
            </a:r>
            <a:endParaRPr lang="en-GB" dirty="0" smtClean="0"/>
          </a:p>
          <a:p>
            <a:r>
              <a:rPr lang="en-GB" dirty="0" smtClean="0"/>
              <a:t>OECD hosts various partnerships: International Dialogue on Peacebuilding and Statebuilding, Effective Institutions Platform, PARIS21</a:t>
            </a:r>
          </a:p>
          <a:p>
            <a:r>
              <a:rPr lang="en-GB" dirty="0" smtClean="0"/>
              <a:t>Global Partnership for Effective Development Co-operation: ‘partnerships hub’ for a range of initiatives, including IHP+</a:t>
            </a:r>
          </a:p>
        </p:txBody>
      </p:sp>
    </p:spTree>
    <p:extLst>
      <p:ext uri="{BB962C8B-B14F-4D97-AF65-F5344CB8AC3E}">
        <p14:creationId xmlns:p14="http://schemas.microsoft.com/office/powerpoint/2010/main" val="11723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So what have we learned?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4707899"/>
          </a:xfrm>
        </p:spPr>
        <p:txBody>
          <a:bodyPr>
            <a:noAutofit/>
          </a:bodyPr>
          <a:lstStyle/>
          <a:p>
            <a:r>
              <a:rPr lang="en-US" sz="2700" dirty="0"/>
              <a:t>Post-2015 framework will be more </a:t>
            </a:r>
            <a:r>
              <a:rPr lang="en-US" sz="2700" b="1" dirty="0"/>
              <a:t>ambitious</a:t>
            </a:r>
            <a:r>
              <a:rPr lang="en-US" sz="2700" dirty="0"/>
              <a:t>, requiring more </a:t>
            </a:r>
            <a:r>
              <a:rPr lang="en-US" sz="2700" b="1" dirty="0"/>
              <a:t>integrated, holistic </a:t>
            </a:r>
            <a:r>
              <a:rPr lang="en-US" sz="2700" b="1" dirty="0" smtClean="0"/>
              <a:t>responses</a:t>
            </a:r>
            <a:r>
              <a:rPr lang="en-US" sz="2700" dirty="0" smtClean="0"/>
              <a:t>, which will need to be delivered in a more </a:t>
            </a:r>
            <a:r>
              <a:rPr lang="en-US" sz="2700" b="1" dirty="0" smtClean="0"/>
              <a:t>complex landscape.</a:t>
            </a:r>
            <a:endParaRPr lang="en-US" sz="2700" b="1" dirty="0"/>
          </a:p>
          <a:p>
            <a:r>
              <a:rPr lang="en-GB" sz="2700" dirty="0" smtClean="0"/>
              <a:t>This tracks with what we’ve learned in health: </a:t>
            </a:r>
            <a:r>
              <a:rPr lang="en-GB" sz="2700" b="1" dirty="0" smtClean="0"/>
              <a:t>s</a:t>
            </a:r>
            <a:r>
              <a:rPr lang="en-US" sz="2700" b="1" dirty="0" err="1" smtClean="0"/>
              <a:t>uccessful</a:t>
            </a:r>
            <a:r>
              <a:rPr lang="en-US" sz="2700" b="1" dirty="0" smtClean="0"/>
              <a:t> </a:t>
            </a:r>
            <a:r>
              <a:rPr lang="en-US" sz="2700" b="1" dirty="0"/>
              <a:t>health </a:t>
            </a:r>
            <a:r>
              <a:rPr lang="en-US" sz="2700" b="1" dirty="0" smtClean="0"/>
              <a:t>systems </a:t>
            </a:r>
            <a:r>
              <a:rPr lang="en-US" sz="2700" dirty="0" smtClean="0"/>
              <a:t>are essential for delivering improved outcomes on overall health and mortality.</a:t>
            </a:r>
          </a:p>
          <a:p>
            <a:r>
              <a:rPr lang="en-US" sz="2700" dirty="0" smtClean="0"/>
              <a:t>No substitute for </a:t>
            </a:r>
            <a:r>
              <a:rPr lang="en-GB" sz="2700" dirty="0" smtClean="0"/>
              <a:t>effective </a:t>
            </a:r>
            <a:r>
              <a:rPr lang="en-GB" sz="2700" dirty="0"/>
              <a:t>public institutions in protecting the public interest</a:t>
            </a:r>
            <a:r>
              <a:rPr lang="en-GB" sz="2700" dirty="0" smtClean="0"/>
              <a:t>. This means investments in capacity, but also in building trust between state and society.</a:t>
            </a:r>
          </a:p>
        </p:txBody>
      </p:sp>
    </p:spTree>
    <p:extLst>
      <p:ext uri="{BB962C8B-B14F-4D97-AF65-F5344CB8AC3E}">
        <p14:creationId xmlns:p14="http://schemas.microsoft.com/office/powerpoint/2010/main" val="105541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Ebola: failure to invest in health systems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58" y="1299588"/>
            <a:ext cx="7012883" cy="4525962"/>
          </a:xfrm>
        </p:spPr>
      </p:pic>
    </p:spTree>
    <p:extLst>
      <p:ext uri="{BB962C8B-B14F-4D97-AF65-F5344CB8AC3E}">
        <p14:creationId xmlns:p14="http://schemas.microsoft.com/office/powerpoint/2010/main" val="79469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What does this mean for IHP+?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4" t="10426" r="8703" b="9919"/>
          <a:stretch/>
        </p:blipFill>
        <p:spPr>
          <a:xfrm>
            <a:off x="1371600" y="1162050"/>
            <a:ext cx="6267450" cy="4991100"/>
          </a:xfrm>
        </p:spPr>
      </p:pic>
    </p:spTree>
    <p:extLst>
      <p:ext uri="{BB962C8B-B14F-4D97-AF65-F5344CB8AC3E}">
        <p14:creationId xmlns:p14="http://schemas.microsoft.com/office/powerpoint/2010/main" val="1719512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What does this mean for IHP+?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Developing countries want more policy support to promote inclusive growth, market-like approaches</a:t>
            </a:r>
          </a:p>
          <a:p>
            <a:r>
              <a:rPr lang="en-GB" dirty="0" smtClean="0"/>
              <a:t>The seven behaviours – and the Busan principles – are even more important in this context.</a:t>
            </a:r>
          </a:p>
          <a:p>
            <a:r>
              <a:rPr lang="en-GB" dirty="0" smtClean="0"/>
              <a:t>Does IHP+ need to re-introduce itself to explain what it brings to the equation to help guide countries, systems, and communities to manage this complexity?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60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/>
              <a:t/>
            </a:r>
            <a:br>
              <a:rPr lang="en-US" sz="4800" dirty="0"/>
            </a:br>
            <a:r>
              <a:rPr lang="en-GB" sz="2800" i="1" dirty="0"/>
              <a:t/>
            </a:r>
            <a:br>
              <a:rPr lang="en-GB" sz="2800" i="1" dirty="0"/>
            </a:br>
            <a:r>
              <a:rPr lang="en-GB" sz="5300" dirty="0" smtClean="0"/>
              <a:t>Thank you</a:t>
            </a:r>
            <a:r>
              <a:rPr lang="en-GB" sz="2800" i="1" dirty="0" smtClean="0"/>
              <a:t/>
            </a:r>
            <a:br>
              <a:rPr lang="en-GB" sz="2800" i="1" dirty="0" smtClean="0"/>
            </a:br>
            <a:r>
              <a:rPr lang="en-GB" sz="2800" i="1" dirty="0"/>
              <a:t/>
            </a:r>
            <a:br>
              <a:rPr lang="en-GB" sz="2800" i="1" dirty="0"/>
            </a:br>
            <a:endParaRPr lang="en-GB" sz="2800" i="1" dirty="0"/>
          </a:p>
        </p:txBody>
      </p:sp>
      <p:sp>
        <p:nvSpPr>
          <p:cNvPr id="5" name="Rectangle 4"/>
          <p:cNvSpPr/>
          <p:nvPr/>
        </p:nvSpPr>
        <p:spPr>
          <a:xfrm>
            <a:off x="0" y="5957887"/>
            <a:ext cx="9152878" cy="908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36" y="6118216"/>
            <a:ext cx="1828806" cy="56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79513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Some Additional Slides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71822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913"/>
            <a:ext cx="88392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do we know about the </a:t>
            </a:r>
            <a:br>
              <a:rPr lang="en-US" sz="3200" dirty="0" smtClean="0"/>
            </a:br>
            <a:r>
              <a:rPr lang="en-US" sz="3200" dirty="0" smtClean="0"/>
              <a:t>post-2015 agenda?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68688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Broader in </a:t>
            </a:r>
            <a:r>
              <a:rPr lang="en-GB" b="1" dirty="0" smtClean="0"/>
              <a:t>scope:</a:t>
            </a:r>
            <a:endParaRPr lang="en-US" dirty="0" smtClean="0"/>
          </a:p>
          <a:p>
            <a:pPr lvl="1"/>
            <a:r>
              <a:rPr lang="en-GB" dirty="0"/>
              <a:t>Three pillars of sustainable development: economic , social, </a:t>
            </a:r>
            <a:r>
              <a:rPr lang="en-GB" dirty="0" smtClean="0"/>
              <a:t>environmental</a:t>
            </a:r>
            <a:endParaRPr lang="en-US" dirty="0"/>
          </a:p>
          <a:p>
            <a:pPr lvl="1"/>
            <a:r>
              <a:rPr lang="en-GB" dirty="0"/>
              <a:t>Universal goals for all </a:t>
            </a:r>
            <a:r>
              <a:rPr lang="en-GB" dirty="0" smtClean="0"/>
              <a:t>countries</a:t>
            </a:r>
            <a:endParaRPr lang="en-US" dirty="0"/>
          </a:p>
          <a:p>
            <a:pPr lvl="1"/>
            <a:r>
              <a:rPr lang="en-GB" dirty="0"/>
              <a:t>Global public goods as well as national development </a:t>
            </a:r>
            <a:r>
              <a:rPr lang="en-GB" dirty="0" smtClean="0"/>
              <a:t>challenges</a:t>
            </a:r>
            <a:endParaRPr lang="en-US" dirty="0"/>
          </a:p>
          <a:p>
            <a:r>
              <a:rPr lang="en-GB" dirty="0"/>
              <a:t>More ambitious</a:t>
            </a:r>
            <a:r>
              <a:rPr lang="en-GB" b="1" dirty="0"/>
              <a:t> vision:</a:t>
            </a:r>
            <a:endParaRPr lang="en-US" dirty="0"/>
          </a:p>
          <a:p>
            <a:pPr lvl="1"/>
            <a:r>
              <a:rPr lang="en-GB" dirty="0" smtClean="0"/>
              <a:t>Zero-based goals: e.g. ending poverty and hunger</a:t>
            </a:r>
          </a:p>
          <a:p>
            <a:pPr lvl="1"/>
            <a:r>
              <a:rPr lang="en-GB" dirty="0" smtClean="0"/>
              <a:t>More holistic vision, focused on overall development outcomes</a:t>
            </a:r>
          </a:p>
          <a:p>
            <a:pPr lvl="1"/>
            <a:r>
              <a:rPr lang="en-GB" dirty="0" smtClean="0"/>
              <a:t>Every </a:t>
            </a:r>
            <a:r>
              <a:rPr lang="en-GB" dirty="0"/>
              <a:t>success will make the remaining mission harder to </a:t>
            </a:r>
            <a:r>
              <a:rPr lang="en-GB" dirty="0" smtClean="0"/>
              <a:t>achieve</a:t>
            </a:r>
          </a:p>
          <a:p>
            <a:pPr lvl="1"/>
            <a:r>
              <a:rPr lang="en-GB" dirty="0" smtClean="0"/>
              <a:t>Goals </a:t>
            </a:r>
            <a:r>
              <a:rPr lang="en-GB" dirty="0"/>
              <a:t>will act as a global social </a:t>
            </a:r>
            <a:r>
              <a:rPr lang="en-GB" dirty="0" smtClean="0"/>
              <a:t>floor</a:t>
            </a:r>
          </a:p>
          <a:p>
            <a:pPr lvl="1"/>
            <a:endParaRPr lang="en-GB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6200" y="64778"/>
            <a:ext cx="8813733" cy="849622"/>
          </a:xfrm>
        </p:spPr>
        <p:txBody>
          <a:bodyPr/>
          <a:lstStyle/>
          <a:p>
            <a:r>
              <a:rPr lang="en-US" sz="2400" dirty="0"/>
              <a:t>External development </a:t>
            </a:r>
            <a:r>
              <a:rPr lang="en-US" sz="2400" dirty="0" smtClean="0"/>
              <a:t>finance: emerging financial concepts </a:t>
            </a:r>
            <a:br>
              <a:rPr lang="en-US" sz="2400" dirty="0" smtClean="0"/>
            </a:br>
            <a:r>
              <a:rPr lang="en-US" sz="2400" dirty="0" smtClean="0"/>
              <a:t>- provider’s perspective</a:t>
            </a:r>
            <a:endParaRPr lang="en-GB" sz="2400" dirty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1" y="1066800"/>
            <a:ext cx="874888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58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40978"/>
            <a:ext cx="8813733" cy="849622"/>
          </a:xfrm>
        </p:spPr>
        <p:txBody>
          <a:bodyPr/>
          <a:lstStyle/>
          <a:p>
            <a:r>
              <a:rPr lang="en-US" sz="2400" dirty="0"/>
              <a:t>External development </a:t>
            </a:r>
            <a:r>
              <a:rPr lang="en-US" sz="2400" dirty="0" smtClean="0"/>
              <a:t>finance: emerging financial concepts </a:t>
            </a:r>
            <a:br>
              <a:rPr lang="en-US" sz="2400" dirty="0" smtClean="0"/>
            </a:br>
            <a:r>
              <a:rPr lang="en-US" sz="2400" dirty="0" smtClean="0"/>
              <a:t>- recipient country’s perspective</a:t>
            </a:r>
            <a:endParaRPr lang="en-GB" sz="2400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948340" cy="531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36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Ebola: unprecedented crisis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48" y="1311463"/>
            <a:ext cx="5158903" cy="4525962"/>
          </a:xfrm>
        </p:spPr>
      </p:pic>
    </p:spTree>
    <p:extLst>
      <p:ext uri="{BB962C8B-B14F-4D97-AF65-F5344CB8AC3E}">
        <p14:creationId xmlns:p14="http://schemas.microsoft.com/office/powerpoint/2010/main" val="101666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Jim Kim on Ebola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5828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000" i="1" dirty="0" smtClean="0"/>
              <a:t>“[We] must </a:t>
            </a:r>
            <a:r>
              <a:rPr lang="en-GB" sz="3000" i="1" dirty="0"/>
              <a:t>act on the knowledge that weak public health infrastructure, institutions, and systems in many fragile countries are a threat not only to their own citizens but also to their trading partners and the world at </a:t>
            </a:r>
            <a:r>
              <a:rPr lang="en-GB" sz="3000" i="1" dirty="0" smtClean="0"/>
              <a:t>large. The </a:t>
            </a:r>
            <a:r>
              <a:rPr lang="en-GB" sz="3000" i="1" dirty="0"/>
              <a:t>enormous economic cost of the current outbreak to the affected countries and the world could have been avoided by prudent ongoing investment in health systems-strengthening.’’</a:t>
            </a:r>
            <a:endParaRPr lang="en-GB" sz="3000" dirty="0"/>
          </a:p>
          <a:p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82796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0" dirty="0" smtClean="0"/>
              <a:t>… more</a:t>
            </a:r>
            <a:r>
              <a:rPr lang="en-GB" sz="3200" dirty="0" smtClean="0"/>
              <a:t> </a:t>
            </a:r>
            <a:r>
              <a:rPr lang="en-GB" sz="3200" dirty="0"/>
              <a:t>complex </a:t>
            </a:r>
            <a:r>
              <a:rPr lang="en-GB" sz="3200" dirty="0" smtClean="0"/>
              <a:t>process!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7" b="14827"/>
          <a:stretch>
            <a:fillRect/>
          </a:stretch>
        </p:blipFill>
        <p:spPr>
          <a:xfrm>
            <a:off x="266700" y="1382086"/>
            <a:ext cx="8229600" cy="4656764"/>
          </a:xfrm>
        </p:spPr>
      </p:pic>
    </p:spTree>
    <p:extLst>
      <p:ext uri="{BB962C8B-B14F-4D97-AF65-F5344CB8AC3E}">
        <p14:creationId xmlns:p14="http://schemas.microsoft.com/office/powerpoint/2010/main" val="170858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5" y="118047"/>
            <a:ext cx="2571750" cy="711518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019256"/>
              </p:ext>
            </p:extLst>
          </p:nvPr>
        </p:nvGraphicFramePr>
        <p:xfrm>
          <a:off x="332506" y="917055"/>
          <a:ext cx="8467110" cy="5607622"/>
        </p:xfrm>
        <a:graphic>
          <a:graphicData uri="http://schemas.openxmlformats.org/drawingml/2006/table">
            <a:tbl>
              <a:tblPr/>
              <a:tblGrid>
                <a:gridCol w="772885"/>
                <a:gridCol w="7694225"/>
              </a:tblGrid>
              <a:tr h="239356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GOAL 1</a:t>
                      </a:r>
                      <a:endParaRPr lang="en-GB" sz="16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8645" marR="28645" marT="14323" marB="143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End poverty in all its forms everywhere</a:t>
                      </a:r>
                    </a:p>
                  </a:txBody>
                  <a:tcPr marL="28645" marR="28645" marT="14323" marB="143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39356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GOAL 2</a:t>
                      </a:r>
                      <a:endParaRPr lang="en-GB" sz="16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8645" marR="28645" marT="14323" marB="143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End hunger, achieve food security and improved nutrition and promote sustainable agriculture</a:t>
                      </a:r>
                    </a:p>
                  </a:txBody>
                  <a:tcPr marL="28645" marR="28645" marT="14323" marB="143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39356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GOAL 3</a:t>
                      </a:r>
                      <a:endParaRPr lang="en-GB" sz="16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8645" marR="28645" marT="14323" marB="143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Ensure healthy lives and promote well-being for all at all ages</a:t>
                      </a:r>
                    </a:p>
                  </a:txBody>
                  <a:tcPr marL="28645" marR="28645" marT="14323" marB="143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39356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GOAL 4</a:t>
                      </a:r>
                      <a:endParaRPr lang="en-GB" sz="16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8645" marR="28645" marT="14323" marB="143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Ensure inclusive and equitable quality education and promote lifelong learning opportunities for all</a:t>
                      </a:r>
                    </a:p>
                  </a:txBody>
                  <a:tcPr marL="28645" marR="28645" marT="14323" marB="143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39356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GOAL 5</a:t>
                      </a:r>
                      <a:endParaRPr lang="en-GB" sz="16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8645" marR="28645" marT="14323" marB="143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Achieve gender equality and empower all women and girls</a:t>
                      </a:r>
                    </a:p>
                  </a:txBody>
                  <a:tcPr marL="28645" marR="28645" marT="14323" marB="143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39356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GOAL 6</a:t>
                      </a:r>
                      <a:endParaRPr lang="en-GB" sz="16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8645" marR="28645" marT="14323" marB="143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Ensure availability and sustainable management of water and sanitation for all</a:t>
                      </a:r>
                    </a:p>
                  </a:txBody>
                  <a:tcPr marL="28645" marR="28645" marT="14323" marB="143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39356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GOAL 7</a:t>
                      </a:r>
                      <a:endParaRPr lang="en-GB" sz="16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8645" marR="28645" marT="14323" marB="143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Ensure access to affordable, reliable, sustainable and modern energy for all</a:t>
                      </a:r>
                    </a:p>
                  </a:txBody>
                  <a:tcPr marL="28645" marR="28645" marT="14323" marB="143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53550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GOAL 8</a:t>
                      </a:r>
                      <a:endParaRPr lang="en-GB" sz="16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8645" marR="28645" marT="14323" marB="143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Promote sustained, inclusive and sustainable economic growth, full and productive employment and decent work for all</a:t>
                      </a:r>
                    </a:p>
                  </a:txBody>
                  <a:tcPr marL="28645" marR="28645" marT="14323" marB="143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70111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GOAL 9</a:t>
                      </a:r>
                      <a:endParaRPr lang="en-GB" sz="16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8645" marR="28645" marT="14323" marB="143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Build resilient infrastructure, promote inclusive and sustainable industrialization and foster innovation</a:t>
                      </a:r>
                    </a:p>
                  </a:txBody>
                  <a:tcPr marL="28645" marR="28645" marT="14323" marB="143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39356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GOAL 10</a:t>
                      </a:r>
                      <a:endParaRPr lang="en-GB" sz="16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8645" marR="28645" marT="14323" marB="143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Reduce inequality within and among countries</a:t>
                      </a:r>
                    </a:p>
                  </a:txBody>
                  <a:tcPr marL="28645" marR="28645" marT="14323" marB="143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39356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GOAL 11</a:t>
                      </a:r>
                      <a:endParaRPr lang="en-GB" sz="16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8645" marR="28645" marT="14323" marB="143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Make cities and human settlements inclusive, safe, resilient and sustainable</a:t>
                      </a:r>
                    </a:p>
                  </a:txBody>
                  <a:tcPr marL="28645" marR="28645" marT="14323" marB="143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39356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GOAL 12</a:t>
                      </a:r>
                      <a:endParaRPr lang="en-GB" sz="16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8645" marR="28645" marT="14323" marB="143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Ensure sustainable consumption and production patterns</a:t>
                      </a:r>
                    </a:p>
                  </a:txBody>
                  <a:tcPr marL="28645" marR="28645" marT="14323" marB="143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39356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GOAL 13</a:t>
                      </a:r>
                      <a:endParaRPr lang="en-GB" sz="16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8645" marR="28645" marT="14323" marB="143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Take urgent action to combat climate change and its impacts*</a:t>
                      </a:r>
                    </a:p>
                  </a:txBody>
                  <a:tcPr marL="28645" marR="28645" marT="14323" marB="143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39356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GOAL 14</a:t>
                      </a:r>
                      <a:endParaRPr lang="en-GB" sz="16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8645" marR="28645" marT="14323" marB="143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Conserve and sustainably use the oceans, seas and marine resources for sustainable development</a:t>
                      </a:r>
                    </a:p>
                  </a:txBody>
                  <a:tcPr marL="28645" marR="28645" marT="14323" marB="143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53550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GOAL 15</a:t>
                      </a:r>
                      <a:endParaRPr lang="en-GB" sz="16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8645" marR="28645" marT="14323" marB="143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Protect, restore and promote sustainable use of terrestrial ecosystems, sustainably manage forests, combat desertification, and halt and reverse land degradation and halt biodiversity loss</a:t>
                      </a:r>
                    </a:p>
                  </a:txBody>
                  <a:tcPr marL="28645" marR="28645" marT="14323" marB="143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53550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GOAL 16</a:t>
                      </a:r>
                      <a:endParaRPr lang="en-GB" sz="16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8645" marR="28645" marT="14323" marB="143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Promote peaceful and inclusive societies for sustainable development, provide access to justice for all and build effective, accountable and inclusive institutions at all levels</a:t>
                      </a:r>
                    </a:p>
                  </a:txBody>
                  <a:tcPr marL="28645" marR="28645" marT="14323" marB="143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53550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GOAL 17</a:t>
                      </a:r>
                      <a:endParaRPr lang="en-GB" sz="16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8645" marR="28645" marT="14323" marB="143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Strengthen the means of implementation and revitalize the global partnership for sustainable development</a:t>
                      </a:r>
                    </a:p>
                  </a:txBody>
                  <a:tcPr marL="28645" marR="28645" marT="14323" marB="143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43200" y="196807"/>
            <a:ext cx="5925787" cy="5539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000" dirty="0" smtClean="0">
                <a:solidFill>
                  <a:schemeClr val="bg1"/>
                </a:solidFill>
              </a:rPr>
              <a:t>SUSTAINABLE DEVELOPMENT GOALS</a:t>
            </a:r>
            <a:endParaRPr lang="en-GB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6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" t="4202" r="5016" b="5616"/>
          <a:stretch/>
        </p:blipFill>
        <p:spPr>
          <a:xfrm>
            <a:off x="546267" y="1338661"/>
            <a:ext cx="2832621" cy="4497638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8" t="308" r="15607" b="-308"/>
          <a:stretch/>
        </p:blipFill>
        <p:spPr>
          <a:xfrm>
            <a:off x="4132612" y="1659924"/>
            <a:ext cx="3893174" cy="385511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5" y="118047"/>
            <a:ext cx="2571750" cy="7115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196807"/>
            <a:ext cx="5925787" cy="5539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000" dirty="0" smtClean="0">
                <a:solidFill>
                  <a:schemeClr val="bg1"/>
                </a:solidFill>
              </a:rPr>
              <a:t>SUSTAINABLE DEVELOPMENT GOALS</a:t>
            </a:r>
            <a:endParaRPr lang="en-GB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26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More focus on implementation and accountability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2086"/>
            <a:ext cx="8115300" cy="486631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Not just about goals: the September 2015 summit will adopt an entire package:</a:t>
            </a:r>
          </a:p>
          <a:p>
            <a:pPr lvl="1"/>
            <a:r>
              <a:rPr lang="en-US" dirty="0" smtClean="0"/>
              <a:t>Political declaration</a:t>
            </a:r>
            <a:r>
              <a:rPr lang="en-US" dirty="0"/>
              <a:t>; </a:t>
            </a:r>
          </a:p>
          <a:p>
            <a:pPr lvl="1"/>
            <a:r>
              <a:rPr lang="en-US" dirty="0"/>
              <a:t>Sustainable Development Goals, targets and indicators; </a:t>
            </a:r>
          </a:p>
          <a:p>
            <a:pPr lvl="1"/>
            <a:r>
              <a:rPr lang="en-US" dirty="0"/>
              <a:t>Means of Implementation and a new Global Partnership; </a:t>
            </a:r>
          </a:p>
          <a:p>
            <a:pPr lvl="1"/>
            <a:r>
              <a:rPr lang="en-US" dirty="0"/>
              <a:t>Framework for monitoring and review of implementation. </a:t>
            </a:r>
            <a:endParaRPr lang="en-US" dirty="0" smtClean="0"/>
          </a:p>
          <a:p>
            <a:r>
              <a:rPr lang="en-GB" dirty="0"/>
              <a:t>This is where attention will increasingly turn over the next several months: to the </a:t>
            </a:r>
            <a:r>
              <a:rPr lang="en-GB" b="1" dirty="0"/>
              <a:t>how </a:t>
            </a:r>
            <a:r>
              <a:rPr lang="en-GB" dirty="0"/>
              <a:t>of the post-2015 framework in addition to the what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05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will it take to deliver the post-2015 framework?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763086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Financing – development and climate – will be critical, but not sufficient</a:t>
            </a:r>
          </a:p>
          <a:p>
            <a:r>
              <a:rPr lang="en-US" dirty="0" smtClean="0"/>
              <a:t>New actors and instruments, new financing landscape </a:t>
            </a:r>
          </a:p>
          <a:p>
            <a:r>
              <a:rPr lang="en-US" dirty="0" smtClean="0"/>
              <a:t>Other means of implementation: trade, technology transfer, technical advice, policy support, etc.</a:t>
            </a:r>
          </a:p>
          <a:p>
            <a:r>
              <a:rPr lang="en-US" dirty="0" smtClean="0"/>
              <a:t>Focus on inclusive growth</a:t>
            </a:r>
          </a:p>
          <a:p>
            <a:r>
              <a:rPr lang="en-US" dirty="0" smtClean="0"/>
              <a:t>Partnerships and coalitions</a:t>
            </a:r>
          </a:p>
        </p:txBody>
      </p:sp>
    </p:spTree>
    <p:extLst>
      <p:ext uri="{BB962C8B-B14F-4D97-AF65-F5344CB8AC3E}">
        <p14:creationId xmlns:p14="http://schemas.microsoft.com/office/powerpoint/2010/main" val="97818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208" y="70450"/>
            <a:ext cx="8551160" cy="873445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Today’s development finance landscape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06428" y="1013786"/>
            <a:ext cx="7329953" cy="873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 diversification and changing relative importance of financial flows to developing countries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08" y="1887231"/>
            <a:ext cx="8386394" cy="445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4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9"/>
          <a:stretch/>
        </p:blipFill>
        <p:spPr bwMode="auto">
          <a:xfrm>
            <a:off x="2408331" y="1948636"/>
            <a:ext cx="3850024" cy="22628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8208" y="-61902"/>
            <a:ext cx="8551160" cy="873445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Today’s development finance landscape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2348" y="539535"/>
            <a:ext cx="8849652" cy="873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Recipients: reliance on ODA varies across developing countries and those most in need are starting to receive less ODA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22176" y="1425416"/>
            <a:ext cx="410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omposition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of external finance in LDCs and other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countries, 2012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81" y="4534423"/>
            <a:ext cx="3457269" cy="19325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104" y="4544189"/>
            <a:ext cx="3204662" cy="1922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4273806" y="4228317"/>
            <a:ext cx="3807995" cy="31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0070C0"/>
                </a:solidFill>
                <a:latin typeface="+mj-lt"/>
                <a:ea typeface="MS PGothic" pitchFamily="34" charset="-128"/>
                <a:cs typeface="ＭＳ Ｐゴシック" pitchFamily="-65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-65" charset="0"/>
                <a:ea typeface="MS PGothic" pitchFamily="34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-65" charset="0"/>
                <a:ea typeface="MS PGothic" pitchFamily="34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-65" charset="0"/>
                <a:ea typeface="MS PGothic" pitchFamily="34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-65" charset="0"/>
                <a:ea typeface="MS PGothic" pitchFamily="34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en-GB" sz="14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…but not for LDCs and fragile states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1336" y="4228317"/>
            <a:ext cx="3481680" cy="26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70C0"/>
                </a:solidFill>
                <a:latin typeface="+mj-lt"/>
                <a:ea typeface="MS PGothic" pitchFamily="34" charset="-128"/>
                <a:cs typeface="ＭＳ Ｐゴシック" pitchFamily="-65" charset="-128"/>
              </a:defRPr>
            </a:lvl1pPr>
            <a:lvl2pPr defTabSz="4572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latin typeface="Calibri" pitchFamily="-65" charset="0"/>
                <a:ea typeface="MS PGothic" pitchFamily="34" charset="-128"/>
                <a:cs typeface="ＭＳ Ｐゴシック" pitchFamily="-65" charset="-128"/>
              </a:defRPr>
            </a:lvl2pPr>
            <a:lvl3pPr defTabSz="4572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latin typeface="Calibri" pitchFamily="-65" charset="0"/>
                <a:ea typeface="MS PGothic" pitchFamily="34" charset="-128"/>
                <a:cs typeface="ＭＳ Ｐゴシック" pitchFamily="-65" charset="-128"/>
              </a:defRPr>
            </a:lvl3pPr>
            <a:lvl4pPr defTabSz="4572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latin typeface="Calibri" pitchFamily="-65" charset="0"/>
                <a:ea typeface="MS PGothic" pitchFamily="34" charset="-128"/>
                <a:cs typeface="ＭＳ Ｐゴシック" pitchFamily="-65" charset="-128"/>
              </a:defRPr>
            </a:lvl4pPr>
            <a:lvl5pPr defTabSz="4572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latin typeface="Calibri" pitchFamily="-65" charset="0"/>
                <a:ea typeface="MS PGothic" pitchFamily="34" charset="-128"/>
                <a:cs typeface="ＭＳ Ｐゴシック" pitchFamily="-65" charset="-128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ODA growth is accelerating for MICs..</a:t>
            </a:r>
          </a:p>
        </p:txBody>
      </p:sp>
    </p:spTree>
    <p:extLst>
      <p:ext uri="{BB962C8B-B14F-4D97-AF65-F5344CB8AC3E}">
        <p14:creationId xmlns:p14="http://schemas.microsoft.com/office/powerpoint/2010/main" val="71995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2447</Words>
  <Application>Microsoft Office PowerPoint</Application>
  <PresentationFormat>On-screen Show (4:3)</PresentationFormat>
  <Paragraphs>188</Paragraphs>
  <Slides>23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Development cooperation after 2015: what role for IHP+?     Brenda Killen Development Co-operation Directorate OECD </vt:lpstr>
      <vt:lpstr>What do we know about the  post-2015 agenda?</vt:lpstr>
      <vt:lpstr>… more complex process!</vt:lpstr>
      <vt:lpstr>PowerPoint Presentation</vt:lpstr>
      <vt:lpstr>PowerPoint Presentation</vt:lpstr>
      <vt:lpstr>More focus on implementation and accountability</vt:lpstr>
      <vt:lpstr>What will it take to deliver the post-2015 framework?</vt:lpstr>
      <vt:lpstr>Today’s development finance landscape</vt:lpstr>
      <vt:lpstr>Today’s development finance landscape</vt:lpstr>
      <vt:lpstr>Today’s development finance landscape</vt:lpstr>
      <vt:lpstr>Ensuring the right incentives</vt:lpstr>
      <vt:lpstr>OECD DAC modernisation agenda</vt:lpstr>
      <vt:lpstr>Partnerships</vt:lpstr>
      <vt:lpstr>So what have we learned?</vt:lpstr>
      <vt:lpstr>Ebola: failure to invest in health systems</vt:lpstr>
      <vt:lpstr>What does this mean for IHP+?</vt:lpstr>
      <vt:lpstr>What does this mean for IHP+?</vt:lpstr>
      <vt:lpstr>  Thank you  </vt:lpstr>
      <vt:lpstr>Some Additional Slides</vt:lpstr>
      <vt:lpstr>External development finance: emerging financial concepts  - provider’s perspective</vt:lpstr>
      <vt:lpstr>External development finance: emerging financial concepts  - recipient country’s perspective</vt:lpstr>
      <vt:lpstr>Ebola: unprecedented crisis</vt:lpstr>
      <vt:lpstr>Jim Kim on Ebola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COIC Stephanie</dc:creator>
  <cp:lastModifiedBy>ASEAN_IT</cp:lastModifiedBy>
  <cp:revision>77</cp:revision>
  <dcterms:created xsi:type="dcterms:W3CDTF">2014-04-22T14:24:24Z</dcterms:created>
  <dcterms:modified xsi:type="dcterms:W3CDTF">2014-12-01T08:01:50Z</dcterms:modified>
</cp:coreProperties>
</file>