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82" r:id="rId4"/>
    <p:sldId id="280" r:id="rId5"/>
    <p:sldId id="283" r:id="rId6"/>
    <p:sldId id="273" r:id="rId7"/>
    <p:sldId id="286" r:id="rId8"/>
    <p:sldId id="278" r:id="rId9"/>
    <p:sldId id="279" r:id="rId10"/>
    <p:sldId id="284" r:id="rId11"/>
    <p:sldId id="269" r:id="rId12"/>
    <p:sldId id="270" r:id="rId13"/>
    <p:sldId id="287" r:id="rId14"/>
    <p:sldId id="289" r:id="rId15"/>
    <p:sldId id="285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134DC2-8F6B-4B88-A405-D5F871DE4BAB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263DB3-41B8-4ADF-9B5A-8200A99F0F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70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20E498-17A9-46A7-82D3-E7C0F704BABA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BBE47E-BD4E-4B56-9528-CE8CBD0919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59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9669A-5B5D-4CA9-9F1E-9885906B13A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ctangle à coins arrondis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ctangle à coins arrondis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1887E-A3AF-4ADE-9D56-94460806EA78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C93CD3-F9BF-4667-B1DA-1716148336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C397-531F-4CAE-BFFD-BC3E7A2BDE85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B1A0-0377-4AA2-A10C-A53737E13C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2714-871E-4499-8601-5B1FF08F413A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9E2D-2D1A-444B-AA78-6B6B697003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21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0074-478F-4135-A372-BE8F27111157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0E8C-40BD-4CED-963C-E8BDCD4E55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8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65002-4832-4F55-A074-87ADDCEA6382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010E-1932-482D-9E33-F46B9A3922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93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2E01-6CAE-4A0B-8C84-F524D781C177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0890-1BD0-4FA5-9259-062E062ABB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21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ACEAAC-4E2C-4BCD-92CC-7C218D965C4E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B651A2-7C16-4B45-8CB6-86B9B8D1A21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69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34DBE-BEB3-41A3-B53A-D4F0A5EEBA4E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F0B3-819B-49FB-B17D-258C1D8168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20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14EF-959D-43B5-ABF6-CF3518590B77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E97CA-38E2-4B76-AE90-69B8C7466B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03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2BB8-11AE-403E-9145-55DE139BB584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BF09-A95C-4B24-85C7-CC3106A447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1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F95-E5C2-407C-8F70-2A9B0CA6CB26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01152-C833-4828-8ECF-4FDB6267AD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37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8C7743A-8ED0-4F4B-AA91-C2FF8AE1281A}" type="datetimeFigureOut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84C0E7-8572-4C76-B29A-2380CC2DB1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83" r:id="rId2"/>
    <p:sldLayoutId id="2147484284" r:id="rId3"/>
    <p:sldLayoutId id="2147484285" r:id="rId4"/>
    <p:sldLayoutId id="2147484292" r:id="rId5"/>
    <p:sldLayoutId id="2147484293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286750" cy="4005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Mise en œuvre de la Déclaration de Paris dans le secteur de la santé:</a:t>
            </a:r>
            <a:br>
              <a:rPr lang="fr-FR" dirty="0" smtClean="0"/>
            </a:br>
            <a:r>
              <a:rPr lang="fr-FR" dirty="0" smtClean="0"/>
              <a:t>Alignement et d’Harmonisation en Gestion Financière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295400" y="4005263"/>
            <a:ext cx="6400800" cy="503237"/>
          </a:xfrm>
        </p:spPr>
        <p:txBody>
          <a:bodyPr/>
          <a:lstStyle/>
          <a:p>
            <a:pPr marL="63500" eaLnBrk="1" hangingPunct="1"/>
            <a:r>
              <a:rPr lang="fr-FR" altLang="en-US" smtClean="0"/>
              <a:t>Mme Ndèye Mayé DIOUF/MEF/SENEGAL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92918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fr-FR" altLang="en-US" sz="1800" smtClean="0"/>
          </a:p>
          <a:p>
            <a:r>
              <a:rPr lang="fr-FR" altLang="en-US" sz="2400" smtClean="0"/>
              <a:t>Comité de pilotage technique et un comité élargi,</a:t>
            </a:r>
          </a:p>
          <a:p>
            <a:r>
              <a:rPr lang="wo-SN" altLang="en-US" sz="2400" smtClean="0"/>
              <a:t>Définition claire du processus de budgétisation et son contrôle,</a:t>
            </a:r>
            <a:endParaRPr lang="fr-FR" altLang="en-US" sz="2400" smtClean="0"/>
          </a:p>
          <a:p>
            <a:r>
              <a:rPr lang="wo-SN" altLang="en-US" sz="2400" smtClean="0"/>
              <a:t>Production  de Rapports Financiers Intermédiaires (RFI) non audités chaque trimestre  par la DAGE; </a:t>
            </a:r>
          </a:p>
          <a:p>
            <a:r>
              <a:rPr lang="wo-SN" altLang="en-US" sz="2400" smtClean="0"/>
              <a:t>Production de comptes financiers annuels consolidés qui  doivent être conformes aux exigences du système SYSCOHADA (projet lux) ou  de la Banque Mondiale (projet BM).</a:t>
            </a:r>
            <a:endParaRPr lang="fr-FR" altLang="en-US" sz="2400" smtClean="0"/>
          </a:p>
          <a:p>
            <a:r>
              <a:rPr lang="wo-SN" altLang="en-US" sz="2400" smtClean="0"/>
              <a:t>Audits annuels (avec les firmes privés avec parfois la cour des comptes) ;</a:t>
            </a:r>
            <a:endParaRPr lang="fr-FR" altLang="en-US" sz="2400" smtClean="0"/>
          </a:p>
          <a:p>
            <a:endParaRPr lang="fr-FR" altLang="en-US" smtClean="0"/>
          </a:p>
        </p:txBody>
      </p:sp>
      <p:sp>
        <p:nvSpPr>
          <p:cNvPr id="14339" name="Titr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214437"/>
          </a:xfrm>
        </p:spPr>
        <p:txBody>
          <a:bodyPr/>
          <a:lstStyle/>
          <a:p>
            <a:r>
              <a:rPr lang="fr-FR" altLang="en-US" sz="2800" b="1" smtClean="0"/>
              <a:t>ARRANGEMENTS DE SUIVI ET CONTROLE FINANCIER POUR LES DEUX MODELES</a:t>
            </a:r>
            <a:endParaRPr lang="fr-FR" alt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28688"/>
          </a:xfrm>
        </p:spPr>
        <p:txBody>
          <a:bodyPr/>
          <a:lstStyle/>
          <a:p>
            <a:pPr eaLnBrk="1" hangingPunct="1"/>
            <a:r>
              <a:rPr lang="fr-FR" altLang="en-US" smtClean="0">
                <a:solidFill>
                  <a:schemeClr val="tx1"/>
                </a:solidFill>
              </a:rPr>
              <a:t>Constats/avantages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Un début d’impact positif de l’application des principes d’alignement et d’harmonisation;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Une volonté de plus en plus affichée des PTF à travailler ensemble sur des dispositifs communs;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Volonté de s’aligner sur les procédures de l’Etat en gestion financière et passation des marchés.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Une sécurisation des ressources pour le secteur santé (modèle du Luxembourg).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Réduction de la multiplicité des procédures de mobilisation de ressources.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chemeClr val="tx1"/>
                </a:solidFill>
              </a:rPr>
              <a:t>Contraintes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Non prévisibilité des ressources de certains PTF;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Absence de cadres de coopération formels  avec certains PTF 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Une remise en question de la confiance et des efforts des PTF (dépenses non justifiées ou dépenses inéligibles).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Irrégularités des contrôles et audit du coté ETAT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785812"/>
          </a:xfrm>
        </p:spPr>
        <p:txBody>
          <a:bodyPr/>
          <a:lstStyle/>
          <a:p>
            <a:pPr algn="ctr"/>
            <a:r>
              <a:rPr lang="fr-FR" altLang="en-US" sz="3200" smtClean="0">
                <a:solidFill>
                  <a:schemeClr val="tx1"/>
                </a:solidFill>
              </a:rPr>
              <a:t>Recommandations/défis</a:t>
            </a:r>
            <a:endParaRPr lang="fr-FR" altLang="en-US" sz="3200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fr-FR" altLang="en-US" smtClean="0"/>
              <a:t>Du coté des Etats</a:t>
            </a:r>
          </a:p>
          <a:p>
            <a:pPr>
              <a:buFont typeface="Georgia" pitchFamily="18" charset="0"/>
              <a:buNone/>
            </a:pPr>
            <a:endParaRPr lang="fr-FR" altLang="en-US" smtClean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285750" y="2428875"/>
            <a:ext cx="88582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Mettre l’accent sur l’accélération des réformes surtout dans le domaine de la Gouvernance et de 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transparence dans la gestion financière;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defRPr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Poursuivre les réformes budgétaires et financières et du code des marchés en vue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 conforter les PTF et arriver à des </a:t>
            </a:r>
            <a:r>
              <a:rPr lang="fr-FR" sz="2400" dirty="0"/>
              <a:t>dispositifs et stratégies communes de gestion financière.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;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defRPr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Mettre en place un dispositif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institutionnel solide pour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le suivi de 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DP (leadership et appropriation).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endParaRPr lang="fr-FR" sz="2000" dirty="0">
              <a:latin typeface="+mn-lt"/>
              <a:cs typeface="+mn-cs"/>
            </a:endParaRPr>
          </a:p>
          <a:p>
            <a:pPr algn="just">
              <a:defRPr/>
            </a:pPr>
            <a:r>
              <a:rPr lang="fr-FR" sz="2000" dirty="0">
                <a:latin typeface="+mn-lt"/>
              </a:rPr>
              <a:t>   </a:t>
            </a:r>
          </a:p>
          <a:p>
            <a:pPr algn="just">
              <a:defRPr/>
            </a:pPr>
            <a:endParaRPr lang="fr-FR" sz="2800" dirty="0">
              <a:latin typeface="+mn-lt"/>
              <a:cs typeface="+mn-cs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fr-FR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857250"/>
            <a:ext cx="8153400" cy="600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dirty="0" smtClean="0"/>
              <a:t>Du coté des PTF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Montrer la volonté de décentraliser les pouvoirs de décision au niveau des représentations locales afin de simplifier les procédures et de réduire les délais;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Renforcer les capacités de pilotage et de gestion du MSAS.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Promouvoir l’appui budgétaire sectoriel ou ciblé.</a:t>
            </a:r>
          </a:p>
          <a:p>
            <a:pPr indent="0" eaLnBrk="1" hangingPunct="1">
              <a:buFont typeface="Georgia" pitchFamily="18" charset="0"/>
              <a:buNone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571500" y="2214563"/>
            <a:ext cx="8229600" cy="1071562"/>
          </a:xfrm>
        </p:spPr>
        <p:txBody>
          <a:bodyPr/>
          <a:lstStyle/>
          <a:p>
            <a:r>
              <a:rPr lang="fr-FR" altLang="en-US" sz="4400" smtClean="0"/>
              <a:t>Merci de votre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7" indent="-571500">
              <a:buFont typeface="+mj-lt"/>
              <a:buAutoNum type="romanUcPeriod"/>
              <a:defRPr/>
            </a:pPr>
            <a:r>
              <a:rPr lang="fr-FR" dirty="0" smtClean="0"/>
              <a:t>Contexte du secteur</a:t>
            </a:r>
          </a:p>
          <a:p>
            <a:pPr marL="623887" indent="-514350">
              <a:buFont typeface="+mj-lt"/>
              <a:buAutoNum type="romanUcPeriod"/>
              <a:defRPr/>
            </a:pPr>
            <a:r>
              <a:rPr lang="fr-FR" dirty="0" smtClean="0"/>
              <a:t>Expérience en cours en matière d’alignement et d’harmonisation de la gestion financière</a:t>
            </a:r>
          </a:p>
          <a:p>
            <a:pPr marL="623887" indent="-514350">
              <a:buFont typeface="+mj-lt"/>
              <a:buAutoNum type="romanUcPeriod"/>
              <a:defRPr/>
            </a:pPr>
            <a:r>
              <a:rPr lang="fr-FR" dirty="0" smtClean="0"/>
              <a:t>Arrangement pour le suivi et le contrôle de la gestion financière</a:t>
            </a:r>
          </a:p>
          <a:p>
            <a:pPr marL="623887" indent="-514350">
              <a:buFont typeface="+mj-lt"/>
              <a:buAutoNum type="romanUcPeriod"/>
              <a:defRPr/>
            </a:pPr>
            <a:r>
              <a:rPr lang="fr-FR" dirty="0" smtClean="0"/>
              <a:t>Constat et avantages</a:t>
            </a:r>
          </a:p>
          <a:p>
            <a:pPr marL="623887" indent="-514350">
              <a:buFont typeface="+mj-lt"/>
              <a:buAutoNum type="romanUcPeriod"/>
              <a:defRPr/>
            </a:pPr>
            <a:r>
              <a:rPr lang="fr-FR" dirty="0" smtClean="0"/>
              <a:t>Contraintes</a:t>
            </a:r>
          </a:p>
          <a:p>
            <a:pPr marL="623887" indent="-514350">
              <a:buFont typeface="+mj-lt"/>
              <a:buAutoNum type="romanUcPeriod"/>
              <a:defRPr/>
            </a:pPr>
            <a:r>
              <a:rPr lang="fr-FR" dirty="0" smtClean="0"/>
              <a:t>défis</a:t>
            </a:r>
          </a:p>
          <a:p>
            <a:pPr marL="623887" indent="-514350">
              <a:buFont typeface="+mj-lt"/>
              <a:buAutoNum type="romanUcPeriod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5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62937" cy="714375"/>
          </a:xfrm>
        </p:spPr>
        <p:txBody>
          <a:bodyPr/>
          <a:lstStyle/>
          <a:p>
            <a:pPr marL="857250" indent="-857250">
              <a:buFont typeface="Trebuchet MS" pitchFamily="34" charset="0"/>
              <a:buAutoNum type="romanUcPeriod"/>
            </a:pPr>
            <a:r>
              <a:rPr lang="fr-FR" altLang="en-US" smtClean="0"/>
              <a:t>              CONTEXTE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FORCES DU SECTEUR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FAIBLESSES DU SECTEUR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fr-FR" dirty="0" smtClean="0"/>
              <a:t> - Un COMPACT santé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dirty="0" smtClean="0"/>
              <a:t>Un Plan Stratégique  National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dirty="0" smtClean="0"/>
              <a:t>un plan d’investissement sectoriel sur cinq ans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dirty="0" smtClean="0"/>
              <a:t>Un seul cadre de suivi évaluation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dirty="0" smtClean="0"/>
              <a:t>Une plateforme de dialogue avec les PTF.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fr-FR" dirty="0"/>
          </a:p>
        </p:txBody>
      </p:sp>
      <p:sp>
        <p:nvSpPr>
          <p:cNvPr id="7174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4875" y="2971800"/>
            <a:ext cx="4041775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fr-FR" altLang="en-US" smtClean="0"/>
              <a:t>Pas de basket fund  </a:t>
            </a:r>
          </a:p>
          <a:p>
            <a:pPr>
              <a:buFontTx/>
              <a:buChar char="-"/>
            </a:pPr>
            <a:r>
              <a:rPr lang="fr-FR" altLang="en-US" smtClean="0"/>
              <a:t>Faiblesse des capacités en gestion financière</a:t>
            </a:r>
          </a:p>
          <a:p>
            <a:pPr>
              <a:buFontTx/>
              <a:buChar char="-"/>
            </a:pPr>
            <a:r>
              <a:rPr lang="fr-FR" altLang="en-US" smtClean="0"/>
              <a:t>Irrégularité du contrôle interne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071563"/>
          </a:xfrm>
        </p:spPr>
        <p:txBody>
          <a:bodyPr/>
          <a:lstStyle/>
          <a:p>
            <a:pPr marL="857250" indent="-857250" eaLnBrk="1" hangingPunct="1">
              <a:buFont typeface="Trebuchet MS" pitchFamily="34" charset="0"/>
              <a:buAutoNum type="romanUcPeriod" startAt="2"/>
            </a:pPr>
            <a:r>
              <a:rPr lang="fr-FR" altLang="en-US" smtClean="0"/>
              <a:t>Expériences en cours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786187"/>
          </a:xfrm>
        </p:spPr>
        <p:txBody>
          <a:bodyPr/>
          <a:lstStyle/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r-FR" sz="3600" dirty="0" smtClean="0"/>
              <a:t>Modèle basé sur l’exécution nationale (cas du Luxembourg)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fr-FR" sz="3600" dirty="0" smtClean="0"/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r-FR" sz="3600" dirty="0" smtClean="0"/>
              <a:t> Modèle de coopération déléguée (partenariat en </a:t>
            </a:r>
            <a:r>
              <a:rPr lang="fr-FR" sz="3600" dirty="0" err="1" smtClean="0"/>
              <a:t>binome</a:t>
            </a:r>
            <a:r>
              <a:rPr lang="fr-FR" sz="3600" dirty="0" smtClean="0"/>
              <a:t>, ex BM et USAID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/>
          <a:lstStyle/>
          <a:p>
            <a:r>
              <a:rPr lang="fr-FR" altLang="en-US" smtClean="0"/>
              <a:t>ARRANGEMENT GLOBAUX POUR LES DEUX (2) CAS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57188" y="1643063"/>
            <a:ext cx="8358187" cy="4786312"/>
          </a:xfrm>
        </p:spPr>
        <p:txBody>
          <a:bodyPr/>
          <a:lstStyle/>
          <a:p>
            <a:endParaRPr lang="fr-FR" altLang="en-US" smtClean="0"/>
          </a:p>
          <a:p>
            <a:endParaRPr lang="fr-FR" altLang="en-US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250825" y="1785938"/>
            <a:ext cx="85153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wo-SN" sz="4100" i="1" dirty="0">
                <a:latin typeface="+mn-lt"/>
                <a:cs typeface="+mn-cs"/>
              </a:rPr>
              <a:t> </a:t>
            </a:r>
            <a:r>
              <a:rPr lang="wo-SN" sz="3500" dirty="0">
                <a:latin typeface="+mn-lt"/>
                <a:cs typeface="+mn-cs"/>
              </a:rPr>
              <a:t>Pour une meilleure harmonisation et </a:t>
            </a:r>
            <a:r>
              <a:rPr lang="wo-SN" sz="3500" dirty="0">
                <a:latin typeface="+mn-lt"/>
                <a:cs typeface="+mn-cs"/>
              </a:rPr>
              <a:t> un alignement </a:t>
            </a:r>
            <a:r>
              <a:rPr lang="wo-SN" sz="3500" dirty="0">
                <a:latin typeface="+mn-lt"/>
                <a:cs typeface="+mn-cs"/>
              </a:rPr>
              <a:t>de l’aide, </a:t>
            </a:r>
            <a:r>
              <a:rPr lang="wo-SN" sz="3500" dirty="0">
                <a:latin typeface="+mn-lt"/>
                <a:cs typeface="+mn-cs"/>
              </a:rPr>
              <a:t>pas d’unité autonome de projet</a:t>
            </a:r>
            <a:endParaRPr lang="wo-SN" sz="35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wo-SN" sz="3500" dirty="0">
                <a:latin typeface="+mn-lt"/>
                <a:cs typeface="+mn-cs"/>
              </a:rPr>
              <a:t> </a:t>
            </a:r>
            <a:endParaRPr lang="fr-FR" sz="3500" dirty="0">
              <a:latin typeface="+mn-lt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wo-SN" sz="3500" b="1" dirty="0">
                <a:solidFill>
                  <a:srgbClr val="0070C0"/>
                </a:solidFill>
                <a:latin typeface="+mn-lt"/>
                <a:cs typeface="+mn-cs"/>
              </a:rPr>
              <a:t>Direction Générale de la Santé (DGS) où Direction de </a:t>
            </a:r>
            <a:r>
              <a:rPr lang="wo-SN" sz="3500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wo-SN" sz="3500" b="1" dirty="0">
                <a:solidFill>
                  <a:srgbClr val="0070C0"/>
                </a:solidFill>
                <a:latin typeface="+mn-lt"/>
                <a:cs typeface="+mn-cs"/>
              </a:rPr>
              <a:t>la Planification de la Recherche et de la  Statistique</a:t>
            </a:r>
            <a:r>
              <a:rPr lang="wo-SN" sz="3500" dirty="0">
                <a:solidFill>
                  <a:srgbClr val="0070C0"/>
                </a:solidFill>
                <a:latin typeface="+mn-lt"/>
                <a:cs typeface="+mn-cs"/>
              </a:rPr>
              <a:t> ; assure la coordination technique du Projet 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defRPr/>
            </a:pPr>
            <a:endParaRPr lang="wo-SN" sz="3500" b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fr-FR" sz="3500" b="1" dirty="0">
                <a:solidFill>
                  <a:srgbClr val="0070C0"/>
                </a:solidFill>
                <a:latin typeface="+mn-lt"/>
              </a:rPr>
              <a:t>Responsabilisation des structures nationales compétentes</a:t>
            </a:r>
            <a:r>
              <a:rPr lang="fr-FR" sz="3500" dirty="0">
                <a:solidFill>
                  <a:srgbClr val="0070C0"/>
                </a:solidFill>
                <a:latin typeface="+mn-lt"/>
              </a:rPr>
              <a:t> sur toutes les étapes du cycle de vie </a:t>
            </a:r>
            <a:r>
              <a:rPr lang="fr-FR" sz="3500" dirty="0">
                <a:solidFill>
                  <a:srgbClr val="0070C0"/>
                </a:solidFill>
                <a:latin typeface="+mn-lt"/>
              </a:rPr>
              <a:t>de projets;</a:t>
            </a:r>
            <a:endParaRPr lang="fr-FR" sz="3500" dirty="0">
              <a:solidFill>
                <a:srgbClr val="0070C0"/>
              </a:solidFill>
              <a:latin typeface="+mn-lt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defRPr/>
            </a:pPr>
            <a:endParaRPr lang="fr-FR" sz="35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wo-SN" sz="3500" dirty="0">
                <a:solidFill>
                  <a:srgbClr val="0070C0"/>
                </a:solidFill>
                <a:latin typeface="+mn-lt"/>
                <a:cs typeface="+mn-cs"/>
              </a:rPr>
              <a:t>D</a:t>
            </a:r>
            <a:r>
              <a:rPr lang="wo-SN" sz="3500" b="1" dirty="0">
                <a:solidFill>
                  <a:srgbClr val="0070C0"/>
                </a:solidFill>
                <a:latin typeface="+mn-lt"/>
                <a:cs typeface="+mn-cs"/>
              </a:rPr>
              <a:t>irection de l’Administration Générale et de l’Equipement (DAGE)</a:t>
            </a:r>
            <a:r>
              <a:rPr lang="wo-SN" sz="3500" dirty="0">
                <a:solidFill>
                  <a:srgbClr val="0070C0"/>
                </a:solidFill>
                <a:latin typeface="+mn-lt"/>
                <a:cs typeface="+mn-cs"/>
              </a:rPr>
              <a:t>: Agence Fiduciaire du projet </a:t>
            </a:r>
            <a:endParaRPr lang="wo-SN" sz="35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defRPr/>
            </a:pPr>
            <a:r>
              <a:rPr lang="wo-SN" sz="3500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wo-SN" sz="35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defRPr/>
            </a:pPr>
            <a:endParaRPr lang="fr-FR" sz="35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Cas 1: Le Projet Santé de base/Luxembourg: 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395288" y="1125538"/>
            <a:ext cx="8370887" cy="5732462"/>
          </a:xfrm>
        </p:spPr>
        <p:txBody>
          <a:bodyPr/>
          <a:lstStyle/>
          <a:p>
            <a:pPr eaLnBrk="1" hangingPunct="1"/>
            <a:r>
              <a:rPr lang="fr-FR" altLang="en-US" sz="2600" smtClean="0">
                <a:solidFill>
                  <a:srgbClr val="0070C0"/>
                </a:solidFill>
              </a:rPr>
              <a:t>ARRANGEMENTS  SPECIFIQUES</a:t>
            </a:r>
          </a:p>
          <a:p>
            <a:pPr eaLnBrk="1" hangingPunct="1">
              <a:buFont typeface="Georgia" pitchFamily="18" charset="0"/>
              <a:buNone/>
            </a:pPr>
            <a:r>
              <a:rPr lang="fr-FR" altLang="en-US" sz="2600" smtClean="0"/>
              <a:t>Exécution nationale pour une partie des ressources: modalité qui confère des responsabilités aux structures nationales compétentes sur tout le cycle de vie du projet</a:t>
            </a:r>
          </a:p>
          <a:p>
            <a:pPr eaLnBrk="1" hangingPunct="1">
              <a:buFont typeface="Georgia" pitchFamily="18" charset="0"/>
              <a:buNone/>
            </a:pPr>
            <a:r>
              <a:rPr lang="fr-FR" altLang="en-US" sz="2600" smtClean="0"/>
              <a:t>- Mis en place à travers processus très participatif</a:t>
            </a:r>
            <a:r>
              <a:rPr lang="fr-FR" altLang="en-US" sz="2400" smtClean="0"/>
              <a:t> </a:t>
            </a:r>
          </a:p>
          <a:p>
            <a:pPr eaLnBrk="1" hangingPunct="1">
              <a:buFontTx/>
              <a:buChar char="-"/>
            </a:pPr>
            <a:r>
              <a:rPr lang="fr-FR" altLang="en-US" sz="2400" smtClean="0"/>
              <a:t>Ouverture d’un compte à la BCEAO et d’un compte de dépôt au trésor </a:t>
            </a:r>
            <a:endParaRPr lang="fr-FR" altLang="en-US" sz="2600" smtClean="0"/>
          </a:p>
          <a:p>
            <a:pPr eaLnBrk="1" hangingPunct="1">
              <a:buFontTx/>
              <a:buChar char="-"/>
            </a:pPr>
            <a:r>
              <a:rPr lang="fr-FR" altLang="en-US" sz="2600" smtClean="0"/>
              <a:t>de l’aide budgétisée et saisie et exécuté par le SIGFIP et ASTER</a:t>
            </a:r>
          </a:p>
          <a:p>
            <a:pPr eaLnBrk="1" hangingPunct="1">
              <a:buFontTx/>
              <a:buChar char="-"/>
            </a:pPr>
            <a:r>
              <a:rPr lang="fr-FR" altLang="en-US" sz="2600" smtClean="0"/>
              <a:t>Exécution selon les étapes de la procédure nationale : engagement – liquidation – ordonnancement- paiement;</a:t>
            </a:r>
          </a:p>
          <a:p>
            <a:pPr eaLnBrk="1" hangingPunct="1">
              <a:buFontTx/>
              <a:buChar char="-"/>
            </a:pPr>
            <a:endParaRPr lang="fr-FR" altLang="en-US" sz="2600" smtClean="0"/>
          </a:p>
          <a:p>
            <a:pPr eaLnBrk="1" hangingPunct="1">
              <a:buFontTx/>
              <a:buChar char="-"/>
            </a:pPr>
            <a:endParaRPr lang="fr-FR" altLang="en-US" sz="2600" smtClean="0"/>
          </a:p>
          <a:p>
            <a:pPr eaLnBrk="1" hangingPunct="1">
              <a:buFontTx/>
              <a:buChar char="-"/>
            </a:pPr>
            <a:endParaRPr lang="fr-FR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468313" y="692150"/>
            <a:ext cx="8318500" cy="6165850"/>
          </a:xfrm>
        </p:spPr>
        <p:txBody>
          <a:bodyPr/>
          <a:lstStyle/>
          <a:p>
            <a:pPr eaLnBrk="1" hangingPunct="1"/>
            <a:r>
              <a:rPr lang="fr-FR" altLang="en-US" smtClean="0"/>
              <a:t>Création d’un identifiant pour le suivi des crédits (papier spécifique pour l’engagement des dépenses).</a:t>
            </a:r>
          </a:p>
          <a:p>
            <a:pPr eaLnBrk="1" hangingPunct="1"/>
            <a:r>
              <a:rPr lang="fr-FR" altLang="en-US" smtClean="0"/>
              <a:t>Utilisation du code national de passation des marchés</a:t>
            </a:r>
          </a:p>
          <a:p>
            <a:pPr>
              <a:buFont typeface="Georgia" pitchFamily="18" charset="0"/>
              <a:buNone/>
            </a:pPr>
            <a:r>
              <a:rPr lang="fr-FR" altLang="en-US" b="1" smtClean="0">
                <a:solidFill>
                  <a:srgbClr val="0070C0"/>
                </a:solidFill>
              </a:rPr>
              <a:t>Mesures d’accompagnement</a:t>
            </a:r>
            <a:r>
              <a:rPr lang="fr-FR" altLang="en-US" smtClean="0"/>
              <a:t>: </a:t>
            </a:r>
          </a:p>
          <a:p>
            <a:r>
              <a:rPr lang="fr-FR" altLang="en-US" sz="2600" smtClean="0"/>
              <a:t>Signature de lettres circulaires par le MEF pour informer les services concernés et clarifier les rôles;</a:t>
            </a:r>
          </a:p>
          <a:p>
            <a:r>
              <a:rPr lang="fr-FR" altLang="en-US" sz="2600" smtClean="0"/>
              <a:t>Formation des acteurs intervenant dans l’exécution; </a:t>
            </a:r>
          </a:p>
          <a:p>
            <a:r>
              <a:rPr lang="fr-FR" altLang="en-US" sz="2600" smtClean="0"/>
              <a:t>Manuel de gouvernance finalisé, validé et partagé avec les acteurs.</a:t>
            </a:r>
          </a:p>
          <a:p>
            <a:r>
              <a:rPr lang="fr-FR" altLang="en-US" sz="2400" smtClean="0"/>
              <a:t> Evaluation  fiduciaire conjointe en juin 2013 (avec la BM, l’USAID, le Luxembourg, Coopération Belge) avec un plan de mitigation des risques.</a:t>
            </a:r>
          </a:p>
          <a:p>
            <a:endParaRPr lang="fr-FR" altLang="en-US" sz="2600" smtClean="0"/>
          </a:p>
          <a:p>
            <a:endParaRPr lang="fr-FR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pPr eaLnBrk="1" hangingPunct="1"/>
            <a:r>
              <a:rPr lang="fr-FR" altLang="en-US" sz="2800" smtClean="0"/>
              <a:t>Cas 2: Modèle de coopération Déléguée: BM et USAID et Fonds Norvégien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500"/>
            <a:ext cx="8401050" cy="500062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fr-FR" sz="2400" dirty="0" smtClean="0">
                <a:solidFill>
                  <a:srgbClr val="0070C0"/>
                </a:solidFill>
              </a:rPr>
              <a:t>ARRANGEMENTS  SPECIFIQUES</a:t>
            </a:r>
            <a:endParaRPr lang="fr-FR" sz="24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fr-FR" sz="2400" dirty="0" smtClean="0"/>
              <a:t>Signature d’ un accord de partenariat dans lequel l’USAID transfère ses fonds à la Banque Mondiale;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fr-FR" sz="2400" dirty="0" smtClean="0"/>
              <a:t>Une allocation des ressource par bailleurs, par catégorie  et  par activités en vue de la traçabilité des dépenses;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fr-FR" sz="2400" dirty="0" smtClean="0"/>
              <a:t> un seul compte désigné;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fr-FR" sz="2400" dirty="0" smtClean="0"/>
              <a:t>Utilisation des procédures d’un seul partenaire (BM).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fr-FR" sz="2400" dirty="0" smtClean="0"/>
              <a:t>Dispositions rendues possibles par la nouvelle initiative de l’USAID (Gouvernement à Gouvernement) = transférer directement des Fonds aux Gouvernements au lieu de recourir à des sous traitants;</a:t>
            </a:r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291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solidFill>
                  <a:srgbClr val="0070C0"/>
                </a:solidFill>
              </a:rPr>
              <a:t>PERSPECTIVE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/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r-FR" dirty="0" smtClean="0"/>
              <a:t>Un manuel de procédure harmonisé avec les autres PTF qui appuie la CMU (USAID, AFD, Coopération Belge,  Lux –</a:t>
            </a:r>
            <a:r>
              <a:rPr lang="fr-FR" dirty="0" err="1" smtClean="0"/>
              <a:t>Dev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), en vue de l’utilisation des mêmes procédures fiduciaires 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fr-FR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1601</TotalTime>
  <Words>845</Words>
  <Application>Microsoft Office PowerPoint</Application>
  <PresentationFormat>On-screen Show (4:3)</PresentationFormat>
  <Paragraphs>95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Trebuchet MS</vt:lpstr>
      <vt:lpstr>Georgia</vt:lpstr>
      <vt:lpstr>Wingdings 2</vt:lpstr>
      <vt:lpstr>Calibri</vt:lpstr>
      <vt:lpstr>Wingdings</vt:lpstr>
      <vt:lpstr>Urbain</vt:lpstr>
      <vt:lpstr>     Mise en œuvre de la Déclaration de Paris dans le secteur de la santé: Alignement et d’Harmonisation en Gestion Financière </vt:lpstr>
      <vt:lpstr>Sommaire</vt:lpstr>
      <vt:lpstr>              CONTEXTE</vt:lpstr>
      <vt:lpstr>Expériences en cours</vt:lpstr>
      <vt:lpstr>ARRANGEMENT GLOBAUX POUR LES DEUX (2) CAS</vt:lpstr>
      <vt:lpstr>Cas 1: Le Projet Santé de base/Luxembourg: </vt:lpstr>
      <vt:lpstr>PowerPoint Presentation</vt:lpstr>
      <vt:lpstr>Cas 2: Modèle de coopération Déléguée: BM et USAID et Fonds Norvégien</vt:lpstr>
      <vt:lpstr>PowerPoint Presentation</vt:lpstr>
      <vt:lpstr>ARRANGEMENTS DE SUIVI ET CONTROLE FINANCIER POUR LES DEUX MODELES</vt:lpstr>
      <vt:lpstr>Constats/avantages</vt:lpstr>
      <vt:lpstr>Contraintes</vt:lpstr>
      <vt:lpstr>Recommandations/défis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de la Déclaration de Paris dans le secteur de la santé: Evaluation des principes d’Alignement et d’Harmonisation</dc:title>
  <dc:creator>mayeddcef</dc:creator>
  <cp:lastModifiedBy>SAEAPKH001 Svc Acct Cambodia</cp:lastModifiedBy>
  <cp:revision>202</cp:revision>
  <dcterms:created xsi:type="dcterms:W3CDTF">2014-06-10T17:57:29Z</dcterms:created>
  <dcterms:modified xsi:type="dcterms:W3CDTF">2014-12-04T03:47:44Z</dcterms:modified>
</cp:coreProperties>
</file>