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Q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44C8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76165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2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Q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70180D-111F-4B0E-8583-7CC32FC1F631}" type="datetimeFigureOut">
              <a:rPr lang="ar-QA" smtClean="0"/>
              <a:t>10/02/1436</a:t>
            </a:fld>
            <a:endParaRPr lang="ar-Q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Q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9516E2-A840-4337-A929-513225088469}" type="slidenum">
              <a:rPr lang="ar-QA" smtClean="0"/>
              <a:t>‹#›</a:t>
            </a:fld>
            <a:endParaRPr lang="ar-Q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South-South cooperation is about the tremendous force of solidarity, with which we can overcome even the biggest challenges.</a:t>
            </a:r>
            <a:endParaRPr lang="ar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516E2-A840-4337-A929-513225088469}" type="slidenum">
              <a:rPr lang="ar-QA" smtClean="0"/>
              <a:t>4</a:t>
            </a:fld>
            <a:endParaRPr lang="ar-Q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DGIH in the FMOH is responsible for: prioritizing SSC &amp;</a:t>
            </a:r>
            <a:r>
              <a:rPr lang="en-US" sz="1200" b="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Tri </a:t>
            </a:r>
            <a:r>
              <a:rPr lang="en-US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initiatives;</a:t>
            </a:r>
            <a:r>
              <a:rPr lang="en-US" sz="1200" b="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prepare for and facilitate the negotiation for signing health cooperation agreements; coordinate between the partners and implementing departments/entities to develop and implement the plans of action and conduct regular monitoring of the protocols and agreements.</a:t>
            </a:r>
            <a:endParaRPr lang="en-US" sz="1200" b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Objectives  of the South-South Cooperation National Coordination Unit in MOF: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Strengthen cooperation and integration to achieve common goals that contribute to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sustainable development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 algn="l" rt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real partnerships between countries of the South to finance programmes and projects of development cooperation.</a:t>
            </a:r>
          </a:p>
          <a:p>
            <a:pPr lvl="0" algn="l" rt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Linking national priorities and needs within the system of South- South and Triangular Cooperation.</a:t>
            </a:r>
          </a:p>
          <a:p>
            <a:pPr lvl="0" algn="l" rt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Promote dialogue on the post 2015 development agenda and its perspective on South-South Cooperation.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l" rtl="0">
              <a:buFont typeface="Arial" pitchFamily="34" charset="0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 responsibilities:</a:t>
            </a:r>
          </a:p>
          <a:p>
            <a:pPr lvl="0" algn="l" rt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the National-level Coordination Board on South-South &amp; Triangular Cooperation.</a:t>
            </a:r>
          </a:p>
          <a:p>
            <a:pPr lvl="0" algn="l" rt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Coordinate the work and the action plans related to South – South Cooperation between the Southern countries and relevant key actors.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Prepare and monitor the interim report on South-South Cooperation for Sudan. </a:t>
            </a:r>
          </a:p>
          <a:p>
            <a:pPr algn="l" rtl="0">
              <a:buFont typeface="Arial" pitchFamily="34" charset="0"/>
              <a:buNone/>
            </a:pPr>
            <a:endParaRPr lang="en-US" sz="1200" b="0" u="sng" kern="1200" dirty="0" smtClean="0">
              <a:solidFill>
                <a:srgbClr val="FFFF00"/>
              </a:solidFill>
              <a:latin typeface="Arial Narrow" pitchFamily="34" charset="0"/>
              <a:ea typeface="+mn-ea"/>
              <a:cs typeface="+mn-cs"/>
            </a:endParaRPr>
          </a:p>
          <a:p>
            <a:pPr algn="l" rtl="0">
              <a:buFont typeface="Arial" pitchFamily="34" charset="0"/>
              <a:buNone/>
            </a:pPr>
            <a:r>
              <a:rPr lang="en-US" sz="1200" b="0" u="sng" kern="1200" dirty="0" smtClean="0">
                <a:solidFill>
                  <a:srgbClr val="FFFF00"/>
                </a:solidFill>
                <a:latin typeface="Arial Narrow" pitchFamily="34" charset="0"/>
                <a:ea typeface="+mn-ea"/>
                <a:cs typeface="+mn-cs"/>
              </a:rPr>
              <a:t>a stock-taking exercise in the form of an Overview Paper setting out SSC and TC practices in Sudan was carried in 2013. </a:t>
            </a:r>
            <a:endParaRPr lang="ar-QA" b="0" u="sng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516E2-A840-4337-A929-513225088469}" type="slidenum">
              <a:rPr lang="ar-QA" smtClean="0"/>
              <a:t>7</a:t>
            </a:fld>
            <a:endParaRPr lang="ar-Q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continue to recognize North-South cooperation as fundamental for our development, however, we express the conviction that development remains our primary responsibility.</a:t>
            </a:r>
          </a:p>
          <a:p>
            <a:pPr algn="just" rt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South-South cooperation is not an option but an imperative to complement North-South cooperation in order to contribute to the achievement of the internationally agreed development goals, including the Millennium Development Goals and post 2015 health agenda.</a:t>
            </a:r>
            <a:endParaRPr lang="ar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516E2-A840-4337-A929-513225088469}" type="slidenum">
              <a:rPr lang="ar-QA" smtClean="0"/>
              <a:t>8</a:t>
            </a:fld>
            <a:endParaRPr lang="ar-Q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Q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Q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51FD-2FD3-4020-98E4-6A0A73C4F3F1}" type="datetimeFigureOut">
              <a:rPr lang="ar-QA" smtClean="0"/>
              <a:pPr/>
              <a:t>09/02/1436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07ED-E761-4787-B8AF-BB0D80E71CA3}" type="slidenum">
              <a:rPr lang="ar-QA" smtClean="0"/>
              <a:pPr/>
              <a:t>‹#›</a:t>
            </a:fld>
            <a:endParaRPr lang="ar-Q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Q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library/publications/the-world-factbook/flags/flagtemplate_su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https://www.cia.gov/library/publications/the-world-factbook/graphics/flags/large/su-lgflag.gif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3024336"/>
          </a:xfrm>
        </p:spPr>
        <p:txBody>
          <a:bodyPr>
            <a:noAutofit/>
          </a:bodyPr>
          <a:lstStyle/>
          <a:p>
            <a:pPr rtl="0"/>
            <a:r>
              <a:rPr lang="en-US" sz="4800" b="1" dirty="0" smtClean="0"/>
              <a:t>South-South and Triangular Cooperation in Health</a:t>
            </a:r>
            <a:br>
              <a:rPr lang="en-US" sz="4800" b="1" dirty="0" smtClean="0"/>
            </a:br>
            <a:r>
              <a:rPr lang="en-US" sz="4800" b="1" dirty="0" smtClean="0"/>
              <a:t> </a:t>
            </a:r>
            <a:r>
              <a:rPr lang="en-US" sz="2000" b="1" dirty="0" smtClean="0"/>
              <a:t>Achievements, challenges and priorities for post 2015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>
                <a:solidFill>
                  <a:srgbClr val="0033CC"/>
                </a:solidFill>
              </a:rPr>
              <a:t>Sudan’s Experience   </a:t>
            </a:r>
            <a:endParaRPr lang="ar-QA" sz="4800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8136904" cy="2016224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Fifth IHP+ Country Health Teams Meeting</a:t>
            </a:r>
            <a:endParaRPr lang="en-US" sz="2800" dirty="0" smtClean="0"/>
          </a:p>
          <a:p>
            <a:r>
              <a:rPr lang="en-US" sz="2800" dirty="0" smtClean="0"/>
              <a:t>2-5 December 2014, </a:t>
            </a:r>
            <a:r>
              <a:rPr lang="en-US" sz="2800" dirty="0" err="1" smtClean="0"/>
              <a:t>Siem</a:t>
            </a:r>
            <a:r>
              <a:rPr lang="en-US" sz="2800" dirty="0" smtClean="0"/>
              <a:t> Reap, </a:t>
            </a:r>
            <a:r>
              <a:rPr lang="en-US" sz="2800" dirty="0" smtClean="0"/>
              <a:t>Cambodia</a:t>
            </a:r>
            <a:endParaRPr lang="ar-QA" sz="2800" dirty="0" smtClean="0"/>
          </a:p>
          <a:p>
            <a:pPr algn="just" rtl="0"/>
            <a:endParaRPr lang="en-US" sz="2800" b="1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Dr. Imad Eldin Ahmed M Ismail </a:t>
            </a:r>
          </a:p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Planning and International Health Department FMOH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endParaRPr lang="ar-Q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77272"/>
            <a:ext cx="6096000" cy="90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lag of Sudan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620000" y="6093296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ar-Q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692696"/>
            <a:ext cx="8964488" cy="6093296"/>
          </a:xfrm>
        </p:spPr>
        <p:txBody>
          <a:bodyPr>
            <a:normAutofit fontScale="85000" lnSpcReduction="10000"/>
          </a:bodyPr>
          <a:lstStyle/>
          <a:p>
            <a:pPr algn="just" rtl="0"/>
            <a:r>
              <a:rPr lang="en-US" dirty="0" smtClean="0"/>
              <a:t>Sudan is situated in the heart of Africa with a critical geopolitical position through its border to nine </a:t>
            </a:r>
            <a:r>
              <a:rPr lang="en-US" dirty="0" smtClean="0"/>
              <a:t>countries, </a:t>
            </a:r>
            <a:r>
              <a:rPr lang="en-US" dirty="0" smtClean="0"/>
              <a:t>and being a link between the Arab region and Africa. </a:t>
            </a:r>
          </a:p>
          <a:p>
            <a:pPr algn="just" rtl="0"/>
            <a:r>
              <a:rPr lang="en-US" dirty="0" smtClean="0"/>
              <a:t>Sudan has signed health cooperation agreements/protocols with more than 50 countries.</a:t>
            </a:r>
          </a:p>
          <a:p>
            <a:pPr algn="just" rtl="0"/>
            <a:r>
              <a:rPr lang="en-US" dirty="0" smtClean="0"/>
              <a:t>Most of these countries are in Africa, Asia and South America. </a:t>
            </a:r>
          </a:p>
          <a:p>
            <a:pPr algn="just" rtl="0"/>
            <a:r>
              <a:rPr lang="en-US" dirty="0" smtClean="0"/>
              <a:t>Support is received also from traditional donors and GHIs. </a:t>
            </a:r>
          </a:p>
          <a:p>
            <a:pPr algn="just" rtl="0"/>
            <a:r>
              <a:rPr lang="en-US" dirty="0" smtClean="0"/>
              <a:t>Sudan is engaged in regional and </a:t>
            </a:r>
            <a:r>
              <a:rPr lang="en-US" dirty="0" smtClean="0"/>
              <a:t>global SSC </a:t>
            </a:r>
            <a:r>
              <a:rPr lang="en-US" dirty="0" smtClean="0"/>
              <a:t>forums: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Arab Ministers of Health Council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African Ministers of Health Council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Organization of Islamic Cooperation Ministers </a:t>
            </a:r>
            <a:r>
              <a:rPr lang="en-US" dirty="0" smtClean="0">
                <a:solidFill>
                  <a:srgbClr val="0033CC"/>
                </a:solidFill>
              </a:rPr>
              <a:t>of Health Council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Arab-South America Ministers of Health Forum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China-Africa Ministers of Health Forum </a:t>
            </a:r>
            <a:endParaRPr lang="ar-QA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99792" y="764704"/>
            <a:ext cx="21602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Funder Countries </a:t>
            </a:r>
            <a:endParaRPr lang="ar-QA" sz="24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843808" y="5229200"/>
            <a:ext cx="2160240" cy="13681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Recipient  Countries </a:t>
            </a:r>
            <a:endParaRPr lang="ar-QA" sz="2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588224" y="2708920"/>
            <a:ext cx="2160240" cy="194421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Mutual/equal opportunities</a:t>
            </a:r>
            <a:endParaRPr lang="ar-QA" sz="2400" b="1" dirty="0"/>
          </a:p>
        </p:txBody>
      </p:sp>
      <p:sp>
        <p:nvSpPr>
          <p:cNvPr id="5" name="Oval 4"/>
          <p:cNvSpPr/>
          <p:nvPr/>
        </p:nvSpPr>
        <p:spPr>
          <a:xfrm>
            <a:off x="2555776" y="2780928"/>
            <a:ext cx="2520280" cy="1584176"/>
          </a:xfrm>
          <a:prstGeom prst="ellipse">
            <a:avLst/>
          </a:prstGeom>
          <a:solidFill>
            <a:srgbClr val="44C8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Sudan FMOH</a:t>
            </a:r>
            <a:endParaRPr lang="ar-QA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23528" y="3573016"/>
            <a:ext cx="1800200" cy="27363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SSC &amp; Tri</a:t>
            </a:r>
            <a:endParaRPr lang="en-US" sz="2400" b="1" dirty="0"/>
          </a:p>
          <a:p>
            <a:pPr algn="ctr"/>
            <a:r>
              <a:rPr lang="en-US" sz="2400" b="1" dirty="0" smtClean="0"/>
              <a:t>Cooperation Initiatives </a:t>
            </a:r>
          </a:p>
          <a:p>
            <a:pPr algn="ctr"/>
            <a:r>
              <a:rPr lang="en-US" sz="2400" b="1" dirty="0" smtClean="0"/>
              <a:t>(Regional)</a:t>
            </a:r>
            <a:endParaRPr lang="ar-QA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3635896" y="1988840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sp>
        <p:nvSpPr>
          <p:cNvPr id="9" name="Down Arrow 8"/>
          <p:cNvSpPr/>
          <p:nvPr/>
        </p:nvSpPr>
        <p:spPr>
          <a:xfrm>
            <a:off x="3635896" y="4365104"/>
            <a:ext cx="504056" cy="79208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sp>
        <p:nvSpPr>
          <p:cNvPr id="10" name="Left-Right Arrow 9"/>
          <p:cNvSpPr/>
          <p:nvPr/>
        </p:nvSpPr>
        <p:spPr>
          <a:xfrm>
            <a:off x="5148064" y="3429000"/>
            <a:ext cx="1368152" cy="432048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115616" y="321297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15616" y="32129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247" y="188640"/>
            <a:ext cx="763612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/>
              <a:t>Countries involved with Sudan in SSC can be grouped into 3 categories</a:t>
            </a:r>
            <a:endParaRPr lang="ar-QA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SSC </a:t>
            </a:r>
            <a:endParaRPr lang="ar-Q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373616" cy="5544616"/>
          </a:xfrm>
        </p:spPr>
        <p:txBody>
          <a:bodyPr>
            <a:normAutofit fontScale="92500" lnSpcReduction="20000"/>
          </a:bodyPr>
          <a:lstStyle/>
          <a:p>
            <a:pPr algn="just" rtl="0"/>
            <a:r>
              <a:rPr lang="en-US" dirty="0" smtClean="0"/>
              <a:t>Service Delivery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Infrastructure: Establishment of health facilities (hospitals).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Provision of medical </a:t>
            </a:r>
            <a:r>
              <a:rPr lang="en-US" dirty="0" smtClean="0">
                <a:solidFill>
                  <a:srgbClr val="0033CC"/>
                </a:solidFill>
              </a:rPr>
              <a:t>equipments.</a:t>
            </a:r>
            <a:endParaRPr lang="en-US" dirty="0" smtClean="0">
              <a:solidFill>
                <a:srgbClr val="0033CC"/>
              </a:solidFill>
            </a:endParaRP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Provision of </a:t>
            </a:r>
            <a:r>
              <a:rPr lang="en-US" dirty="0" smtClean="0">
                <a:solidFill>
                  <a:srgbClr val="0033CC"/>
                </a:solidFill>
              </a:rPr>
              <a:t>medicines.</a:t>
            </a:r>
            <a:endParaRPr lang="en-US" dirty="0" smtClean="0">
              <a:solidFill>
                <a:srgbClr val="0033CC"/>
              </a:solidFill>
            </a:endParaRP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Medical missions (short and long term</a:t>
            </a:r>
            <a:r>
              <a:rPr lang="en-US" dirty="0" smtClean="0">
                <a:solidFill>
                  <a:srgbClr val="0033CC"/>
                </a:solidFill>
              </a:rPr>
              <a:t>).</a:t>
            </a:r>
            <a:endParaRPr lang="en-US" dirty="0" smtClean="0">
              <a:solidFill>
                <a:srgbClr val="0033CC"/>
              </a:solidFill>
            </a:endParaRP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Support to improve mother and child </a:t>
            </a:r>
            <a:r>
              <a:rPr lang="en-US" dirty="0" smtClean="0">
                <a:solidFill>
                  <a:srgbClr val="0033CC"/>
                </a:solidFill>
              </a:rPr>
              <a:t>health.</a:t>
            </a:r>
            <a:endParaRPr lang="en-US" dirty="0" smtClean="0">
              <a:solidFill>
                <a:srgbClr val="0033CC"/>
              </a:solidFill>
            </a:endParaRP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Support to control communicable diseases (Bilharzia, Malaria</a:t>
            </a:r>
            <a:r>
              <a:rPr lang="en-US" dirty="0" smtClean="0">
                <a:solidFill>
                  <a:srgbClr val="0033CC"/>
                </a:solidFill>
              </a:rPr>
              <a:t>).</a:t>
            </a:r>
            <a:endParaRPr lang="en-US" dirty="0" smtClean="0">
              <a:solidFill>
                <a:srgbClr val="0033CC"/>
              </a:solidFill>
            </a:endParaRPr>
          </a:p>
          <a:p>
            <a:pPr algn="just" rtl="0"/>
            <a:r>
              <a:rPr lang="en-US" dirty="0" smtClean="0"/>
              <a:t>Human Resources for Health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Short and long trainings programs (secondary and tertiary health care).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Support to improve the quality and capacity of the national training institutions.</a:t>
            </a:r>
            <a:endParaRPr lang="ar-QA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rtl="0"/>
            <a:r>
              <a:rPr lang="en-US" dirty="0" smtClean="0"/>
              <a:t>Types of SSC </a:t>
            </a:r>
            <a:endParaRPr lang="ar-Q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 rtl="0"/>
            <a:r>
              <a:rPr lang="en-US" dirty="0" smtClean="0"/>
              <a:t>Health technology </a:t>
            </a:r>
          </a:p>
          <a:p>
            <a:pPr algn="just" rtl="0"/>
            <a:r>
              <a:rPr lang="en-US" dirty="0" smtClean="0"/>
              <a:t>Coordination and sharing of information (surveillance).</a:t>
            </a:r>
          </a:p>
          <a:p>
            <a:pPr algn="just" rtl="0"/>
            <a:r>
              <a:rPr lang="en-US" dirty="0" smtClean="0"/>
              <a:t>Knowledge and experience sharing (study tours).</a:t>
            </a:r>
          </a:p>
          <a:p>
            <a:pPr algn="just" rtl="0"/>
            <a:endParaRPr lang="ar-Q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78098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Regional SSC &amp; Tri Cooperation Initiatives </a:t>
            </a:r>
            <a:endParaRPr lang="ar-Q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89240"/>
          </a:xfrm>
        </p:spPr>
        <p:txBody>
          <a:bodyPr>
            <a:normAutofit fontScale="92500" lnSpcReduction="20000"/>
          </a:bodyPr>
          <a:lstStyle/>
          <a:p>
            <a:pPr algn="just" rtl="0"/>
            <a:r>
              <a:rPr lang="en-US" dirty="0" smtClean="0"/>
              <a:t>IGAD Regional HIV/AIDS Partnership Program (IRAPP):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The project is implemented by the member states.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Supported by the World Bank and Canadian International Development Agency. 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It targets cross borders and mobile populations.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Key interventions include harmonization of protocols and guidelines and continuity of services in the borders of member states. </a:t>
            </a:r>
          </a:p>
          <a:p>
            <a:pPr algn="just" rtl="0"/>
            <a:r>
              <a:rPr lang="en-US" dirty="0" smtClean="0"/>
              <a:t>Disease eradication and elimination programs: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These include polio, guinea worm and malaria.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Mainly supported by related Global Health Initiatives.</a:t>
            </a:r>
          </a:p>
          <a:p>
            <a:pPr algn="just" rtl="0"/>
            <a:r>
              <a:rPr lang="en-US" dirty="0" smtClean="0"/>
              <a:t>Regional Partnership for Resource Development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</a:rPr>
              <a:t>Example of how non-state actors can enhance SSC.</a:t>
            </a:r>
            <a:endParaRPr lang="ar-QA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Management of SSC&amp; Tri Cooperation</a:t>
            </a:r>
            <a:endParaRPr lang="ar-Q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6093296"/>
          </a:xfrm>
        </p:spPr>
        <p:txBody>
          <a:bodyPr>
            <a:normAutofit fontScale="77500" lnSpcReduction="20000"/>
          </a:bodyPr>
          <a:lstStyle/>
          <a:p>
            <a:pPr algn="just" rtl="0"/>
            <a:r>
              <a:rPr lang="en-US" sz="3500" dirty="0" smtClean="0"/>
              <a:t>Management of bi-lateral and regional cooperation programs is coordinated by the International Health and External Relations Department, FMOH. </a:t>
            </a:r>
          </a:p>
          <a:p>
            <a:pPr algn="just" rtl="0"/>
            <a:r>
              <a:rPr lang="en-US" sz="3500" dirty="0" smtClean="0"/>
              <a:t>A new SSC Unit has been established within the International Cooperation Department, MOF: 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3100" dirty="0" smtClean="0">
                <a:solidFill>
                  <a:srgbClr val="0033CC"/>
                </a:solidFill>
              </a:rPr>
              <a:t>Strengthen cooperation and integration to achieve common goals that contribute to the sustainable development.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3100" dirty="0" smtClean="0">
                <a:solidFill>
                  <a:srgbClr val="0033CC"/>
                </a:solidFill>
              </a:rPr>
              <a:t>Linking national priorities and needs within the system of South- South and Triangular Cooperation.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3100" dirty="0" smtClean="0">
                <a:solidFill>
                  <a:srgbClr val="0033CC"/>
                </a:solidFill>
              </a:rPr>
              <a:t>Promote dialogue on the post 2015 development agenda and its perspective on South-South Cooperation.</a:t>
            </a:r>
          </a:p>
          <a:p>
            <a:pPr algn="just" rtl="0"/>
            <a:r>
              <a:rPr lang="en-US" sz="3500" dirty="0" smtClean="0"/>
              <a:t>FMOH has developed a Global Health Strategy: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3100" dirty="0" smtClean="0">
                <a:solidFill>
                  <a:srgbClr val="0033CC"/>
                </a:solidFill>
              </a:rPr>
              <a:t>It aims to contribute to policy coherence and a common vision at the national level.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3100" dirty="0" smtClean="0">
                <a:solidFill>
                  <a:srgbClr val="0033CC"/>
                </a:solidFill>
              </a:rPr>
              <a:t>It outlines </a:t>
            </a:r>
            <a:r>
              <a:rPr lang="en-US" sz="3100" dirty="0" smtClean="0">
                <a:solidFill>
                  <a:srgbClr val="0033CC"/>
                </a:solidFill>
              </a:rPr>
              <a:t>ways </a:t>
            </a:r>
            <a:r>
              <a:rPr lang="en-US" sz="3100" dirty="0" smtClean="0">
                <a:solidFill>
                  <a:srgbClr val="0033CC"/>
                </a:solidFill>
              </a:rPr>
              <a:t>of protection </a:t>
            </a:r>
            <a:r>
              <a:rPr lang="en-US" sz="3100" dirty="0" smtClean="0">
                <a:solidFill>
                  <a:srgbClr val="0033CC"/>
                </a:solidFill>
              </a:rPr>
              <a:t>of </a:t>
            </a:r>
            <a:r>
              <a:rPr lang="en-US" sz="3100" dirty="0" smtClean="0">
                <a:solidFill>
                  <a:srgbClr val="0033CC"/>
                </a:solidFill>
              </a:rPr>
              <a:t>national interests </a:t>
            </a:r>
            <a:r>
              <a:rPr lang="en-US" sz="3100" dirty="0" smtClean="0">
                <a:solidFill>
                  <a:srgbClr val="0033CC"/>
                </a:solidFill>
              </a:rPr>
              <a:t>(</a:t>
            </a:r>
            <a:r>
              <a:rPr lang="en-US" sz="3100" dirty="0" smtClean="0">
                <a:solidFill>
                  <a:srgbClr val="0033CC"/>
                </a:solidFill>
              </a:rPr>
              <a:t>including </a:t>
            </a:r>
            <a:r>
              <a:rPr lang="en-US" sz="3100" dirty="0" smtClean="0">
                <a:solidFill>
                  <a:srgbClr val="0033CC"/>
                </a:solidFill>
              </a:rPr>
              <a:t>health and foreign </a:t>
            </a:r>
            <a:r>
              <a:rPr lang="en-US" sz="3100" dirty="0" smtClean="0">
                <a:solidFill>
                  <a:srgbClr val="0033CC"/>
                </a:solidFill>
              </a:rPr>
              <a:t>policy) with </a:t>
            </a:r>
            <a:r>
              <a:rPr lang="en-US" sz="3100" dirty="0" smtClean="0">
                <a:solidFill>
                  <a:srgbClr val="0033CC"/>
                </a:solidFill>
              </a:rPr>
              <a:t>global and regional commitments.</a:t>
            </a:r>
            <a:endParaRPr lang="ar-QA" sz="31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Challenges/lessons learned </a:t>
            </a:r>
            <a:endParaRPr lang="ar-Q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>
            <a:normAutofit fontScale="85000" lnSpcReduction="20000"/>
          </a:bodyPr>
          <a:lstStyle/>
          <a:p>
            <a:pPr algn="just" rtl="0"/>
            <a:r>
              <a:rPr lang="en-US" dirty="0" smtClean="0"/>
              <a:t>Lack of regional and national multi-</a:t>
            </a:r>
            <a:r>
              <a:rPr lang="en-US" dirty="0" err="1" smtClean="0"/>
              <a:t>sectoral</a:t>
            </a:r>
            <a:r>
              <a:rPr lang="en-US" dirty="0" smtClean="0"/>
              <a:t> SSC strategy.</a:t>
            </a:r>
          </a:p>
          <a:p>
            <a:pPr algn="just" rtl="0"/>
            <a:r>
              <a:rPr lang="en-US" dirty="0" smtClean="0"/>
              <a:t>In many occasions, Health is used as a tool for foreign policy. </a:t>
            </a:r>
          </a:p>
          <a:p>
            <a:pPr algn="just" rtl="0"/>
            <a:r>
              <a:rPr lang="en-US" dirty="0" smtClean="0"/>
              <a:t>Un-predictability of SSC programs and lack of sustainability .</a:t>
            </a:r>
          </a:p>
          <a:p>
            <a:pPr algn="just" rtl="0"/>
            <a:r>
              <a:rPr lang="en-US" dirty="0" smtClean="0"/>
              <a:t>Concerns about alignment of SSC projects and programs with the national health priorities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Little attention to transfer of knowledge and technology.</a:t>
            </a:r>
            <a:endParaRPr lang="en-US" dirty="0" smtClean="0"/>
          </a:p>
          <a:p>
            <a:pPr algn="just" rtl="0"/>
            <a:r>
              <a:rPr lang="en-US" dirty="0" smtClean="0"/>
              <a:t>Sudan has developed its Local Compact, non of the southern countries has signed (two countries decided to be observers for the time being</a:t>
            </a:r>
            <a:r>
              <a:rPr lang="en-US" dirty="0" smtClean="0"/>
              <a:t>).</a:t>
            </a:r>
          </a:p>
          <a:p>
            <a:pPr algn="just" rtl="0"/>
            <a:r>
              <a:rPr lang="en-US" dirty="0" smtClean="0"/>
              <a:t>Inadequate capacity to manage SSC &amp; Tri.  </a:t>
            </a:r>
            <a:endParaRPr lang="en-US" dirty="0" smtClean="0"/>
          </a:p>
          <a:p>
            <a:pPr algn="just" rtl="0"/>
            <a:r>
              <a:rPr lang="en-US" dirty="0" smtClean="0"/>
              <a:t>Although non state actors (CSOs, Private Sector) are playing a role in SSC, this role is not documented and shared between the regional networks. </a:t>
            </a:r>
            <a:endParaRPr lang="ar-Q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6712"/>
            <a:ext cx="7696200" cy="5095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13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Diwani Bent" pitchFamily="2" charset="-78"/>
              </a:rPr>
              <a:t>شكراً</a:t>
            </a:r>
            <a:endParaRPr lang="en-US" sz="8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  <a:cs typeface="Diwani Bent" pitchFamily="2" charset="-78"/>
            </a:endParaRPr>
          </a:p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  <a:cs typeface="Diwani Bent" pitchFamily="2" charset="-78"/>
            </a:endParaRPr>
          </a:p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aditional Arabic" pitchFamily="18" charset="-78"/>
                <a:cs typeface="Diwani Bent" pitchFamily="2" charset="-78"/>
              </a:rPr>
              <a:t>Thank you</a:t>
            </a:r>
            <a:endParaRPr lang="en-US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aditional Arabic" pitchFamily="18" charset="-78"/>
              <a:cs typeface="Diwani B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5405</TotalTime>
  <Words>836</Words>
  <Application>Microsoft Office PowerPoint</Application>
  <PresentationFormat>On-screen Show (4:3)</PresentationFormat>
  <Paragraphs>90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South-South and Triangular Cooperation in Health  Achievements, challenges and priorities for post 2015   Sudan’s Experience   </vt:lpstr>
      <vt:lpstr>Introduction</vt:lpstr>
      <vt:lpstr>Slide 3</vt:lpstr>
      <vt:lpstr>Types of SSC </vt:lpstr>
      <vt:lpstr>Types of SSC </vt:lpstr>
      <vt:lpstr>Regional SSC &amp; Tri Cooperation Initiatives </vt:lpstr>
      <vt:lpstr>Management of SSC&amp; Tri Cooperation</vt:lpstr>
      <vt:lpstr>Challenges/lessons learned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81</cp:revision>
  <dcterms:created xsi:type="dcterms:W3CDTF">2014-11-20T19:08:31Z</dcterms:created>
  <dcterms:modified xsi:type="dcterms:W3CDTF">2014-12-04T03:36:18Z</dcterms:modified>
</cp:coreProperties>
</file>