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699" r:id="rId4"/>
    <p:sldMasterId id="2147483712" r:id="rId5"/>
    <p:sldMasterId id="2147483725" r:id="rId6"/>
  </p:sldMasterIdLst>
  <p:notesMasterIdLst>
    <p:notesMasterId r:id="rId19"/>
  </p:notesMasterIdLst>
  <p:handoutMasterIdLst>
    <p:handoutMasterId r:id="rId20"/>
  </p:handoutMasterIdLst>
  <p:sldIdLst>
    <p:sldId id="256" r:id="rId7"/>
    <p:sldId id="284" r:id="rId8"/>
    <p:sldId id="312" r:id="rId9"/>
    <p:sldId id="311" r:id="rId10"/>
    <p:sldId id="306" r:id="rId11"/>
    <p:sldId id="308" r:id="rId12"/>
    <p:sldId id="316" r:id="rId13"/>
    <p:sldId id="314" r:id="rId14"/>
    <p:sldId id="315" r:id="rId15"/>
    <p:sldId id="259" r:id="rId16"/>
    <p:sldId id="289" r:id="rId17"/>
    <p:sldId id="317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  <a:srgbClr val="FF33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4" autoAdjust="0"/>
    <p:restoredTop sz="9466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465A-98ED-4D14-A0CE-DE4D9A35FAD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DC3F6-D695-4831-98E5-68EB8C72E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28151-EEB0-4DAE-B4BA-80884C9C2B5F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5FB80-FD87-4BFF-9B49-945B049CCD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38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12430-532B-4177-A481-99F46EC727B2}" type="slidenum">
              <a:rPr lang="en-GB">
                <a:solidFill>
                  <a:prstClr val="black"/>
                </a:solidFill>
              </a:rPr>
              <a:pPr eaLnBrk="1" hangingPunct="1"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6AE97E-43C2-427E-A7D5-DC624525AF5D}" type="slidenum">
              <a:rPr lang="en-US" altLang="en-US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19930" cy="4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2" tIns="45811" rIns="91622" bIns="45811"/>
          <a:lstStyle>
            <a:lvl1pPr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 smtClean="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45060" name="Rectangle 3"/>
          <p:cNvSpPr txBox="1">
            <a:spLocks noGrp="1" noChangeArrowheads="1"/>
          </p:cNvSpPr>
          <p:nvPr/>
        </p:nvSpPr>
        <p:spPr bwMode="auto">
          <a:xfrm>
            <a:off x="3814266" y="0"/>
            <a:ext cx="2919929" cy="4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2" tIns="45811" rIns="91622" bIns="45811"/>
          <a:lstStyle>
            <a:lvl1pPr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37558FA-9A9C-44F6-9D7C-0E4F7564304C}" type="datetime3">
              <a:rPr lang="en-GB" altLang="en-US" sz="11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 December, 2014</a:t>
            </a:fld>
            <a:endParaRPr lang="en-GB" altLang="en-US" sz="1100" dirty="0" smtClean="0">
              <a:solidFill>
                <a:prstClr val="black"/>
              </a:solidFill>
            </a:endParaRPr>
          </a:p>
        </p:txBody>
      </p:sp>
      <p:sp>
        <p:nvSpPr>
          <p:cNvPr id="45061" name="Rectangle 7"/>
          <p:cNvSpPr txBox="1">
            <a:spLocks noGrp="1" noChangeArrowheads="1"/>
          </p:cNvSpPr>
          <p:nvPr/>
        </p:nvSpPr>
        <p:spPr bwMode="auto">
          <a:xfrm>
            <a:off x="3814266" y="9371817"/>
            <a:ext cx="2919929" cy="49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2" tIns="45811" rIns="91622" bIns="45811" anchor="b"/>
          <a:lstStyle>
            <a:lvl1pPr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9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16B4EA7-D5DE-4C43-AAE5-B1C0A3F12A03}" type="slidenum">
              <a:rPr lang="en-GB" altLang="en-US" sz="11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z="1100" dirty="0" smtClean="0">
              <a:solidFill>
                <a:prstClr val="black"/>
              </a:solidFill>
            </a:endParaRPr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HPP :</a:t>
            </a:r>
            <a:r>
              <a:rPr lang="en-US" baseline="0" dirty="0" smtClean="0"/>
              <a:t> health policy project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83" indent="-2857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98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57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17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ECD23D-903E-4B83-AAEC-280A2F38F395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83" indent="-2857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98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57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17" indent="-2285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ECD23D-903E-4B83-AAEC-280A2F38F395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12430-532B-4177-A481-99F46EC727B2}" type="slidenum">
              <a:rPr lang="en-GB">
                <a:solidFill>
                  <a:prstClr val="black"/>
                </a:solidFill>
              </a:rPr>
              <a:pPr eaLnBrk="1" hangingPunct="1"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617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3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BE943-4D4B-4BAD-8136-DEB39BF1C0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52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12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39" y="1299242"/>
            <a:ext cx="8291501" cy="469657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600"/>
            </a:lvl4pPr>
            <a:lvl5pPr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5590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4" y="4407381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4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525" indent="0">
              <a:buNone/>
              <a:defRPr sz="1600"/>
            </a:lvl2pPr>
            <a:lvl3pPr marL="801046" indent="0">
              <a:buNone/>
              <a:defRPr sz="1400"/>
            </a:lvl3pPr>
            <a:lvl4pPr marL="1201571" indent="0">
              <a:buNone/>
              <a:defRPr sz="1200"/>
            </a:lvl4pPr>
            <a:lvl5pPr marL="1602094" indent="0">
              <a:buNone/>
              <a:defRPr sz="1200"/>
            </a:lvl5pPr>
            <a:lvl6pPr marL="2002619" indent="0">
              <a:buNone/>
              <a:defRPr sz="1200"/>
            </a:lvl6pPr>
            <a:lvl7pPr marL="2403143" indent="0">
              <a:buNone/>
              <a:defRPr sz="1200"/>
            </a:lvl7pPr>
            <a:lvl8pPr marL="2803666" indent="0">
              <a:buNone/>
              <a:defRPr sz="1200"/>
            </a:lvl8pPr>
            <a:lvl9pPr marL="320418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13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321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5" y="275015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5" indent="0">
              <a:buNone/>
              <a:defRPr sz="1800" b="1"/>
            </a:lvl2pPr>
            <a:lvl3pPr marL="801046" indent="0">
              <a:buNone/>
              <a:defRPr sz="1600" b="1"/>
            </a:lvl3pPr>
            <a:lvl4pPr marL="1201571" indent="0">
              <a:buNone/>
              <a:defRPr sz="1400" b="1"/>
            </a:lvl4pPr>
            <a:lvl5pPr marL="1602094" indent="0">
              <a:buNone/>
              <a:defRPr sz="1400" b="1"/>
            </a:lvl5pPr>
            <a:lvl6pPr marL="2002619" indent="0">
              <a:buNone/>
              <a:defRPr sz="1400" b="1"/>
            </a:lvl6pPr>
            <a:lvl7pPr marL="2403143" indent="0">
              <a:buNone/>
              <a:defRPr sz="1400" b="1"/>
            </a:lvl7pPr>
            <a:lvl8pPr marL="2803666" indent="0">
              <a:buNone/>
              <a:defRPr sz="1400" b="1"/>
            </a:lvl8pPr>
            <a:lvl9pPr marL="320418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5" indent="0">
              <a:buNone/>
              <a:defRPr sz="1800" b="1"/>
            </a:lvl2pPr>
            <a:lvl3pPr marL="801046" indent="0">
              <a:buNone/>
              <a:defRPr sz="1600" b="1"/>
            </a:lvl3pPr>
            <a:lvl4pPr marL="1201571" indent="0">
              <a:buNone/>
              <a:defRPr sz="1400" b="1"/>
            </a:lvl4pPr>
            <a:lvl5pPr marL="1602094" indent="0">
              <a:buNone/>
              <a:defRPr sz="1400" b="1"/>
            </a:lvl5pPr>
            <a:lvl6pPr marL="2002619" indent="0">
              <a:buNone/>
              <a:defRPr sz="1400" b="1"/>
            </a:lvl6pPr>
            <a:lvl7pPr marL="2403143" indent="0">
              <a:buNone/>
              <a:defRPr sz="1400" b="1"/>
            </a:lvl7pPr>
            <a:lvl8pPr marL="2803666" indent="0">
              <a:buNone/>
              <a:defRPr sz="1400" b="1"/>
            </a:lvl8pPr>
            <a:lvl9pPr marL="320418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5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712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59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3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5" y="273575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5" y="1435533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525" indent="0">
              <a:buNone/>
              <a:defRPr sz="1100"/>
            </a:lvl2pPr>
            <a:lvl3pPr marL="801046" indent="0">
              <a:buNone/>
              <a:defRPr sz="900"/>
            </a:lvl3pPr>
            <a:lvl4pPr marL="1201571" indent="0">
              <a:buNone/>
              <a:defRPr sz="800"/>
            </a:lvl4pPr>
            <a:lvl5pPr marL="1602094" indent="0">
              <a:buNone/>
              <a:defRPr sz="800"/>
            </a:lvl5pPr>
            <a:lvl6pPr marL="2002619" indent="0">
              <a:buNone/>
              <a:defRPr sz="800"/>
            </a:lvl6pPr>
            <a:lvl7pPr marL="2403143" indent="0">
              <a:buNone/>
              <a:defRPr sz="800"/>
            </a:lvl7pPr>
            <a:lvl8pPr marL="2803666" indent="0">
              <a:buNone/>
              <a:defRPr sz="800"/>
            </a:lvl8pPr>
            <a:lvl9pPr marL="32041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325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80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80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525" indent="0">
              <a:buNone/>
              <a:defRPr sz="2500"/>
            </a:lvl2pPr>
            <a:lvl3pPr marL="801046" indent="0">
              <a:buNone/>
              <a:defRPr sz="2100"/>
            </a:lvl3pPr>
            <a:lvl4pPr marL="1201571" indent="0">
              <a:buNone/>
              <a:defRPr sz="1800"/>
            </a:lvl4pPr>
            <a:lvl5pPr marL="1602094" indent="0">
              <a:buNone/>
              <a:defRPr sz="1800"/>
            </a:lvl5pPr>
            <a:lvl6pPr marL="2002619" indent="0">
              <a:buNone/>
              <a:defRPr sz="1800"/>
            </a:lvl6pPr>
            <a:lvl7pPr marL="2403143" indent="0">
              <a:buNone/>
              <a:defRPr sz="1800"/>
            </a:lvl7pPr>
            <a:lvl8pPr marL="2803666" indent="0">
              <a:buNone/>
              <a:defRPr sz="1800"/>
            </a:lvl8pPr>
            <a:lvl9pPr marL="3204189" indent="0">
              <a:buNone/>
              <a:defRPr sz="18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80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525" indent="0">
              <a:buNone/>
              <a:defRPr sz="1100"/>
            </a:lvl2pPr>
            <a:lvl3pPr marL="801046" indent="0">
              <a:buNone/>
              <a:defRPr sz="900"/>
            </a:lvl3pPr>
            <a:lvl4pPr marL="1201571" indent="0">
              <a:buNone/>
              <a:defRPr sz="800"/>
            </a:lvl4pPr>
            <a:lvl5pPr marL="1602094" indent="0">
              <a:buNone/>
              <a:defRPr sz="800"/>
            </a:lvl5pPr>
            <a:lvl6pPr marL="2002619" indent="0">
              <a:buNone/>
              <a:defRPr sz="800"/>
            </a:lvl6pPr>
            <a:lvl7pPr marL="2403143" indent="0">
              <a:buNone/>
              <a:defRPr sz="800"/>
            </a:lvl7pPr>
            <a:lvl8pPr marL="2803666" indent="0">
              <a:buNone/>
              <a:defRPr sz="800"/>
            </a:lvl8pPr>
            <a:lvl9pPr marL="32041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969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72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258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048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881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02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08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730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5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6" y="4407383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6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383" indent="0">
              <a:buNone/>
              <a:defRPr sz="1600"/>
            </a:lvl2pPr>
            <a:lvl3pPr marL="800763" indent="0">
              <a:buNone/>
              <a:defRPr sz="1400"/>
            </a:lvl3pPr>
            <a:lvl4pPr marL="1201147" indent="0">
              <a:buNone/>
              <a:defRPr sz="1200"/>
            </a:lvl4pPr>
            <a:lvl5pPr marL="1601529" indent="0">
              <a:buNone/>
              <a:defRPr sz="1200"/>
            </a:lvl5pPr>
            <a:lvl6pPr marL="2001912" indent="0">
              <a:buNone/>
              <a:defRPr sz="1200"/>
            </a:lvl6pPr>
            <a:lvl7pPr marL="2402295" indent="0">
              <a:buNone/>
              <a:defRPr sz="1200"/>
            </a:lvl7pPr>
            <a:lvl8pPr marL="2802676" indent="0">
              <a:buNone/>
              <a:defRPr sz="1200"/>
            </a:lvl8pPr>
            <a:lvl9pPr marL="320305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625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37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46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31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050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50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32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659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9C5AA-D338-40D5-BBE5-5752BE8FA0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537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B2EB-C642-4154-B76F-D6BB36C7E5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66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0FE5F-B57B-41DF-8D16-C14CEA2E2D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41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16FC-0CE1-48D4-A38A-6A0480A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47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8BCE-4CAE-4482-9E9D-4AE3107E52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76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622C-CC27-4579-A38B-3E4D9CD11F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90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19D1-F963-421F-8F2C-CB626D5AAF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555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76CC-8D3D-450B-9B16-FB1331F16B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341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A1036-C2A6-4BB0-B502-AFF546D891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14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2675-C4BF-43A1-91E6-32CE6C99FE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600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ED1D-1E34-4656-AADC-8C953C2CE6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525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0398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9C5AA-D338-40D5-BBE5-5752BE8FA0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9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7" y="275017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383" indent="0">
              <a:buNone/>
              <a:defRPr sz="1800" b="1"/>
            </a:lvl2pPr>
            <a:lvl3pPr marL="800763" indent="0">
              <a:buNone/>
              <a:defRPr sz="1600" b="1"/>
            </a:lvl3pPr>
            <a:lvl4pPr marL="1201147" indent="0">
              <a:buNone/>
              <a:defRPr sz="1400" b="1"/>
            </a:lvl4pPr>
            <a:lvl5pPr marL="1601529" indent="0">
              <a:buNone/>
              <a:defRPr sz="1400" b="1"/>
            </a:lvl5pPr>
            <a:lvl6pPr marL="2001912" indent="0">
              <a:buNone/>
              <a:defRPr sz="1400" b="1"/>
            </a:lvl6pPr>
            <a:lvl7pPr marL="2402295" indent="0">
              <a:buNone/>
              <a:defRPr sz="1400" b="1"/>
            </a:lvl7pPr>
            <a:lvl8pPr marL="2802676" indent="0">
              <a:buNone/>
              <a:defRPr sz="1400" b="1"/>
            </a:lvl8pPr>
            <a:lvl9pPr marL="32030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383" indent="0">
              <a:buNone/>
              <a:defRPr sz="1800" b="1"/>
            </a:lvl2pPr>
            <a:lvl3pPr marL="800763" indent="0">
              <a:buNone/>
              <a:defRPr sz="1600" b="1"/>
            </a:lvl3pPr>
            <a:lvl4pPr marL="1201147" indent="0">
              <a:buNone/>
              <a:defRPr sz="1400" b="1"/>
            </a:lvl4pPr>
            <a:lvl5pPr marL="1601529" indent="0">
              <a:buNone/>
              <a:defRPr sz="1400" b="1"/>
            </a:lvl5pPr>
            <a:lvl6pPr marL="2001912" indent="0">
              <a:buNone/>
              <a:defRPr sz="1400" b="1"/>
            </a:lvl6pPr>
            <a:lvl7pPr marL="2402295" indent="0">
              <a:buNone/>
              <a:defRPr sz="1400" b="1"/>
            </a:lvl7pPr>
            <a:lvl8pPr marL="2802676" indent="0">
              <a:buNone/>
              <a:defRPr sz="1400" b="1"/>
            </a:lvl8pPr>
            <a:lvl9pPr marL="32030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2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B2EB-C642-4154-B76F-D6BB36C7E5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836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0FE5F-B57B-41DF-8D16-C14CEA2E2D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401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16FC-0CE1-48D4-A38A-6A0480A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5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8BCE-4CAE-4482-9E9D-4AE3107E52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551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622C-CC27-4579-A38B-3E4D9CD11F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978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19D1-F963-421F-8F2C-CB626D5AAF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606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76CC-8D3D-450B-9B16-FB1331F16B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A1036-C2A6-4BB0-B502-AFF546D891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112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2675-C4BF-43A1-91E6-32CE6C99FE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013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ED1D-1E34-4656-AADC-8C953C2CE6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6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10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8583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53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2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6" y="4407383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6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383" indent="0">
              <a:buNone/>
              <a:defRPr sz="1600"/>
            </a:lvl2pPr>
            <a:lvl3pPr marL="800763" indent="0">
              <a:buNone/>
              <a:defRPr sz="1400"/>
            </a:lvl3pPr>
            <a:lvl4pPr marL="1201147" indent="0">
              <a:buNone/>
              <a:defRPr sz="1200"/>
            </a:lvl4pPr>
            <a:lvl5pPr marL="1601529" indent="0">
              <a:buNone/>
              <a:defRPr sz="1200"/>
            </a:lvl5pPr>
            <a:lvl6pPr marL="2001912" indent="0">
              <a:buNone/>
              <a:defRPr sz="1200"/>
            </a:lvl6pPr>
            <a:lvl7pPr marL="2402295" indent="0">
              <a:buNone/>
              <a:defRPr sz="1200"/>
            </a:lvl7pPr>
            <a:lvl8pPr marL="2802676" indent="0">
              <a:buNone/>
              <a:defRPr sz="1200"/>
            </a:lvl8pPr>
            <a:lvl9pPr marL="320305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599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244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7" y="275017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383" indent="0">
              <a:buNone/>
              <a:defRPr sz="1800" b="1"/>
            </a:lvl2pPr>
            <a:lvl3pPr marL="800763" indent="0">
              <a:buNone/>
              <a:defRPr sz="1600" b="1"/>
            </a:lvl3pPr>
            <a:lvl4pPr marL="1201147" indent="0">
              <a:buNone/>
              <a:defRPr sz="1400" b="1"/>
            </a:lvl4pPr>
            <a:lvl5pPr marL="1601529" indent="0">
              <a:buNone/>
              <a:defRPr sz="1400" b="1"/>
            </a:lvl5pPr>
            <a:lvl6pPr marL="2001912" indent="0">
              <a:buNone/>
              <a:defRPr sz="1400" b="1"/>
            </a:lvl6pPr>
            <a:lvl7pPr marL="2402295" indent="0">
              <a:buNone/>
              <a:defRPr sz="1400" b="1"/>
            </a:lvl7pPr>
            <a:lvl8pPr marL="2802676" indent="0">
              <a:buNone/>
              <a:defRPr sz="1400" b="1"/>
            </a:lvl8pPr>
            <a:lvl9pPr marL="32030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383" indent="0">
              <a:buNone/>
              <a:defRPr sz="1800" b="1"/>
            </a:lvl2pPr>
            <a:lvl3pPr marL="800763" indent="0">
              <a:buNone/>
              <a:defRPr sz="1600" b="1"/>
            </a:lvl3pPr>
            <a:lvl4pPr marL="1201147" indent="0">
              <a:buNone/>
              <a:defRPr sz="1400" b="1"/>
            </a:lvl4pPr>
            <a:lvl5pPr marL="1601529" indent="0">
              <a:buNone/>
              <a:defRPr sz="1400" b="1"/>
            </a:lvl5pPr>
            <a:lvl6pPr marL="2001912" indent="0">
              <a:buNone/>
              <a:defRPr sz="1400" b="1"/>
            </a:lvl6pPr>
            <a:lvl7pPr marL="2402295" indent="0">
              <a:buNone/>
              <a:defRPr sz="1400" b="1"/>
            </a:lvl7pPr>
            <a:lvl8pPr marL="2802676" indent="0">
              <a:buNone/>
              <a:defRPr sz="1400" b="1"/>
            </a:lvl8pPr>
            <a:lvl9pPr marL="32030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7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9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7966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7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7" y="1435535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383" indent="0">
              <a:buNone/>
              <a:defRPr sz="1100"/>
            </a:lvl2pPr>
            <a:lvl3pPr marL="800763" indent="0">
              <a:buNone/>
              <a:defRPr sz="900"/>
            </a:lvl3pPr>
            <a:lvl4pPr marL="1201147" indent="0">
              <a:buNone/>
              <a:defRPr sz="800"/>
            </a:lvl4pPr>
            <a:lvl5pPr marL="1601529" indent="0">
              <a:buNone/>
              <a:defRPr sz="800"/>
            </a:lvl5pPr>
            <a:lvl6pPr marL="2001912" indent="0">
              <a:buNone/>
              <a:defRPr sz="800"/>
            </a:lvl6pPr>
            <a:lvl7pPr marL="2402295" indent="0">
              <a:buNone/>
              <a:defRPr sz="800"/>
            </a:lvl7pPr>
            <a:lvl8pPr marL="2802676" indent="0">
              <a:buNone/>
              <a:defRPr sz="800"/>
            </a:lvl8pPr>
            <a:lvl9pPr marL="32030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6775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82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82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383" indent="0">
              <a:buNone/>
              <a:defRPr sz="2500"/>
            </a:lvl2pPr>
            <a:lvl3pPr marL="800763" indent="0">
              <a:buNone/>
              <a:defRPr sz="2100"/>
            </a:lvl3pPr>
            <a:lvl4pPr marL="1201147" indent="0">
              <a:buNone/>
              <a:defRPr sz="1800"/>
            </a:lvl4pPr>
            <a:lvl5pPr marL="1601529" indent="0">
              <a:buNone/>
              <a:defRPr sz="1800"/>
            </a:lvl5pPr>
            <a:lvl6pPr marL="2001912" indent="0">
              <a:buNone/>
              <a:defRPr sz="1800"/>
            </a:lvl6pPr>
            <a:lvl7pPr marL="2402295" indent="0">
              <a:buNone/>
              <a:defRPr sz="1800"/>
            </a:lvl7pPr>
            <a:lvl8pPr marL="2802676" indent="0">
              <a:buNone/>
              <a:defRPr sz="1800"/>
            </a:lvl8pPr>
            <a:lvl9pPr marL="3203058" indent="0">
              <a:buNone/>
              <a:defRPr sz="1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82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383" indent="0">
              <a:buNone/>
              <a:defRPr sz="1100"/>
            </a:lvl2pPr>
            <a:lvl3pPr marL="800763" indent="0">
              <a:buNone/>
              <a:defRPr sz="900"/>
            </a:lvl3pPr>
            <a:lvl4pPr marL="1201147" indent="0">
              <a:buNone/>
              <a:defRPr sz="800"/>
            </a:lvl4pPr>
            <a:lvl5pPr marL="1601529" indent="0">
              <a:buNone/>
              <a:defRPr sz="800"/>
            </a:lvl5pPr>
            <a:lvl6pPr marL="2001912" indent="0">
              <a:buNone/>
              <a:defRPr sz="800"/>
            </a:lvl6pPr>
            <a:lvl7pPr marL="2402295" indent="0">
              <a:buNone/>
              <a:defRPr sz="800"/>
            </a:lvl7pPr>
            <a:lvl8pPr marL="2802676" indent="0">
              <a:buNone/>
              <a:defRPr sz="800"/>
            </a:lvl8pPr>
            <a:lvl9pPr marL="32030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54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335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9863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5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7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7" y="1435535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383" indent="0">
              <a:buNone/>
              <a:defRPr sz="1100"/>
            </a:lvl2pPr>
            <a:lvl3pPr marL="800763" indent="0">
              <a:buNone/>
              <a:defRPr sz="900"/>
            </a:lvl3pPr>
            <a:lvl4pPr marL="1201147" indent="0">
              <a:buNone/>
              <a:defRPr sz="800"/>
            </a:lvl4pPr>
            <a:lvl5pPr marL="1601529" indent="0">
              <a:buNone/>
              <a:defRPr sz="800"/>
            </a:lvl5pPr>
            <a:lvl6pPr marL="2001912" indent="0">
              <a:buNone/>
              <a:defRPr sz="800"/>
            </a:lvl6pPr>
            <a:lvl7pPr marL="2402295" indent="0">
              <a:buNone/>
              <a:defRPr sz="800"/>
            </a:lvl7pPr>
            <a:lvl8pPr marL="2802676" indent="0">
              <a:buNone/>
              <a:defRPr sz="800"/>
            </a:lvl8pPr>
            <a:lvl9pPr marL="32030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66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82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82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383" indent="0">
              <a:buNone/>
              <a:defRPr sz="2500"/>
            </a:lvl2pPr>
            <a:lvl3pPr marL="800763" indent="0">
              <a:buNone/>
              <a:defRPr sz="2100"/>
            </a:lvl3pPr>
            <a:lvl4pPr marL="1201147" indent="0">
              <a:buNone/>
              <a:defRPr sz="1800"/>
            </a:lvl4pPr>
            <a:lvl5pPr marL="1601529" indent="0">
              <a:buNone/>
              <a:defRPr sz="1800"/>
            </a:lvl5pPr>
            <a:lvl6pPr marL="2001912" indent="0">
              <a:buNone/>
              <a:defRPr sz="1800"/>
            </a:lvl6pPr>
            <a:lvl7pPr marL="2402295" indent="0">
              <a:buNone/>
              <a:defRPr sz="1800"/>
            </a:lvl7pPr>
            <a:lvl8pPr marL="2802676" indent="0">
              <a:buNone/>
              <a:defRPr sz="1800"/>
            </a:lvl8pPr>
            <a:lvl9pPr marL="3203058" indent="0">
              <a:buNone/>
              <a:defRPr sz="1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82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383" indent="0">
              <a:buNone/>
              <a:defRPr sz="1100"/>
            </a:lvl2pPr>
            <a:lvl3pPr marL="800763" indent="0">
              <a:buNone/>
              <a:defRPr sz="900"/>
            </a:lvl3pPr>
            <a:lvl4pPr marL="1201147" indent="0">
              <a:buNone/>
              <a:defRPr sz="800"/>
            </a:lvl4pPr>
            <a:lvl5pPr marL="1601529" indent="0">
              <a:buNone/>
              <a:defRPr sz="800"/>
            </a:lvl5pPr>
            <a:lvl6pPr marL="2001912" indent="0">
              <a:buNone/>
              <a:defRPr sz="800"/>
            </a:lvl6pPr>
            <a:lvl7pPr marL="2402295" indent="0">
              <a:buNone/>
              <a:defRPr sz="800"/>
            </a:lvl7pPr>
            <a:lvl8pPr marL="2802676" indent="0">
              <a:buNone/>
              <a:defRPr sz="800"/>
            </a:lvl8pPr>
            <a:lvl9pPr marL="32030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79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91" tIns="40046" rIns="80091" bIns="40046"/>
          <a:lstStyle/>
          <a:p>
            <a:endParaRPr lang="en-GB" dirty="0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8" y="6047627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91" tIns="40046" rIns="80091" bIns="40046" anchor="ctr"/>
          <a:lstStyle/>
          <a:p>
            <a:endParaRPr lang="en-GB" dirty="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55576" y="6309413"/>
            <a:ext cx="4247561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sz="1200" dirty="0" smtClean="0">
                <a:solidFill>
                  <a:schemeClr val="bg1"/>
                </a:solidFill>
              </a:rPr>
              <a:t>IHP+</a:t>
            </a:r>
            <a:r>
              <a:rPr lang="en-US" sz="1200" baseline="0" dirty="0" smtClean="0">
                <a:solidFill>
                  <a:schemeClr val="bg1"/>
                </a:solidFill>
              </a:rPr>
              <a:t> Siem Reap, December 2014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07504" y="638132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3534" rtl="0"/>
            <a:fld id="{DD24EDBA-7513-498A-9F04-D7499C1C09D9}" type="slidenum">
              <a:rPr lang="ar-SA" sz="1400">
                <a:solidFill>
                  <a:srgbClr val="72BBE8"/>
                </a:solidFill>
                <a:latin typeface="Arial Narrow" pitchFamily="34" charset="0"/>
              </a:rPr>
              <a:pPr algn="r" defTabSz="913534" rtl="0"/>
              <a:t>‹#›</a:t>
            </a:fld>
            <a:r>
              <a:rPr lang="en-GB" sz="1400" dirty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400" baseline="14000" dirty="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81" y="6144589"/>
            <a:ext cx="2207266" cy="71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7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454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0905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1359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1812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053" indent="-342053" algn="l" defTabSz="913534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5078" indent="-282265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588" indent="-269749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2992" indent="-226646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6970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7424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7877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88330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88783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454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905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359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812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265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719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171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3623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358" y="6016987"/>
            <a:ext cx="9144000" cy="8423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lIns="80105" tIns="40053" rIns="80105" bIns="40053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fr-FR" sz="3400" b="1" dirty="0">
              <a:solidFill>
                <a:srgbClr val="000066"/>
              </a:solidFill>
            </a:endParaRPr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914944" y="6189912"/>
            <a:ext cx="2288904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2465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Narrow" pitchFamily="34" charset="0"/>
              </a:rPr>
              <a:t>IHP+,</a:t>
            </a:r>
            <a:r>
              <a:rPr lang="en-GB" sz="1200" b="1" baseline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Narrow" pitchFamily="34" charset="0"/>
              </a:rPr>
              <a:t> Siem Reap, December 2014</a:t>
            </a:r>
            <a:endParaRPr lang="en-US" sz="1200" b="1" dirty="0">
              <a:solidFill>
                <a:srgbClr val="000000">
                  <a:lumMod val="75000"/>
                  <a:lumOff val="25000"/>
                </a:srgbClr>
              </a:solidFill>
              <a:latin typeface="Arial Narrow" pitchFamily="34" charset="0"/>
            </a:endParaRP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359736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2465" fontAlgn="base">
              <a:spcBef>
                <a:spcPct val="0"/>
              </a:spcBef>
              <a:spcAft>
                <a:spcPct val="0"/>
              </a:spcAft>
            </a:pPr>
            <a:fld id="{E06B6DF3-902D-494E-817E-5B3562730B77}" type="slidenum">
              <a:rPr lang="ar-SA" sz="1500" b="1">
                <a:solidFill>
                  <a:srgbClr val="000000">
                    <a:lumMod val="65000"/>
                    <a:lumOff val="35000"/>
                  </a:srgbClr>
                </a:solidFill>
                <a:latin typeface="Arial Narrow" pitchFamily="34" charset="0"/>
              </a:rPr>
              <a:pPr algn="r" defTabSz="9124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 Narrow" pitchFamily="34" charset="0"/>
              </a:rPr>
              <a:t> </a:t>
            </a:r>
            <a:r>
              <a:rPr lang="en-US" sz="2100" b="1" baseline="14000" dirty="0">
                <a:solidFill>
                  <a:srgbClr val="000000">
                    <a:lumMod val="65000"/>
                    <a:lumOff val="35000"/>
                  </a:srgbClr>
                </a:solidFill>
                <a:latin typeface="Arial Narrow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0130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2465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465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2465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2465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2465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525" algn="ctr" defTabSz="913695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046" algn="ctr" defTabSz="913695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1571" algn="ctr" defTabSz="913695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094" algn="ctr" defTabSz="913695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0784" indent="-340784" algn="l" defTabSz="912465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3971" indent="-280973" algn="l" defTabSz="912465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4640" indent="-268454" algn="l" defTabSz="912465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1800">
          <a:solidFill>
            <a:srgbClr val="000066"/>
          </a:solidFill>
          <a:latin typeface="Arial" charset="0"/>
          <a:cs typeface="+mn-cs"/>
        </a:defRPr>
      </a:lvl3pPr>
      <a:lvl4pPr marL="1662189" indent="-225334" algn="l" defTabSz="912465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>
          <a:solidFill>
            <a:srgbClr val="000066"/>
          </a:solidFill>
          <a:latin typeface="Arial" charset="0"/>
          <a:cs typeface="+mn-cs"/>
        </a:defRPr>
      </a:lvl4pPr>
      <a:lvl5pPr marL="1986280" indent="-143268" algn="r" defTabSz="912465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7845" indent="-144634" algn="r" defTabSz="913695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8369" indent="-144634" algn="r" defTabSz="913695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88893" indent="-144634" algn="r" defTabSz="913695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89416" indent="-144634" algn="r" defTabSz="913695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25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046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571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094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619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143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666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189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CF1E-D32E-4925-92CD-C3960472D7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41C5-6DCF-4458-B12B-734FE8818C6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2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A42620-DD40-49BF-8EBC-8858C78B4F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A42620-DD40-49BF-8EBC-8858C78B4F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91" tIns="40046" rIns="80091" bIns="40046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8" y="6047627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91" tIns="40046" rIns="80091" bIns="40046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00503" y="6309413"/>
            <a:ext cx="4247561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sz="1200" dirty="0" smtClean="0">
                <a:solidFill>
                  <a:srgbClr val="FFFFFF"/>
                </a:solidFill>
              </a:rPr>
              <a:t>WHO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October 2014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07504" y="6381328"/>
            <a:ext cx="576064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3534"/>
            <a:fld id="{DD24EDBA-7513-498A-9F04-D7499C1C09D9}" type="slidenum">
              <a:rPr lang="ar-SA" sz="1200" smtClean="0">
                <a:solidFill>
                  <a:srgbClr val="FFFFFF"/>
                </a:solidFill>
                <a:latin typeface="Arial Narrow" pitchFamily="34" charset="0"/>
              </a:rPr>
              <a:pPr algn="r" defTabSz="913534"/>
              <a:t>‹#›</a:t>
            </a:fld>
            <a:r>
              <a:rPr lang="en-GB" sz="1200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1400" baseline="14000" dirty="0" smtClean="0">
                <a:solidFill>
                  <a:srgbClr val="FFFFFF"/>
                </a:solidFill>
                <a:latin typeface="Arial Narrow" pitchFamily="34" charset="0"/>
              </a:rPr>
              <a:t>|  </a:t>
            </a:r>
            <a:r>
              <a:rPr lang="en-US" sz="1200" dirty="0" smtClean="0">
                <a:solidFill>
                  <a:srgbClr val="FFFFFF"/>
                </a:solidFill>
                <a:latin typeface="Arial Narrow" pitchFamily="34" charset="0"/>
              </a:rPr>
              <a:t>23</a:t>
            </a:r>
            <a:endParaRPr lang="en-US" sz="14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81" y="6144589"/>
            <a:ext cx="2207266" cy="71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6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454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0905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1359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1812" algn="ctr" defTabSz="913534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053" indent="-342053" algn="l" defTabSz="913534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5078" indent="-282265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588" indent="-269749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2992" indent="-226646" algn="l" defTabSz="913534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6970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7424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7877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88330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88783" indent="-144608" algn="r" defTabSz="913534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454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905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359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812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265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719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171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3623" algn="l" defTabSz="800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System Financing:  Harmonisation and Alignment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dirty="0" smtClean="0"/>
              <a:t>David B Evans, Director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Health Systems Governance and Financing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83" y="135642"/>
            <a:ext cx="2304256" cy="97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22114"/>
          </a:xfrm>
        </p:spPr>
        <p:txBody>
          <a:bodyPr anchor="ctr">
            <a:noAutofit/>
          </a:bodyPr>
          <a:lstStyle/>
          <a:p>
            <a:pPr algn="ctr"/>
            <a:r>
              <a:rPr lang="en-GB" sz="4000" dirty="0" smtClean="0"/>
              <a:t>PRODUCTION TOOL (HAPT)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 smtClean="0"/>
              <a:t>HAPT offers an organized &amp; sustainable tracking system</a:t>
            </a:r>
          </a:p>
          <a:p>
            <a:r>
              <a:rPr lang="en-GB" sz="2400" dirty="0" smtClean="0"/>
              <a:t>built in SHA 2011 classifications</a:t>
            </a:r>
          </a:p>
          <a:p>
            <a:pPr lvl="1"/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countries can adjust as long as they remain within the framework</a:t>
            </a:r>
          </a:p>
          <a:p>
            <a:pPr lvl="1"/>
            <a:r>
              <a:rPr lang="en-GB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expenditure by disease is now part of health accounts: specific and aggregate data fit together</a:t>
            </a:r>
          </a:p>
          <a:p>
            <a:r>
              <a:rPr lang="en-GB" sz="2400" dirty="0" smtClean="0"/>
              <a:t>systematic approach</a:t>
            </a:r>
          </a:p>
          <a:p>
            <a:pPr lvl="1"/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from setting up the accounts to collecting the data and mapping it, HAPT frames the production and ensures consistency across the years; high user-friendliness</a:t>
            </a:r>
          </a:p>
          <a:p>
            <a:r>
              <a:rPr lang="en-GB" sz="2400" dirty="0" smtClean="0"/>
              <a:t>sustainable approach (eliminates redundant steps)</a:t>
            </a:r>
          </a:p>
          <a:p>
            <a:pPr lvl="1"/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replication of health accounts studies (stability over time)</a:t>
            </a:r>
          </a:p>
          <a:p>
            <a:pPr lvl="1"/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memorization of mapping between national records coding to SHA 2011 coding =&gt; allows for automatic mapping next years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60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r>
              <a:rPr lang="en-US" sz="3200" dirty="0" smtClean="0"/>
              <a:t>COUNTRY WORK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784976" cy="617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3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22114"/>
          </a:xfrm>
        </p:spPr>
        <p:txBody>
          <a:bodyPr anchor="ctr">
            <a:noAutofit/>
          </a:bodyPr>
          <a:lstStyle/>
          <a:p>
            <a:pPr algn="ctr"/>
            <a:r>
              <a:rPr lang="en-GB" sz="4000" dirty="0" smtClean="0"/>
              <a:t>Conclusions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80815"/>
            <a:ext cx="8928991" cy="461183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PFM important</a:t>
            </a:r>
          </a:p>
          <a:p>
            <a:pPr marL="0" lvl="0" indent="0">
              <a:buNone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being complemented by other activities in health system financing where harmonization and alignment is also taking place</a:t>
            </a:r>
          </a:p>
          <a:p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Technical and policy support on financing policies and strategies</a:t>
            </a:r>
          </a:p>
          <a:p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Costing national health strategies and plans</a:t>
            </a:r>
          </a:p>
          <a:p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Tracking national expenditures through health accounts</a:t>
            </a: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1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Areas for Harmonisation and Accountability in Health Financing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Health Financing Policy Development: Technical and Policy Support to countries: P4H Network</a:t>
            </a:r>
            <a:endParaRPr lang="en-US" sz="2000" dirty="0" smtClean="0"/>
          </a:p>
          <a:p>
            <a:r>
              <a:rPr lang="en-US" sz="2400" dirty="0" smtClean="0"/>
              <a:t>Fund Flows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How much is required:  Costing national (or sub-national) plans and strategies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Tracking use of funds:  who spends, on what, for whom?  Links to results – health accounts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Complements public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7284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6" r="288"/>
          <a:stretch>
            <a:fillRect/>
          </a:stretch>
        </p:blipFill>
        <p:spPr bwMode="auto">
          <a:xfrm>
            <a:off x="373063" y="2011363"/>
            <a:ext cx="8770937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2A6381-C8FF-4D9D-8CD8-A9C112EA8BB6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38213"/>
          </a:xfrm>
          <a:prstGeom prst="rect">
            <a:avLst/>
          </a:prstGeom>
          <a:solidFill>
            <a:srgbClr val="218B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roles of costing and resource tracking in the planning process</a:t>
            </a: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611188" y="1084263"/>
            <a:ext cx="813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Essential information for Effective Implementation and Accountability/Governance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6238" y="2852738"/>
            <a:ext cx="2303462" cy="0"/>
          </a:xfrm>
          <a:prstGeom prst="straightConnector1">
            <a:avLst/>
          </a:prstGeom>
          <a:ln w="53975">
            <a:solidFill>
              <a:srgbClr val="FF66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16238" y="5181600"/>
            <a:ext cx="2303462" cy="0"/>
          </a:xfrm>
          <a:prstGeom prst="straightConnector1">
            <a:avLst/>
          </a:prstGeom>
          <a:ln w="47625">
            <a:solidFill>
              <a:srgbClr val="FF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52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95288" y="1052513"/>
            <a:ext cx="5905500" cy="1296987"/>
          </a:xfrm>
          <a:prstGeom prst="downArrowCallout">
            <a:avLst>
              <a:gd name="adj1" fmla="val 26181"/>
              <a:gd name="adj2" fmla="val 52025"/>
              <a:gd name="adj3" fmla="val 23505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00E107-B97D-4E27-81CD-E313947F2351}" type="slidenum">
              <a:rPr lang="en-US" altLang="en-US" sz="16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pPr eaLnBrk="1" hangingPunct="1"/>
            <a:r>
              <a:rPr lang="en-GB" altLang="en-US" sz="3200" b="1" dirty="0" smtClean="0">
                <a:solidFill>
                  <a:schemeClr val="accent2"/>
                </a:solidFill>
                <a:latin typeface="Calibri" pitchFamily="34" charset="0"/>
              </a:rPr>
              <a:t>OneHealth Tool Development</a:t>
            </a:r>
            <a:endParaRPr lang="en-US" altLang="en-US" sz="3200" b="1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05038"/>
            <a:ext cx="824865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buFont typeface="Wingdings" pitchFamily="2" charset="2"/>
              <a:buNone/>
            </a:pPr>
            <a:endParaRPr lang="en-US" altLang="en-US" sz="2100" b="1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b="1" dirty="0" smtClean="0">
                <a:latin typeface="Calibri" pitchFamily="34" charset="0"/>
              </a:rPr>
              <a:t>Agreement to develop a joint UN model.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b="1" dirty="0" smtClean="0">
                <a:latin typeface="Calibri" pitchFamily="34" charset="0"/>
              </a:rPr>
              <a:t>Inter-Agency Working Group on Costing (IAWG-COSTING) established in 2008 (WHO, UNICEF, WB, UNAIDS,  UNFPA, UNDP).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b="1" dirty="0" smtClean="0">
                <a:latin typeface="Calibri" pitchFamily="34" charset="0"/>
              </a:rPr>
              <a:t>Partner support: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1" dirty="0" smtClean="0">
                <a:latin typeface="Calibri" pitchFamily="34" charset="0"/>
              </a:rPr>
              <a:t>T</a:t>
            </a:r>
            <a:r>
              <a:rPr lang="en-US" altLang="zh-CN" sz="1800" b="1" dirty="0" smtClean="0">
                <a:latin typeface="Calibri" pitchFamily="34" charset="0"/>
                <a:ea typeface="SimSun" pitchFamily="2" charset="-122"/>
              </a:rPr>
              <a:t>he Global Fund to fight Aids, TB and Malaria, The Global Health Workforce Alliance, The Health Metrics Network, Bilateral agencies, IHP+,  have provided funding and technical support. 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zh-CN" sz="1800" b="1" dirty="0" smtClean="0">
                <a:latin typeface="Calibri" pitchFamily="34" charset="0"/>
                <a:ea typeface="SimSun" pitchFamily="2" charset="-122"/>
              </a:rPr>
              <a:t>Other partners: </a:t>
            </a:r>
            <a:r>
              <a:rPr lang="en-US" altLang="en-US" sz="1800" b="1" dirty="0" smtClean="0">
                <a:latin typeface="Calibri" pitchFamily="34" charset="0"/>
              </a:rPr>
              <a:t>UNIFEM and projects like USAID deliver, Optimize provide technical inputs.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GB" altLang="en-US" sz="2000" b="1" dirty="0" smtClean="0">
                <a:latin typeface="Calibri" pitchFamily="34" charset="0"/>
              </a:rPr>
              <a:t>Health Planners in Country Reference Group provide technical and user related inputs into model development (Burkina Faso, Cap Verde, Ghana, Mali, Mauritania).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GB" altLang="en-US" sz="2000" b="1" dirty="0" smtClean="0">
              <a:latin typeface="Calibri" pitchFamily="34" charset="0"/>
            </a:endParaRP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052513"/>
            <a:ext cx="22225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95288" y="1125538"/>
            <a:ext cx="5905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2008: a meeting in Senegal reviewed 13 commonly used tools</a:t>
            </a:r>
          </a:p>
        </p:txBody>
      </p:sp>
    </p:spTree>
    <p:extLst>
      <p:ext uri="{BB962C8B-B14F-4D97-AF65-F5344CB8AC3E}">
        <p14:creationId xmlns:p14="http://schemas.microsoft.com/office/powerpoint/2010/main" val="23951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4162" y="1052984"/>
            <a:ext cx="4056094" cy="547211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u="sng" dirty="0" smtClean="0">
                <a:latin typeface="Calibri" pitchFamily="34" charset="0"/>
              </a:rPr>
              <a:t>Country planning</a:t>
            </a:r>
            <a:endParaRPr lang="en-GB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b="1" dirty="0" smtClean="0">
                <a:latin typeface="Calibri" pitchFamily="34" charset="0"/>
              </a:rPr>
              <a:t>Ministries of Health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WHO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UNFPA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USAID (HPP)</a:t>
            </a:r>
            <a:endParaRPr lang="en-GB" sz="2000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GFATM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Independent consultants (trained)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Futures Institute + Futures Group</a:t>
            </a:r>
          </a:p>
          <a:p>
            <a:pPr>
              <a:lnSpc>
                <a:spcPct val="90000"/>
              </a:lnSpc>
              <a:defRPr/>
            </a:pPr>
            <a:endParaRPr lang="en-GB" sz="20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20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2000" dirty="0" smtClean="0">
              <a:latin typeface="Calibri" pitchFamily="34" charset="0"/>
            </a:endParaRPr>
          </a:p>
        </p:txBody>
      </p:sp>
      <p:sp>
        <p:nvSpPr>
          <p:cNvPr id="945154" name="Rectangle 2"/>
          <p:cNvSpPr>
            <a:spLocks noChangeArrowheads="1"/>
          </p:cNvSpPr>
          <p:nvPr/>
        </p:nvSpPr>
        <p:spPr bwMode="auto">
          <a:xfrm>
            <a:off x="0" y="-58363"/>
            <a:ext cx="9180512" cy="980728"/>
          </a:xfrm>
          <a:prstGeom prst="rect">
            <a:avLst/>
          </a:prstGeom>
          <a:solidFill>
            <a:srgbClr val="218B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 is using the OneHealth Tool?</a:t>
            </a:r>
            <a:endParaRPr lang="en-GB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251200"/>
            <a:ext cx="16192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>
            <a:spAutoFit/>
          </a:bodyPr>
          <a:lstStyle/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95083" y="790422"/>
            <a:ext cx="4248917" cy="41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u="sng" dirty="0" smtClean="0">
                <a:solidFill>
                  <a:prstClr val="black"/>
                </a:solidFill>
              </a:rPr>
              <a:t>Global publications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Various analysis published in e.g., the </a:t>
            </a:r>
            <a:r>
              <a:rPr lang="en-GB" sz="2000" dirty="0" smtClean="0">
                <a:solidFill>
                  <a:prstClr val="black"/>
                </a:solidFill>
              </a:rPr>
              <a:t>Lancet, including:</a:t>
            </a:r>
            <a:endParaRPr lang="en-GB" sz="20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Commission </a:t>
            </a:r>
            <a:r>
              <a:rPr lang="en-GB" sz="2000" dirty="0">
                <a:solidFill>
                  <a:prstClr val="black"/>
                </a:solidFill>
              </a:rPr>
              <a:t>for Investing in Health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WHO/PMNCH Global Investment Framework for women's and children's health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4966985"/>
            <a:ext cx="8928992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prstClr val="black"/>
                </a:solidFill>
              </a:rPr>
              <a:t>Inter-Agency Working Group on Costing (IAWG-COSTING) established in 2008 (WHO, UNICEF, WB, UNAIDS,  UNFPA, UNDP). UNWOMEN  have since joined the group.</a:t>
            </a:r>
          </a:p>
          <a:p>
            <a:pPr marL="342900" indent="-342900">
              <a:lnSpc>
                <a:spcPct val="8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prstClr val="black"/>
                </a:solidFill>
              </a:rPr>
              <a:t>Partner support: </a:t>
            </a:r>
            <a:r>
              <a:rPr lang="en-US" altLang="en-US" dirty="0" smtClean="0">
                <a:solidFill>
                  <a:prstClr val="black"/>
                </a:solidFill>
              </a:rPr>
              <a:t>T</a:t>
            </a:r>
            <a:r>
              <a:rPr lang="en-US" altLang="zh-CN" dirty="0" smtClean="0">
                <a:solidFill>
                  <a:prstClr val="black"/>
                </a:solidFill>
              </a:rPr>
              <a:t>he </a:t>
            </a:r>
            <a:r>
              <a:rPr lang="en-US" altLang="zh-CN" dirty="0">
                <a:solidFill>
                  <a:prstClr val="black"/>
                </a:solidFill>
              </a:rPr>
              <a:t>Global Fund to fight Aids, TB and Malaria, The Global Health Workforce Alliance, The Health Metrics Network, Bilateral agencies, IHP+,  have provided funding and technical support. 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8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prstClr val="black"/>
                </a:solidFill>
              </a:rPr>
              <a:t>Other </a:t>
            </a:r>
            <a:r>
              <a:rPr lang="en-US" altLang="zh-CN" dirty="0">
                <a:solidFill>
                  <a:prstClr val="black"/>
                </a:solidFill>
              </a:rPr>
              <a:t>partners: </a:t>
            </a:r>
            <a:r>
              <a:rPr lang="en-US" altLang="en-US" dirty="0" smtClean="0">
                <a:solidFill>
                  <a:prstClr val="black"/>
                </a:solidFill>
              </a:rPr>
              <a:t>and </a:t>
            </a:r>
            <a:r>
              <a:rPr lang="en-US" altLang="en-US" dirty="0">
                <a:solidFill>
                  <a:prstClr val="black"/>
                </a:solidFill>
              </a:rPr>
              <a:t>projects like USAID </a:t>
            </a:r>
            <a:r>
              <a:rPr lang="en-US" altLang="en-US" dirty="0" smtClean="0">
                <a:solidFill>
                  <a:prstClr val="black"/>
                </a:solidFill>
              </a:rPr>
              <a:t>Deliver</a:t>
            </a:r>
            <a:r>
              <a:rPr lang="en-US" altLang="en-US" dirty="0">
                <a:solidFill>
                  <a:prstClr val="black"/>
                </a:solidFill>
              </a:rPr>
              <a:t>, </a:t>
            </a:r>
            <a:r>
              <a:rPr lang="en-US" altLang="en-US" dirty="0" smtClean="0">
                <a:solidFill>
                  <a:prstClr val="black"/>
                </a:solidFill>
              </a:rPr>
              <a:t>etc.,  provide </a:t>
            </a:r>
            <a:r>
              <a:rPr lang="en-US" altLang="en-US" dirty="0">
                <a:solidFill>
                  <a:prstClr val="black"/>
                </a:solidFill>
              </a:rPr>
              <a:t>technical inputs.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4133" y="4149080"/>
            <a:ext cx="9180512" cy="720080"/>
          </a:xfrm>
          <a:prstGeom prst="rect">
            <a:avLst/>
          </a:prstGeom>
          <a:solidFill>
            <a:srgbClr val="218B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 is supporting the development of the OHT?</a:t>
            </a:r>
            <a:endParaRPr lang="en-GB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9256"/>
            <a:ext cx="3827463" cy="547211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1600" u="sng" dirty="0" smtClean="0">
                <a:latin typeface="Calibri" pitchFamily="34" charset="0"/>
              </a:rPr>
              <a:t>Health sector wide </a:t>
            </a:r>
            <a:r>
              <a:rPr lang="en-GB" sz="1600" dirty="0" smtClean="0">
                <a:latin typeface="Calibri" pitchFamily="34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>
                <a:latin typeface="Calibri" pitchFamily="34" charset="0"/>
              </a:rPr>
              <a:t>Angola 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>
                <a:latin typeface="Calibri" pitchFamily="34" charset="0"/>
              </a:rPr>
              <a:t>Benin </a:t>
            </a:r>
            <a:r>
              <a:rPr lang="en-GB" sz="1600" b="1" dirty="0" smtClean="0">
                <a:latin typeface="Calibri" pitchFamily="34" charset="0"/>
              </a:rPr>
              <a:t>(2012-2015)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1600" b="1" dirty="0">
                <a:latin typeface="Calibri" pitchFamily="34" charset="0"/>
              </a:rPr>
              <a:t>Botswana 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>
                <a:latin typeface="Calibri" pitchFamily="34" charset="0"/>
              </a:rPr>
              <a:t>Burkina Faso </a:t>
            </a:r>
            <a:r>
              <a:rPr lang="en-GB" sz="1600" b="1" dirty="0" smtClean="0">
                <a:latin typeface="Calibri" pitchFamily="34" charset="0"/>
              </a:rPr>
              <a:t>(2011-2013)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Cape Verde (2012-2016)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Chad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DRC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Ethiopia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Gambia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Haiti</a:t>
            </a:r>
            <a:endParaRPr lang="en-GB" sz="1600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Kenya  (2012-2017)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Lesotho (2013-2017)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Liberia (</a:t>
            </a:r>
            <a:r>
              <a:rPr lang="en-US" sz="1600" b="1" dirty="0" smtClean="0">
                <a:latin typeface="Calibri" pitchFamily="34" charset="0"/>
              </a:rPr>
              <a:t>2011-2021) 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Madagascar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Malawi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Mozambique (2013-2017)</a:t>
            </a:r>
          </a:p>
          <a:p>
            <a:pPr>
              <a:lnSpc>
                <a:spcPct val="90000"/>
              </a:lnSpc>
              <a:defRPr/>
            </a:pPr>
            <a:r>
              <a:rPr lang="en-GB" sz="1600" b="1" dirty="0" smtClean="0">
                <a:latin typeface="Calibri" pitchFamily="34" charset="0"/>
              </a:rPr>
              <a:t>Sudan (</a:t>
            </a:r>
            <a:r>
              <a:rPr lang="en-US" sz="1600" b="1" dirty="0" smtClean="0">
                <a:latin typeface="Calibri" pitchFamily="34" charset="0"/>
              </a:rPr>
              <a:t>2012-2016</a:t>
            </a:r>
            <a:r>
              <a:rPr lang="en-GB" sz="1600" b="1" dirty="0" smtClean="0">
                <a:latin typeface="Calibri" pitchFamily="34" charset="0"/>
              </a:rPr>
              <a:t> )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South Africa: two provinces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 smtClean="0">
                <a:latin typeface="Calibri" pitchFamily="34" charset="0"/>
              </a:rPr>
              <a:t>Tanzania / Zanzibar</a:t>
            </a:r>
          </a:p>
          <a:p>
            <a:pPr>
              <a:lnSpc>
                <a:spcPct val="90000"/>
              </a:lnSpc>
              <a:defRPr/>
            </a:pPr>
            <a:endParaRPr lang="en-GB" sz="16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1600" dirty="0" smtClean="0">
              <a:latin typeface="Calibri" pitchFamily="34" charset="0"/>
            </a:endParaRPr>
          </a:p>
        </p:txBody>
      </p:sp>
      <p:sp>
        <p:nvSpPr>
          <p:cNvPr id="945154" name="Rectangle 2"/>
          <p:cNvSpPr>
            <a:spLocks noChangeArrowheads="1"/>
          </p:cNvSpPr>
          <p:nvPr/>
        </p:nvSpPr>
        <p:spPr bwMode="auto">
          <a:xfrm>
            <a:off x="0" y="0"/>
            <a:ext cx="9180512" cy="980728"/>
          </a:xfrm>
          <a:prstGeom prst="rect">
            <a:avLst/>
          </a:prstGeom>
          <a:solidFill>
            <a:srgbClr val="218B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OneHealth Tool: </a:t>
            </a:r>
            <a:r>
              <a:rPr lang="en-GB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 in country</a:t>
            </a:r>
          </a:p>
          <a:p>
            <a:pPr algn="ctr">
              <a:defRPr/>
            </a:pPr>
            <a:r>
              <a:rPr lang="en-GB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includes countries that have undertaken trainings and are about to commence applications. </a:t>
            </a:r>
          </a:p>
          <a:p>
            <a:pPr algn="ctr">
              <a:defRPr/>
            </a:pPr>
            <a:r>
              <a:rPr lang="en-GB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Countries in bold have completed the application</a:t>
            </a:r>
            <a:r>
              <a:rPr lang="en-GB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Updated November 10, 2014. 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251200"/>
            <a:ext cx="16192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>
            <a:spAutoFit/>
          </a:bodyPr>
          <a:lstStyle/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27539" y="1053356"/>
            <a:ext cx="4248917" cy="41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26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600" u="sng" dirty="0" smtClean="0">
                <a:solidFill>
                  <a:prstClr val="black"/>
                </a:solidFill>
              </a:rPr>
              <a:t>Specific programme focus:</a:t>
            </a:r>
          </a:p>
          <a:p>
            <a:pPr>
              <a:lnSpc>
                <a:spcPct val="90000"/>
              </a:lnSpc>
              <a:defRPr/>
            </a:pPr>
            <a:r>
              <a:rPr lang="en-GB" sz="2600" dirty="0" smtClean="0">
                <a:solidFill>
                  <a:prstClr val="black"/>
                </a:solidFill>
              </a:rPr>
              <a:t>China (</a:t>
            </a:r>
            <a:r>
              <a:rPr lang="en-GB" sz="2600" dirty="0">
                <a:solidFill>
                  <a:prstClr val="black"/>
                </a:solidFill>
              </a:rPr>
              <a:t>maternal and child health)</a:t>
            </a:r>
          </a:p>
          <a:p>
            <a:pPr>
              <a:lnSpc>
                <a:spcPct val="90000"/>
              </a:lnSpc>
              <a:defRPr/>
            </a:pPr>
            <a:r>
              <a:rPr lang="en-GB" sz="2600" b="1" dirty="0" smtClean="0">
                <a:solidFill>
                  <a:prstClr val="black"/>
                </a:solidFill>
              </a:rPr>
              <a:t>Ethiopia (reproductive health focus)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Malawi (</a:t>
            </a:r>
            <a:r>
              <a:rPr lang="en-GB" sz="2600" b="1" dirty="0">
                <a:solidFill>
                  <a:prstClr val="black"/>
                </a:solidFill>
              </a:rPr>
              <a:t>maternal and </a:t>
            </a:r>
            <a:r>
              <a:rPr lang="en-GB" sz="2600" b="1" dirty="0" smtClean="0">
                <a:solidFill>
                  <a:prstClr val="black"/>
                </a:solidFill>
              </a:rPr>
              <a:t>child health)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Morocco (</a:t>
            </a:r>
            <a:r>
              <a:rPr lang="fr-FR" sz="2600" b="1" dirty="0" smtClean="0">
                <a:solidFill>
                  <a:prstClr val="black"/>
                </a:solidFill>
              </a:rPr>
              <a:t>maternal and newborn health)</a:t>
            </a:r>
            <a:endParaRPr lang="en-GB" sz="2600" b="1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sz="2600" b="1" dirty="0" smtClean="0">
                <a:solidFill>
                  <a:prstClr val="black"/>
                </a:solidFill>
              </a:rPr>
              <a:t>Nigeria (strategic malaria plan).</a:t>
            </a:r>
          </a:p>
          <a:p>
            <a:pPr>
              <a:lnSpc>
                <a:spcPct val="90000"/>
              </a:lnSpc>
              <a:defRPr/>
            </a:pPr>
            <a:r>
              <a:rPr lang="en-GB" sz="2600" b="1" dirty="0" smtClean="0">
                <a:solidFill>
                  <a:prstClr val="black"/>
                </a:solidFill>
              </a:rPr>
              <a:t>Nigeria (HIV/AIDS plan). 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Paraguay (national </a:t>
            </a:r>
            <a:r>
              <a:rPr lang="en-US" sz="2600" b="1" dirty="0">
                <a:solidFill>
                  <a:prstClr val="black"/>
                </a:solidFill>
              </a:rPr>
              <a:t>c</a:t>
            </a:r>
            <a:r>
              <a:rPr lang="en-US" sz="2600" b="1" dirty="0" smtClean="0">
                <a:solidFill>
                  <a:prstClr val="black"/>
                </a:solidFill>
              </a:rPr>
              <a:t>ondom </a:t>
            </a:r>
            <a:r>
              <a:rPr lang="en-US" sz="2600" b="1" dirty="0">
                <a:solidFill>
                  <a:prstClr val="black"/>
                </a:solidFill>
              </a:rPr>
              <a:t>p</a:t>
            </a:r>
            <a:r>
              <a:rPr lang="en-US" sz="2600" b="1" dirty="0" smtClean="0">
                <a:solidFill>
                  <a:prstClr val="black"/>
                </a:solidFill>
              </a:rPr>
              <a:t>rogram )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Papua New Guinea (national plan for child, maternal and newborn health)</a:t>
            </a:r>
          </a:p>
          <a:p>
            <a:pPr>
              <a:lnSpc>
                <a:spcPct val="90000"/>
              </a:lnSpc>
              <a:defRPr/>
            </a:pPr>
            <a:r>
              <a:rPr lang="en-GB" sz="2600" b="1" dirty="0" smtClean="0">
                <a:solidFill>
                  <a:prstClr val="black"/>
                </a:solidFill>
              </a:rPr>
              <a:t>Rwanda (HIV/AIDS strategic </a:t>
            </a:r>
            <a:r>
              <a:rPr lang="en-GB" sz="2600" b="1" dirty="0">
                <a:solidFill>
                  <a:prstClr val="black"/>
                </a:solidFill>
              </a:rPr>
              <a:t>p</a:t>
            </a:r>
            <a:r>
              <a:rPr lang="en-GB" sz="2600" b="1" dirty="0" smtClean="0">
                <a:solidFill>
                  <a:prstClr val="black"/>
                </a:solidFill>
              </a:rPr>
              <a:t>lan)</a:t>
            </a:r>
          </a:p>
          <a:p>
            <a:pPr>
              <a:lnSpc>
                <a:spcPct val="90000"/>
              </a:lnSpc>
              <a:defRPr/>
            </a:pPr>
            <a:r>
              <a:rPr lang="en-GB" sz="2600" b="1" dirty="0">
                <a:solidFill>
                  <a:prstClr val="black"/>
                </a:solidFill>
              </a:rPr>
              <a:t>Senegal </a:t>
            </a:r>
            <a:r>
              <a:rPr lang="en-GB" sz="2600" b="1" dirty="0" smtClean="0">
                <a:solidFill>
                  <a:prstClr val="black"/>
                </a:solidFill>
              </a:rPr>
              <a:t>(national </a:t>
            </a:r>
            <a:r>
              <a:rPr lang="en-GB" sz="2600" b="1" dirty="0">
                <a:solidFill>
                  <a:prstClr val="black"/>
                </a:solidFill>
              </a:rPr>
              <a:t>investment </a:t>
            </a:r>
            <a:r>
              <a:rPr lang="en-GB" sz="2600" b="1" dirty="0" smtClean="0">
                <a:solidFill>
                  <a:prstClr val="black"/>
                </a:solidFill>
              </a:rPr>
              <a:t>plan)</a:t>
            </a:r>
            <a:endParaRPr lang="en-GB" sz="2600" b="1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Sri Lanka (national and sub-national MCH and nutrition plan)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Zambia  (malaria and child health)</a:t>
            </a:r>
          </a:p>
          <a:p>
            <a:pPr>
              <a:lnSpc>
                <a:spcPct val="90000"/>
              </a:lnSpc>
              <a:defRPr/>
            </a:pPr>
            <a:r>
              <a:rPr lang="en-GB" sz="2600" b="1" dirty="0" smtClean="0">
                <a:solidFill>
                  <a:prstClr val="black"/>
                </a:solidFill>
              </a:rPr>
              <a:t>Viet Nam (maternal and child health)</a:t>
            </a:r>
          </a:p>
        </p:txBody>
      </p:sp>
    </p:spTree>
    <p:extLst>
      <p:ext uri="{BB962C8B-B14F-4D97-AF65-F5344CB8AC3E}">
        <p14:creationId xmlns:p14="http://schemas.microsoft.com/office/powerpoint/2010/main" val="39713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6" r="288"/>
          <a:stretch>
            <a:fillRect/>
          </a:stretch>
        </p:blipFill>
        <p:spPr bwMode="auto">
          <a:xfrm>
            <a:off x="373063" y="2011363"/>
            <a:ext cx="8770937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2A6381-C8FF-4D9D-8CD8-A9C112EA8BB6}" type="slidenum">
              <a:rPr 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38213"/>
          </a:xfrm>
          <a:prstGeom prst="rect">
            <a:avLst/>
          </a:prstGeom>
          <a:solidFill>
            <a:srgbClr val="218B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roles of costing and resource tracking in the planning process</a:t>
            </a: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611188" y="1084263"/>
            <a:ext cx="813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Essential information for Effective Implementation and Accountability/Governance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6238" y="2852738"/>
            <a:ext cx="2303462" cy="0"/>
          </a:xfrm>
          <a:prstGeom prst="straightConnector1">
            <a:avLst/>
          </a:prstGeom>
          <a:ln w="53975">
            <a:solidFill>
              <a:srgbClr val="FF66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16238" y="5181600"/>
            <a:ext cx="2303462" cy="0"/>
          </a:xfrm>
          <a:prstGeom prst="straightConnector1">
            <a:avLst/>
          </a:prstGeom>
          <a:ln w="47625">
            <a:solidFill>
              <a:srgbClr val="FF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273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>
            <a:off x="2411760" y="2492896"/>
            <a:ext cx="4536504" cy="28083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Health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Care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07904" y="1412776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Consumption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1926" y="5013176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Production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48264" y="4983559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Financing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58559" y="1844824"/>
            <a:ext cx="4815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Functions (HC) and Beneficiaries: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Age, Gender, Disease, Subnational level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16216" y="5343599"/>
            <a:ext cx="2479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Funding (FS, FS.RI)</a:t>
            </a:r>
            <a:b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Purchasing (HF, FA)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4066" y="5330825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Providers (HP)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Inputs (FP)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Accounts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</a:t>
            </a:r>
            <a:r>
              <a:rPr lang="en-US" dirty="0"/>
              <a:t>expenditure </a:t>
            </a:r>
            <a:r>
              <a:rPr lang="en-US" dirty="0" smtClean="0"/>
              <a:t>dimensions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3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Expenditure by Disease/Health Problem - High-level agreement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300" dirty="0" smtClean="0"/>
              <a:t>February 2014, disease specific partners and funders (UNAIDS, UNFPA, Global Fund, GAVI, Gates, WHO disease departments agreed to integrate all </a:t>
            </a:r>
            <a:r>
              <a:rPr lang="en-GB" sz="2300" dirty="0" smtClean="0">
                <a:solidFill>
                  <a:srgbClr val="FF0000"/>
                </a:solidFill>
              </a:rPr>
              <a:t>resource tracking </a:t>
            </a:r>
            <a:r>
              <a:rPr lang="en-GB" sz="2300" dirty="0" smtClean="0"/>
              <a:t>work to strengthen </a:t>
            </a:r>
            <a:r>
              <a:rPr lang="en-GB" sz="2300" dirty="0" smtClean="0">
                <a:solidFill>
                  <a:srgbClr val="FF0000"/>
                </a:solidFill>
              </a:rPr>
              <a:t>quality of results and rationalize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300" dirty="0" smtClean="0"/>
              <a:t>Health accounts becomes the platform for tracking disease/condition expenditures (1 tool)</a:t>
            </a:r>
          </a:p>
          <a:p>
            <a:pPr lvl="1"/>
            <a:r>
              <a:rPr lang="en-GB" sz="2000" dirty="0" smtClean="0"/>
              <a:t>agreement extended to other finance tracking work: facility-based costing and tracking future funding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300" dirty="0"/>
              <a:t>Health accounts results become </a:t>
            </a:r>
            <a:r>
              <a:rPr lang="en-GB" sz="2300" dirty="0" smtClean="0"/>
              <a:t>a public </a:t>
            </a:r>
            <a:r>
              <a:rPr lang="en-GB" sz="2300" dirty="0"/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42318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5397</TotalTime>
  <Words>863</Words>
  <Application>Microsoft Office PowerPoint</Application>
  <PresentationFormat>On-screen Show (4:3)</PresentationFormat>
  <Paragraphs>123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master</vt:lpstr>
      <vt:lpstr>default</vt:lpstr>
      <vt:lpstr>Office Theme</vt:lpstr>
      <vt:lpstr>Default Design</vt:lpstr>
      <vt:lpstr>1_Default Design</vt:lpstr>
      <vt:lpstr>1_master</vt:lpstr>
      <vt:lpstr>Health System Financing:  Harmonisation and Alignment</vt:lpstr>
      <vt:lpstr>Areas for Harmonisation and Accountability in Health Financing</vt:lpstr>
      <vt:lpstr>PowerPoint Presentation</vt:lpstr>
      <vt:lpstr>OneHealth Tool Development</vt:lpstr>
      <vt:lpstr>PowerPoint Presentation</vt:lpstr>
      <vt:lpstr>PowerPoint Presentation</vt:lpstr>
      <vt:lpstr>PowerPoint Presentation</vt:lpstr>
      <vt:lpstr>Health Accounts  CURRENT expenditure dimensions</vt:lpstr>
      <vt:lpstr>Expenditure by Disease/Health Problem - High-level agreement</vt:lpstr>
      <vt:lpstr>PRODUCTION TOOL (HAPT)</vt:lpstr>
      <vt:lpstr>COUNTRY WORK</vt:lpstr>
      <vt:lpstr>Conclusions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 MAELE, Nathalie</dc:creator>
  <cp:lastModifiedBy>SAEAPKH001 Svc Acct Cambodia</cp:lastModifiedBy>
  <cp:revision>242</cp:revision>
  <cp:lastPrinted>2014-12-04T01:40:33Z</cp:lastPrinted>
  <dcterms:created xsi:type="dcterms:W3CDTF">2014-02-20T13:59:43Z</dcterms:created>
  <dcterms:modified xsi:type="dcterms:W3CDTF">2014-12-04T03:48:31Z</dcterms:modified>
</cp:coreProperties>
</file>