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9" r:id="rId3"/>
  </p:sldMasterIdLst>
  <p:notesMasterIdLst>
    <p:notesMasterId r:id="rId13"/>
  </p:notesMasterIdLst>
  <p:handoutMasterIdLst>
    <p:handoutMasterId r:id="rId14"/>
  </p:handoutMasterIdLst>
  <p:sldIdLst>
    <p:sldId id="303" r:id="rId4"/>
    <p:sldId id="260" r:id="rId5"/>
    <p:sldId id="310" r:id="rId6"/>
    <p:sldId id="307" r:id="rId7"/>
    <p:sldId id="285" r:id="rId8"/>
    <p:sldId id="313" r:id="rId9"/>
    <p:sldId id="314" r:id="rId10"/>
    <p:sldId id="311" r:id="rId11"/>
    <p:sldId id="316" r:id="rId12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5A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9F309-6768-4273-96D3-14396B46CD12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53561-CC78-47DE-A829-36674EB09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17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0EE74-FF0E-4C84-B567-21F3D3A3BCE1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0987B-CAC6-4F12-8685-F041323A4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5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Matrix with JFA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6E45BAC-642E-4AF2-8E9C-061E12C95348}" type="slidenum">
              <a:rPr lang="en-US">
                <a:solidFill>
                  <a:srgbClr val="000000"/>
                </a:solidFill>
              </a:rPr>
              <a:pPr eaLnBrk="1" hangingPunct="1"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World Health Organization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25E1862-C052-467A-94FE-5395BD962E29}" type="datetime3">
              <a:rPr lang="en-US">
                <a:solidFill>
                  <a:prstClr val="black"/>
                </a:solidFill>
              </a:rPr>
              <a:pPr/>
              <a:t>15 January 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7C230-002F-4E96-A356-227A0B3A5186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6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362" y="746250"/>
            <a:ext cx="4942890" cy="3728050"/>
          </a:xfrm>
          <a:ln/>
        </p:spPr>
      </p:sp>
      <p:sp>
        <p:nvSpPr>
          <p:cNvPr id="146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976" y="4721306"/>
            <a:ext cx="5447663" cy="4472146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137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01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708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Pt_PageSet_Oct 2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14865" y="18917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5400">
                <a:solidFill>
                  <a:srgbClr val="0E365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842FD-2EE6-408C-A5AE-4F60FBD89626}" type="datetime1">
              <a:rPr lang="en-GB"/>
              <a:pPr>
                <a:defRPr/>
              </a:pPr>
              <a:t>15/01/2014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08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Pt_PageSet_Oct 27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06400" y="225425"/>
            <a:ext cx="6721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4400" smtClean="0">
                <a:solidFill>
                  <a:srgbClr val="0E3659"/>
                </a:solidFill>
                <a:latin typeface="Calibri" pitchFamily="34" charset="0"/>
              </a:rPr>
              <a:t>Agenda/Content</a:t>
            </a:r>
            <a:endParaRPr lang="en-US" sz="3600" smtClean="0">
              <a:solidFill>
                <a:srgbClr val="0E3659"/>
              </a:solidFill>
              <a:latin typeface="Calibri" pitchFamily="34" charset="0"/>
            </a:endParaRP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06398" y="1096088"/>
            <a:ext cx="8229600" cy="36862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C4C55-B897-49C4-B67C-19335D6F9ACE}" type="datetime1">
              <a:rPr lang="en-GB"/>
              <a:pPr>
                <a:defRPr/>
              </a:pPr>
              <a:t>15/01/2014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128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B2848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5857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PageSet_Oct 27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06400" y="225425"/>
            <a:ext cx="6721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3600" smtClean="0">
              <a:solidFill>
                <a:srgbClr val="0E3659"/>
              </a:solidFill>
              <a:latin typeface="Calibri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06398" y="1102293"/>
            <a:ext cx="8229600" cy="2279733"/>
          </a:xfrm>
          <a:prstGeom prst="rect">
            <a:avLst/>
          </a:prstGeom>
        </p:spPr>
        <p:txBody>
          <a:bodyPr/>
          <a:lstStyle>
            <a:lvl1pPr>
              <a:tabLst/>
              <a:defRPr>
                <a:solidFill>
                  <a:srgbClr val="0E3659"/>
                </a:solidFill>
              </a:defRPr>
            </a:lvl1pPr>
            <a:lvl2pPr>
              <a:defRPr>
                <a:solidFill>
                  <a:srgbClr val="0E3659"/>
                </a:solidFill>
              </a:defRPr>
            </a:lvl2pPr>
            <a:lvl3pPr>
              <a:defRPr>
                <a:solidFill>
                  <a:srgbClr val="4D9443"/>
                </a:solidFill>
              </a:defRPr>
            </a:lvl3pPr>
            <a:lvl4pPr>
              <a:defRPr>
                <a:solidFill>
                  <a:srgbClr val="7B7C7F"/>
                </a:solidFill>
              </a:defRPr>
            </a:lvl4pPr>
            <a:lvl5pPr>
              <a:defRPr>
                <a:solidFill>
                  <a:srgbClr val="7B7C7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406400" y="225425"/>
            <a:ext cx="6721475" cy="647700"/>
          </a:xfrm>
          <a:prstGeom prst="rect">
            <a:avLst/>
          </a:prstGeom>
        </p:spPr>
        <p:txBody>
          <a:bodyPr/>
          <a:lstStyle>
            <a:lvl1pPr>
              <a:buNone/>
              <a:defRPr sz="4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9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3BA0F-BDEF-45DB-B784-EF608A885D25}" type="datetime1">
              <a:rPr lang="en-GB"/>
              <a:pPr>
                <a:defRPr/>
              </a:pPr>
              <a:t>15/01/2014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3124200" y="649128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B2848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8458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_PageSet_Oct 27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64638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4"/>
          <p:cNvSpPr txBox="1">
            <a:spLocks/>
          </p:cNvSpPr>
          <p:nvPr userDrawn="1"/>
        </p:nvSpPr>
        <p:spPr>
          <a:xfrm>
            <a:off x="363538" y="6508750"/>
            <a:ext cx="21336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19423842-81FA-4E43-9276-752F2E31FEA5}" type="datetime1">
              <a:rPr lang="en-US" sz="1200" smtClean="0">
                <a:solidFill>
                  <a:srgbClr val="8A8D95"/>
                </a:solidFill>
                <a:latin typeface="Calibri" pitchFamily="34" charset="0"/>
              </a:rPr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1/15/2014</a:t>
            </a:fld>
            <a:endParaRPr lang="en-US" sz="1200" smtClean="0">
              <a:solidFill>
                <a:srgbClr val="8A8D95"/>
              </a:solidFill>
              <a:latin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64057" y="1754186"/>
            <a:ext cx="4038601" cy="452437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E3659"/>
                </a:solidFill>
              </a:defRPr>
            </a:lvl1pPr>
            <a:lvl2pPr>
              <a:defRPr sz="2400">
                <a:solidFill>
                  <a:srgbClr val="0E3659"/>
                </a:solidFill>
              </a:defRPr>
            </a:lvl2pPr>
            <a:lvl3pPr>
              <a:defRPr sz="2000">
                <a:solidFill>
                  <a:srgbClr val="4D9443"/>
                </a:solidFill>
              </a:defRPr>
            </a:lvl3pPr>
            <a:lvl4pPr>
              <a:defRPr sz="1800">
                <a:solidFill>
                  <a:srgbClr val="7B7C7F"/>
                </a:solidFill>
              </a:defRPr>
            </a:lvl4pPr>
            <a:lvl5pPr>
              <a:defRPr sz="1800">
                <a:solidFill>
                  <a:srgbClr val="7B7C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55057" y="1754186"/>
            <a:ext cx="4038601" cy="452437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E3659"/>
                </a:solidFill>
              </a:defRPr>
            </a:lvl1pPr>
            <a:lvl2pPr>
              <a:defRPr sz="2400">
                <a:solidFill>
                  <a:srgbClr val="0E3659"/>
                </a:solidFill>
              </a:defRPr>
            </a:lvl2pPr>
            <a:lvl3pPr>
              <a:defRPr sz="2000">
                <a:solidFill>
                  <a:srgbClr val="4D9443"/>
                </a:solidFill>
              </a:defRPr>
            </a:lvl3pPr>
            <a:lvl4pPr>
              <a:defRPr sz="1800">
                <a:solidFill>
                  <a:srgbClr val="7B7C7F"/>
                </a:solidFill>
              </a:defRPr>
            </a:lvl4pPr>
            <a:lvl5pPr>
              <a:defRPr sz="1800">
                <a:solidFill>
                  <a:srgbClr val="7B7C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63538" y="311520"/>
            <a:ext cx="6751637" cy="854075"/>
          </a:xfrm>
          <a:prstGeom prst="rect">
            <a:avLst/>
          </a:prstGeom>
        </p:spPr>
        <p:txBody>
          <a:bodyPr/>
          <a:lstStyle>
            <a:lvl1pPr>
              <a:buNone/>
              <a:defRPr sz="44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124200" y="6483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B2848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6987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hibi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Pages_gudea_Oct 26_general page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457200" y="242366"/>
            <a:ext cx="6719888" cy="769937"/>
          </a:xfrm>
          <a:prstGeom prst="rect">
            <a:avLst/>
          </a:prstGeom>
        </p:spPr>
        <p:txBody>
          <a:bodyPr/>
          <a:lstStyle>
            <a:lvl1pPr>
              <a:buNone/>
              <a:defRPr sz="4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457200" y="1941513"/>
            <a:ext cx="8335963" cy="409575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5008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183D9-5A32-4094-93CC-8F5C4C892A57}" type="datetime1">
              <a:rPr lang="en-GB"/>
              <a:pPr>
                <a:defRPr/>
              </a:pPr>
              <a:t>15/01/2014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500813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B2848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6878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hibi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Pt_Pages_gudea_Oct 26_general pages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hart 6"/>
          <p:cNvGraphicFramePr>
            <a:graphicFrameLocks/>
          </p:cNvGraphicFramePr>
          <p:nvPr/>
        </p:nvGraphicFramePr>
        <p:xfrm>
          <a:off x="342900" y="958850"/>
          <a:ext cx="8058150" cy="537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r:id="rId4" imgW="8059610" imgH="5377138" progId="Excel.Chart.8">
                  <p:embed/>
                </p:oleObj>
              </mc:Choice>
              <mc:Fallback>
                <p:oleObj r:id="rId4" imgW="8059610" imgH="537713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958850"/>
                        <a:ext cx="8058150" cy="537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228600"/>
            <a:ext cx="29273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smtClean="0">
                <a:solidFill>
                  <a:srgbClr val="0E3659"/>
                </a:solidFill>
                <a:latin typeface="Calibri" charset="0"/>
              </a:rPr>
              <a:t>Exhibit here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02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F2EED-6A9B-457F-9A0C-C6913A047D81}" type="datetime1">
              <a:rPr lang="en-GB"/>
              <a:pPr>
                <a:defRPr/>
              </a:pPr>
              <a:t>15/01/2014</a:t>
            </a:fld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505200" y="65151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BCA02-FD1F-47B8-902C-C6E85E02F1C3}" type="slidenum">
              <a:rPr lang="en-US">
                <a:solidFill>
                  <a:srgbClr val="0B284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28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350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2DF4E-2F29-42B5-85CB-C2BDA859CEB2}" type="datetimeFigureOut">
              <a:rPr lang="en-US"/>
              <a:pPr>
                <a:defRPr/>
              </a:pPr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B2848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303D6-5C42-429C-9AD7-4578683E1BAB}" type="slidenum">
              <a:rPr lang="en-US">
                <a:solidFill>
                  <a:srgbClr val="0B284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B28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233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897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2017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6004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1" y="4407378"/>
            <a:ext cx="7772943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1" y="2907056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736" indent="0">
              <a:buNone/>
              <a:defRPr sz="1600"/>
            </a:lvl2pPr>
            <a:lvl3pPr marL="801472" indent="0">
              <a:buNone/>
              <a:defRPr sz="1400"/>
            </a:lvl3pPr>
            <a:lvl4pPr marL="1202207" indent="0">
              <a:buNone/>
              <a:defRPr sz="1200"/>
            </a:lvl4pPr>
            <a:lvl5pPr marL="1602943" indent="0">
              <a:buNone/>
              <a:defRPr sz="1200"/>
            </a:lvl5pPr>
            <a:lvl6pPr marL="2003679" indent="0">
              <a:buNone/>
              <a:defRPr sz="1200"/>
            </a:lvl6pPr>
            <a:lvl7pPr marL="2404415" indent="0">
              <a:buNone/>
              <a:defRPr sz="1200"/>
            </a:lvl7pPr>
            <a:lvl8pPr marL="2805151" indent="0">
              <a:buNone/>
              <a:defRPr sz="1200"/>
            </a:lvl8pPr>
            <a:lvl9pPr marL="320588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6578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540" y="1605432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50" y="1605432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3602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2" y="1534879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2" y="2174172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4" y="1534879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4" y="2174172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4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2380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0777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2" y="273572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08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72" y="1435530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78442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77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77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736" indent="0">
              <a:buNone/>
              <a:defRPr sz="2500"/>
            </a:lvl2pPr>
            <a:lvl3pPr marL="801472" indent="0">
              <a:buNone/>
              <a:defRPr sz="2100"/>
            </a:lvl3pPr>
            <a:lvl4pPr marL="1202207" indent="0">
              <a:buNone/>
              <a:defRPr sz="1800"/>
            </a:lvl4pPr>
            <a:lvl5pPr marL="1602943" indent="0">
              <a:buNone/>
              <a:defRPr sz="1800"/>
            </a:lvl5pPr>
            <a:lvl6pPr marL="2003679" indent="0">
              <a:buNone/>
              <a:defRPr sz="1800"/>
            </a:lvl6pPr>
            <a:lvl7pPr marL="2404415" indent="0">
              <a:buNone/>
              <a:defRPr sz="1800"/>
            </a:lvl7pPr>
            <a:lvl8pPr marL="2805151" indent="0">
              <a:buNone/>
              <a:defRPr sz="1800"/>
            </a:lvl8pPr>
            <a:lvl9pPr marL="3205886" indent="0">
              <a:buNone/>
              <a:defRPr sz="1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77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1923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4373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2172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27682" cy="62172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188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4674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82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42539" y="1605432"/>
            <a:ext cx="8291501" cy="4611835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6521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82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42540" y="1605432"/>
            <a:ext cx="4080591" cy="46118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50" y="1605432"/>
            <a:ext cx="4080591" cy="46118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5278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82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42539" y="1605432"/>
            <a:ext cx="8291501" cy="4611835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70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75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38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98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16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36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5976-195E-4C6E-8492-F6C16BF32098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80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6" Type="http://schemas.openxmlformats.org/officeDocument/2006/relationships/image" Target="../media/image6.wmf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78000" t="89000" r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45976-195E-4C6E-8492-F6C16BF32098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529AA-4647-4ADB-B24C-2C8C5E2D5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50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A8D95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F763381-B227-4A69-A7D7-1D569C927545}" type="datetime1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15/01/2014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505200" y="6369050"/>
            <a:ext cx="2133600" cy="244475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A2146EA-9891-4471-A58B-5FD8965CAFA4}" type="slidenum">
              <a:rPr lang="en-US">
                <a:solidFill>
                  <a:srgbClr val="0B2848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B2848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466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6CCEE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539" y="1605432"/>
            <a:ext cx="8291501" cy="4611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0" y="1245470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47" tIns="40074" rIns="80147" bIns="40074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GB" sz="3400" b="1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359734" y="6398688"/>
            <a:ext cx="355660" cy="33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14179" fontAlgn="base">
              <a:spcBef>
                <a:spcPct val="0"/>
              </a:spcBef>
              <a:spcAft>
                <a:spcPct val="0"/>
              </a:spcAft>
            </a:pPr>
            <a:fld id="{38AD0F7D-D370-43BC-A6C7-5E3B6AA6FED0}" type="slidenum">
              <a:rPr lang="ar-SA" sz="1500" b="1" smtClean="0">
                <a:solidFill>
                  <a:srgbClr val="72BBE8"/>
                </a:solidFill>
                <a:latin typeface="Arial Narrow" pitchFamily="34" charset="0"/>
              </a:rPr>
              <a:pPr algn="r" defTabSz="91417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500" b="1" smtClean="0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100" b="1" baseline="14000" smtClean="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7185" name="Picture 17" descr="WHO-EN-white-H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394" y="6040166"/>
            <a:ext cx="2208623" cy="71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6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xStyles>
    <p:titleStyle>
      <a:lvl1pPr algn="ctr" defTabSz="914179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914179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alibri" pitchFamily="34" charset="0"/>
          <a:cs typeface="Arial" charset="0"/>
        </a:defRPr>
      </a:lvl2pPr>
      <a:lvl3pPr algn="ctr" defTabSz="914179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alibri" pitchFamily="34" charset="0"/>
          <a:cs typeface="Arial" charset="0"/>
        </a:defRPr>
      </a:lvl3pPr>
      <a:lvl4pPr algn="ctr" defTabSz="914179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alibri" pitchFamily="34" charset="0"/>
          <a:cs typeface="Arial" charset="0"/>
        </a:defRPr>
      </a:lvl4pPr>
      <a:lvl5pPr algn="ctr" defTabSz="914179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alibri" pitchFamily="34" charset="0"/>
          <a:cs typeface="Arial" charset="0"/>
        </a:defRPr>
      </a:lvl5pPr>
      <a:lvl6pPr marL="400736" algn="ctr" defTabSz="914179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alibri" pitchFamily="34" charset="0"/>
          <a:cs typeface="Arial" charset="0"/>
        </a:defRPr>
      </a:lvl6pPr>
      <a:lvl7pPr marL="801472" algn="ctr" defTabSz="914179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alibri" pitchFamily="34" charset="0"/>
          <a:cs typeface="Arial" charset="0"/>
        </a:defRPr>
      </a:lvl7pPr>
      <a:lvl8pPr marL="1202207" algn="ctr" defTabSz="914179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alibri" pitchFamily="34" charset="0"/>
          <a:cs typeface="Arial" charset="0"/>
        </a:defRPr>
      </a:lvl8pPr>
      <a:lvl9pPr marL="1602943" algn="ctr" defTabSz="914179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alibri" pitchFamily="34" charset="0"/>
          <a:cs typeface="Arial" charset="0"/>
        </a:defRPr>
      </a:lvl9pPr>
    </p:titleStyle>
    <p:bodyStyle>
      <a:lvl1pPr marL="342295" indent="-342295" algn="l" defTabSz="914179" rtl="0" fontAlgn="base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100">
          <a:solidFill>
            <a:srgbClr val="000066"/>
          </a:solidFill>
          <a:latin typeface="+mn-lt"/>
          <a:ea typeface="+mn-ea"/>
          <a:cs typeface="+mn-cs"/>
        </a:defRPr>
      </a:lvl1pPr>
      <a:lvl2pPr marL="804254" indent="-281072" algn="l" defTabSz="914179" rtl="0" fontAlgn="base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1800">
          <a:solidFill>
            <a:srgbClr val="000066"/>
          </a:solidFill>
          <a:latin typeface="+mn-lt"/>
          <a:cs typeface="+mn-cs"/>
        </a:defRPr>
      </a:lvl2pPr>
      <a:lvl3pPr marL="1255082" indent="-269940" algn="l" defTabSz="914179" rtl="0" fontAlgn="base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+mn-lt"/>
          <a:cs typeface="+mn-cs"/>
        </a:defRPr>
      </a:lvl3pPr>
      <a:lvl4pPr marL="1661384" indent="-225414" algn="l" defTabSz="914179" rtl="0" fontAlgn="base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+mn-lt"/>
          <a:cs typeface="+mn-cs"/>
        </a:defRPr>
      </a:lvl4pPr>
      <a:lvl5pPr marL="1988374" indent="-147493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5pPr>
      <a:lvl6pPr marL="2389109" indent="-147493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6pPr>
      <a:lvl7pPr marL="2789845" indent="-147493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7pPr>
      <a:lvl8pPr marL="3190581" indent="-147493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8pPr>
      <a:lvl9pPr marL="3591317" indent="-147493" algn="r" defTabSz="914179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Improving Accountability for Results:</a:t>
            </a:r>
            <a:br>
              <a:rPr lang="en-GB" sz="3200" dirty="0" smtClean="0"/>
            </a:br>
            <a:r>
              <a:rPr lang="en-GB" sz="3200" dirty="0" smtClean="0"/>
              <a:t>streamlining action by global agencies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Joint session with IHP+</a:t>
            </a:r>
          </a:p>
          <a:p>
            <a:endParaRPr lang="en-GB" dirty="0" smtClean="0"/>
          </a:p>
          <a:p>
            <a:r>
              <a:rPr lang="en-GB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31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395536" y="228600"/>
            <a:ext cx="8748464" cy="990600"/>
          </a:xfrm>
        </p:spPr>
        <p:txBody>
          <a:bodyPr/>
          <a:lstStyle/>
          <a:p>
            <a:pPr algn="l" eaLnBrk="1" hangingPunct="1"/>
            <a:r>
              <a:rPr lang="en-GB" sz="3200" b="1" dirty="0" smtClean="0">
                <a:solidFill>
                  <a:srgbClr val="002060"/>
                </a:solidFill>
              </a:rPr>
              <a:t>IHP+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304800" y="1124744"/>
            <a:ext cx="8610600" cy="5001419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Calibri" pitchFamily="34" charset="0"/>
              </a:rPr>
              <a:t>A partnership to get better health results by putting agreed principles of effective development co-operation - Paris, Accra, </a:t>
            </a:r>
            <a:r>
              <a:rPr lang="en-US" sz="2000" dirty="0" err="1" smtClean="0">
                <a:latin typeface="Calibri" pitchFamily="34" charset="0"/>
              </a:rPr>
              <a:t>Busan</a:t>
            </a:r>
            <a:r>
              <a:rPr lang="en-US" sz="2000" dirty="0" smtClean="0">
                <a:latin typeface="Calibri" pitchFamily="34" charset="0"/>
              </a:rPr>
              <a:t> - into practice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.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2000" b="1" dirty="0">
              <a:solidFill>
                <a:schemeClr val="tx2"/>
              </a:solidFill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Calibri" pitchFamily="34" charset="0"/>
              </a:rPr>
              <a:t>IHP+ partners support one national </a:t>
            </a:r>
            <a:r>
              <a:rPr lang="en-US" sz="2000" dirty="0">
                <a:latin typeface="Calibri" pitchFamily="34" charset="0"/>
              </a:rPr>
              <a:t>health </a:t>
            </a:r>
            <a:r>
              <a:rPr lang="en-US" sz="2000" dirty="0" smtClean="0">
                <a:latin typeface="Calibri" pitchFamily="34" charset="0"/>
              </a:rPr>
              <a:t>plan, with progress monitored through one M&amp;E platform, and shared accountability for results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better alignment for better results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BFBFBF"/>
              </a:buClr>
              <a:defRPr/>
            </a:pPr>
            <a:endParaRPr lang="en-GB" sz="25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400" dirty="0" smtClean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smtClean="0">
                <a:solidFill>
                  <a:schemeClr val="tx2"/>
                </a:solidFill>
                <a:latin typeface="Calibri" pitchFamily="34" charset="0"/>
              </a:rPr>
              <a:t>	</a:t>
            </a:r>
            <a:endParaRPr lang="en-GB" sz="24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	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GB" b="1" dirty="0" smtClean="0"/>
          </a:p>
        </p:txBody>
      </p:sp>
      <p:pic>
        <p:nvPicPr>
          <p:cNvPr id="26628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645024"/>
            <a:ext cx="487680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21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lvl="0">
              <a:buNone/>
            </a:pPr>
            <a:r>
              <a:rPr lang="en-GB" sz="2000" dirty="0">
                <a:solidFill>
                  <a:srgbClr val="0B2848"/>
                </a:solidFill>
              </a:rPr>
              <a:t>	</a:t>
            </a:r>
            <a:r>
              <a:rPr lang="en-GB" sz="2000" b="1" dirty="0" smtClean="0">
                <a:solidFill>
                  <a:srgbClr val="0B2848"/>
                </a:solidFill>
              </a:rPr>
              <a:t>The </a:t>
            </a:r>
            <a:r>
              <a:rPr lang="en-GB" sz="2000" b="1" dirty="0">
                <a:solidFill>
                  <a:srgbClr val="0B2848"/>
                </a:solidFill>
              </a:rPr>
              <a:t>logic is </a:t>
            </a:r>
            <a:r>
              <a:rPr lang="en-GB" sz="2000" b="1" dirty="0" smtClean="0">
                <a:solidFill>
                  <a:srgbClr val="0B2848"/>
                </a:solidFill>
              </a:rPr>
              <a:t>simple: </a:t>
            </a:r>
            <a:r>
              <a:rPr lang="en-GB" sz="2000" dirty="0" smtClean="0">
                <a:solidFill>
                  <a:srgbClr val="0B2848"/>
                </a:solidFill>
              </a:rPr>
              <a:t>c</a:t>
            </a:r>
            <a:r>
              <a:rPr lang="en-GB" sz="2000" dirty="0" smtClean="0"/>
              <a:t>ountries will achieve optimal results by having a good quality strategy that all partners support in a harmonized way, and with efficient systems to deliver it</a:t>
            </a:r>
          </a:p>
          <a:p>
            <a:pPr lvl="0">
              <a:buNone/>
            </a:pPr>
            <a:endParaRPr lang="en-GB" sz="2000" b="1" dirty="0"/>
          </a:p>
          <a:p>
            <a:pPr lvl="0">
              <a:buNone/>
            </a:pPr>
            <a:r>
              <a:rPr lang="en-GB" sz="2000" b="1" dirty="0" smtClean="0"/>
              <a:t>	Getting there is harder.</a:t>
            </a:r>
            <a:r>
              <a:rPr lang="en-GB" sz="2000" dirty="0" smtClean="0"/>
              <a:t> It requires</a:t>
            </a:r>
          </a:p>
          <a:p>
            <a:pPr lvl="1"/>
            <a:r>
              <a:rPr lang="en-GB" sz="1800" dirty="0" smtClean="0"/>
              <a:t>High level political commitment and concrete organizational action to change partners' behaviour</a:t>
            </a:r>
          </a:p>
          <a:p>
            <a:pPr lvl="1"/>
            <a:r>
              <a:rPr lang="en-GB" sz="1800" dirty="0" smtClean="0"/>
              <a:t>Technically sound tools and approaches to support high quality plans and robust systems</a:t>
            </a:r>
          </a:p>
          <a:p>
            <a:pPr lvl="1"/>
            <a:r>
              <a:rPr lang="en-GB" sz="1800" dirty="0" smtClean="0"/>
              <a:t>Accountability for results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DB83BA0F-BDEF-45DB-B784-EF608A885D25}" type="datetime1">
              <a:rPr lang="en-GB" smtClean="0"/>
              <a:pPr>
                <a:defRPr/>
              </a:pPr>
              <a:t>15/01/2014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Messages on progress </a:t>
            </a:r>
            <a:br>
              <a:rPr lang="en-GB" sz="3200" b="1" dirty="0" smtClean="0"/>
            </a:br>
            <a:r>
              <a:rPr lang="en-GB" sz="3200" b="1" dirty="0" smtClean="0"/>
              <a:t>from 2012 IHP+ country teams meeting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defTabSz="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sz="1800" dirty="0" smtClean="0">
              <a:solidFill>
                <a:srgbClr val="0B2848"/>
              </a:solidFill>
              <a:ea typeface="ＭＳ Ｐゴシック" pitchFamily="34" charset="-128"/>
            </a:endParaRPr>
          </a:p>
          <a:p>
            <a:pPr marL="285750" lvl="0" indent="-285750" defTabSz="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sz="1800" dirty="0" smtClean="0">
                <a:solidFill>
                  <a:srgbClr val="0B2848"/>
                </a:solidFill>
                <a:ea typeface="ＭＳ Ｐゴシック" pitchFamily="34" charset="-128"/>
              </a:rPr>
              <a:t>IHP</a:t>
            </a:r>
            <a:r>
              <a:rPr lang="en-GB" sz="1800" dirty="0">
                <a:solidFill>
                  <a:srgbClr val="0B2848"/>
                </a:solidFill>
                <a:ea typeface="ＭＳ Ｐゴシック" pitchFamily="34" charset="-128"/>
              </a:rPr>
              <a:t>+ has helped improve </a:t>
            </a:r>
            <a:r>
              <a:rPr lang="en-GB" sz="1800" dirty="0" smtClean="0">
                <a:solidFill>
                  <a:srgbClr val="0B2848"/>
                </a:solidFill>
                <a:ea typeface="ＭＳ Ｐゴシック" pitchFamily="34" charset="-128"/>
              </a:rPr>
              <a:t>development cooperation </a:t>
            </a:r>
            <a:r>
              <a:rPr lang="en-GB" sz="1800" dirty="0">
                <a:solidFill>
                  <a:srgbClr val="0B2848"/>
                </a:solidFill>
                <a:ea typeface="ＭＳ Ｐゴシック" pitchFamily="34" charset="-128"/>
              </a:rPr>
              <a:t>in health but progress remains </a:t>
            </a:r>
            <a:r>
              <a:rPr lang="en-GB" sz="1800" dirty="0" smtClean="0">
                <a:solidFill>
                  <a:srgbClr val="0B2848"/>
                </a:solidFill>
                <a:ea typeface="ＭＳ Ｐゴシック" pitchFamily="34" charset="-128"/>
              </a:rPr>
              <a:t>slower than anticipated.</a:t>
            </a:r>
            <a:endParaRPr lang="en-GB" sz="1800" dirty="0">
              <a:solidFill>
                <a:srgbClr val="0B2848"/>
              </a:solidFill>
              <a:ea typeface="ＭＳ Ｐゴシック" pitchFamily="34" charset="-128"/>
            </a:endParaRPr>
          </a:p>
          <a:p>
            <a:pPr marL="285750" lvl="0" indent="-285750" defTabSz="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sz="1800" dirty="0">
              <a:solidFill>
                <a:srgbClr val="0B2848"/>
              </a:solidFill>
              <a:ea typeface="ＭＳ Ｐゴシック" pitchFamily="34" charset="-128"/>
            </a:endParaRPr>
          </a:p>
          <a:p>
            <a:pPr marL="285750" lvl="0" indent="-285750" defTabSz="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800" dirty="0" smtClean="0">
                <a:solidFill>
                  <a:srgbClr val="0B2848"/>
                </a:solidFill>
                <a:ea typeface="ＭＳ Ｐゴシック" pitchFamily="34" charset="-128"/>
              </a:rPr>
              <a:t>Countries </a:t>
            </a:r>
            <a:r>
              <a:rPr lang="en-US" sz="1800" dirty="0">
                <a:solidFill>
                  <a:srgbClr val="0B2848"/>
                </a:solidFill>
                <a:ea typeface="ＭＳ Ｐゴシック" pitchFamily="34" charset="-128"/>
              </a:rPr>
              <a:t>have moved further than development partners in putting principles into </a:t>
            </a:r>
            <a:r>
              <a:rPr lang="en-US" sz="1800" dirty="0" smtClean="0">
                <a:solidFill>
                  <a:srgbClr val="0B2848"/>
                </a:solidFill>
                <a:ea typeface="ＭＳ Ｐゴシック" pitchFamily="34" charset="-128"/>
              </a:rPr>
              <a:t>practice</a:t>
            </a:r>
          </a:p>
          <a:p>
            <a:pPr marL="285750" lvl="0" indent="-285750" defTabSz="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sz="1800" dirty="0">
              <a:solidFill>
                <a:srgbClr val="0B2848"/>
              </a:solidFill>
              <a:ea typeface="ＭＳ Ｐゴシック" pitchFamily="34" charset="-128"/>
            </a:endParaRPr>
          </a:p>
          <a:p>
            <a:pPr marL="285750" lvl="0" indent="-285750" defTabSz="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800" dirty="0" smtClean="0">
                <a:solidFill>
                  <a:srgbClr val="0B2848"/>
                </a:solidFill>
                <a:ea typeface="ＭＳ Ｐゴシック" pitchFamily="34" charset="-128"/>
              </a:rPr>
              <a:t>The most </a:t>
            </a:r>
            <a:r>
              <a:rPr lang="en-US" sz="1800" dirty="0" smtClean="0">
                <a:solidFill>
                  <a:srgbClr val="002060"/>
                </a:solidFill>
                <a:ea typeface="ＭＳ Ｐゴシック" pitchFamily="34" charset="-128"/>
              </a:rPr>
              <a:t>critical </a:t>
            </a:r>
            <a:r>
              <a:rPr lang="en-US" sz="1800" dirty="0" smtClean="0">
                <a:solidFill>
                  <a:srgbClr val="0B2848"/>
                </a:solidFill>
                <a:ea typeface="ＭＳ Ｐゴシック" pitchFamily="34" charset="-128"/>
              </a:rPr>
              <a:t>areas for action have become known as the seven </a:t>
            </a:r>
            <a:r>
              <a:rPr lang="en-US" sz="1800" dirty="0" err="1" smtClean="0">
                <a:solidFill>
                  <a:srgbClr val="0B2848"/>
                </a:solidFill>
                <a:ea typeface="ＭＳ Ｐゴシック" pitchFamily="34" charset="-128"/>
              </a:rPr>
              <a:t>behaviours</a:t>
            </a:r>
            <a:r>
              <a:rPr lang="en-US" sz="1800" dirty="0" smtClean="0">
                <a:solidFill>
                  <a:srgbClr val="0B2848"/>
                </a:solidFill>
                <a:ea typeface="ＭＳ Ｐゴシック" pitchFamily="34" charset="-128"/>
              </a:rPr>
              <a:t>. These are not new but they are important.</a:t>
            </a:r>
            <a:r>
              <a:rPr lang="en-US" sz="1800" dirty="0">
                <a:solidFill>
                  <a:srgbClr val="0B2848"/>
                </a:solidFill>
                <a:ea typeface="ＭＳ Ｐゴシック" pitchFamily="34" charset="-128"/>
              </a:rPr>
              <a:t> </a:t>
            </a:r>
            <a:endParaRPr lang="en-US" sz="1800" dirty="0" smtClean="0">
              <a:solidFill>
                <a:srgbClr val="0B2848"/>
              </a:solidFill>
              <a:ea typeface="ＭＳ Ｐゴシック" pitchFamily="34" charset="-128"/>
            </a:endParaRPr>
          </a:p>
          <a:p>
            <a:pPr marL="285750" lvl="0" indent="-285750" defTabSz="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sz="1800" dirty="0">
              <a:solidFill>
                <a:srgbClr val="0B2848"/>
              </a:solidFill>
              <a:ea typeface="ＭＳ Ｐゴシック" pitchFamily="34" charset="-128"/>
            </a:endParaRPr>
          </a:p>
          <a:p>
            <a:pPr marL="285750" lvl="0" indent="-285750" defTabSz="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800" dirty="0" smtClean="0">
                <a:solidFill>
                  <a:srgbClr val="0B2848"/>
                </a:solidFill>
                <a:ea typeface="ＭＳ Ｐゴシック" pitchFamily="34" charset="-128"/>
              </a:rPr>
              <a:t>Improvements in these </a:t>
            </a:r>
            <a:r>
              <a:rPr lang="en-US" sz="1800" dirty="0" err="1" smtClean="0">
                <a:solidFill>
                  <a:srgbClr val="0B2848"/>
                </a:solidFill>
                <a:ea typeface="ＭＳ Ｐゴシック" pitchFamily="34" charset="-128"/>
              </a:rPr>
              <a:t>behaviours</a:t>
            </a:r>
            <a:r>
              <a:rPr lang="en-US" sz="1800" dirty="0" smtClean="0">
                <a:solidFill>
                  <a:srgbClr val="0B2848"/>
                </a:solidFill>
                <a:ea typeface="ＭＳ Ｐゴシック" pitchFamily="34" charset="-128"/>
              </a:rPr>
              <a:t> will help accelerate results. </a:t>
            </a:r>
          </a:p>
          <a:p>
            <a:pPr marL="285750" lvl="0" indent="-285750" defTabSz="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sz="1800" dirty="0">
              <a:solidFill>
                <a:srgbClr val="0B2848"/>
              </a:solidFill>
              <a:ea typeface="ＭＳ Ｐゴシック" pitchFamily="34" charset="-128"/>
            </a:endParaRPr>
          </a:p>
          <a:p>
            <a:pPr marL="285750" lvl="0" indent="-285750" defTabSz="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800" dirty="0">
                <a:solidFill>
                  <a:srgbClr val="0B2848"/>
                </a:solidFill>
                <a:ea typeface="ＭＳ Ｐゴシック" pitchFamily="34" charset="-128"/>
              </a:rPr>
              <a:t>Faster progress requires action by all development partners – governments, CSOs, private sector and – especially – by international development partners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6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 bwMode="auto">
          <a:xfrm>
            <a:off x="406400" y="1125538"/>
            <a:ext cx="8229600" cy="22145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E3659"/>
              </a:buClr>
              <a:buFont typeface="Calibri" pitchFamily="34" charset="0"/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Agreement on priorities that are reflected in a single national health strategy and underpinning sub-sector strategies, </a:t>
            </a:r>
            <a:r>
              <a:rPr lang="en-US" sz="16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through a process of inclusive development and joint assessment, and a reduction in separate exercises</a:t>
            </a:r>
            <a:r>
              <a:rPr lang="en-US" sz="1600" i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E3659"/>
              </a:buClr>
              <a:buFont typeface="Calibri" pitchFamily="34" charset="0"/>
              <a:buAutoNum type="arabicPeriod"/>
            </a:pPr>
            <a:r>
              <a:rPr lang="en-GB" sz="1600" dirty="0" smtClean="0">
                <a:solidFill>
                  <a:srgbClr val="17375E"/>
                </a:solidFill>
                <a:ea typeface="Calibri" pitchFamily="34" charset="0"/>
                <a:cs typeface="Times New Roman" pitchFamily="18" charset="0"/>
              </a:rPr>
              <a:t>Resource inputs are recorded </a:t>
            </a:r>
            <a:r>
              <a:rPr lang="en-GB" sz="1600" b="1" dirty="0" smtClean="0">
                <a:solidFill>
                  <a:srgbClr val="4D9443"/>
                </a:solidFill>
                <a:ea typeface="Calibri" pitchFamily="34" charset="0"/>
                <a:cs typeface="Times New Roman" pitchFamily="18" charset="0"/>
              </a:rPr>
              <a:t>on budget</a:t>
            </a:r>
            <a:r>
              <a:rPr lang="en-GB" sz="1600" dirty="0" smtClean="0">
                <a:solidFill>
                  <a:srgbClr val="4D9443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GB" sz="1600" dirty="0" smtClean="0">
                <a:solidFill>
                  <a:srgbClr val="17375E"/>
                </a:solidFill>
                <a:ea typeface="Calibri" pitchFamily="34" charset="0"/>
                <a:cs typeface="Times New Roman" pitchFamily="18" charset="0"/>
              </a:rPr>
              <a:t>and in line with national priorities. 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E3659"/>
              </a:buClr>
              <a:buFont typeface="Calibri" pitchFamily="34" charset="0"/>
              <a:buAutoNum type="arabicPeriod"/>
            </a:pPr>
            <a:r>
              <a:rPr lang="en-GB" sz="1600" b="1" dirty="0" smtClean="0">
                <a:solidFill>
                  <a:srgbClr val="4D9443"/>
                </a:solidFill>
                <a:ea typeface="Calibri" pitchFamily="34" charset="0"/>
                <a:cs typeface="Times New Roman" pitchFamily="18" charset="0"/>
              </a:rPr>
              <a:t>Financial management systems</a:t>
            </a:r>
            <a:r>
              <a:rPr lang="en-GB" sz="1600" dirty="0" smtClean="0">
                <a:solidFill>
                  <a:srgbClr val="17375E"/>
                </a:solidFill>
                <a:ea typeface="Calibri" pitchFamily="34" charset="0"/>
                <a:cs typeface="Times New Roman" pitchFamily="18" charset="0"/>
              </a:rPr>
              <a:t> are harmonized and aligned; requisite capacity building is being done or underway, and country systems strengthened and used.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E3659"/>
              </a:buClr>
              <a:buFont typeface="Calibri" pitchFamily="34" charset="0"/>
              <a:buAutoNum type="arabicPeriod" startAt="4"/>
            </a:pPr>
            <a:r>
              <a:rPr lang="en-GB" sz="1600" b="1" dirty="0" smtClean="0">
                <a:solidFill>
                  <a:srgbClr val="4D9443"/>
                </a:solidFill>
                <a:ea typeface="Calibri" pitchFamily="34" charset="0"/>
                <a:cs typeface="Times New Roman" pitchFamily="18" charset="0"/>
              </a:rPr>
              <a:t>Procurement/supply systems</a:t>
            </a:r>
            <a:r>
              <a:rPr lang="en-GB" sz="1600" dirty="0" smtClean="0">
                <a:solidFill>
                  <a:srgbClr val="17375E"/>
                </a:solidFill>
                <a:ea typeface="Calibri" pitchFamily="34" charset="0"/>
                <a:cs typeface="Times New Roman" pitchFamily="18" charset="0"/>
              </a:rPr>
              <a:t> are harmonized and aligned; parallel systems phased out; country systems strengthened and used, with a focus on best value for money.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E3659"/>
              </a:buClr>
              <a:buFont typeface="Calibri" pitchFamily="34" charset="0"/>
              <a:buAutoNum type="arabicPeriod" startAt="4"/>
            </a:pPr>
            <a:r>
              <a:rPr lang="en-GB" sz="16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Joint monitoring </a:t>
            </a:r>
            <a:r>
              <a:rPr lang="en-GB" sz="16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of progress and results, based on </a:t>
            </a:r>
            <a:r>
              <a:rPr lang="en-GB" sz="16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one information and accountability platform</a:t>
            </a:r>
            <a:r>
              <a:rPr lang="en-GB" sz="16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. </a:t>
            </a:r>
          </a:p>
          <a:p>
            <a:pPr eaLnBrk="1" hangingPunct="1">
              <a:buClr>
                <a:srgbClr val="0E3659"/>
              </a:buClr>
              <a:buFont typeface="Calibri" pitchFamily="34" charset="0"/>
              <a:buAutoNum type="arabicPeriod" startAt="4"/>
            </a:pPr>
            <a:r>
              <a:rPr lang="en-GB" sz="1600" dirty="0" smtClean="0">
                <a:solidFill>
                  <a:srgbClr val="0B2848"/>
                </a:solidFill>
                <a:ea typeface="ＭＳ Ｐゴシック" pitchFamily="34" charset="-128"/>
                <a:cs typeface="Calibri" pitchFamily="34" charset="0"/>
              </a:rPr>
              <a:t>Opportunities for </a:t>
            </a:r>
            <a:r>
              <a:rPr lang="en-GB" sz="1600" dirty="0" smtClean="0">
                <a:solidFill>
                  <a:srgbClr val="17375E"/>
                </a:solidFill>
                <a:ea typeface="ＭＳ Ｐゴシック" pitchFamily="34" charset="-128"/>
                <a:cs typeface="Calibri" pitchFamily="34" charset="0"/>
              </a:rPr>
              <a:t>systematic learning between countries a</a:t>
            </a:r>
            <a:r>
              <a:rPr lang="en-GB" sz="1600" dirty="0" smtClean="0">
                <a:solidFill>
                  <a:srgbClr val="0B2848"/>
                </a:solidFill>
                <a:ea typeface="ＭＳ Ｐゴシック" pitchFamily="34" charset="-128"/>
                <a:cs typeface="Calibri" pitchFamily="34" charset="0"/>
              </a:rPr>
              <a:t>re developed and supported by agencies (</a:t>
            </a:r>
            <a:r>
              <a:rPr lang="en-GB" sz="1600" b="1" dirty="0" smtClean="0">
                <a:solidFill>
                  <a:srgbClr val="4D9443"/>
                </a:solidFill>
                <a:ea typeface="ＭＳ Ｐゴシック" pitchFamily="34" charset="-128"/>
                <a:cs typeface="Calibri" pitchFamily="34" charset="0"/>
              </a:rPr>
              <a:t>south-south/triangular cooperation</a:t>
            </a:r>
            <a:r>
              <a:rPr lang="en-GB" sz="1600" dirty="0" smtClean="0">
                <a:solidFill>
                  <a:srgbClr val="0B2848"/>
                </a:solidFill>
                <a:ea typeface="ＭＳ Ｐゴシック" pitchFamily="34" charset="-128"/>
                <a:cs typeface="Calibri" pitchFamily="34" charset="0"/>
              </a:rPr>
              <a:t>).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E3659"/>
              </a:buClr>
              <a:buFont typeface="Calibri" pitchFamily="34" charset="0"/>
              <a:buAutoNum type="arabicPeriod" startAt="4"/>
            </a:pPr>
            <a:r>
              <a:rPr lang="en-US" sz="1600" dirty="0" smtClean="0">
                <a:solidFill>
                  <a:srgbClr val="0B2848"/>
                </a:solidFill>
                <a:ea typeface="ＭＳ Ｐゴシック" pitchFamily="34" charset="-128"/>
                <a:cs typeface="Calibri" pitchFamily="34" charset="0"/>
              </a:rPr>
              <a:t>Provision of strategically planned and well-coordinated </a:t>
            </a:r>
            <a:r>
              <a:rPr lang="en-US" sz="1600" b="1" dirty="0" smtClean="0">
                <a:solidFill>
                  <a:srgbClr val="4D9443"/>
                </a:solidFill>
                <a:ea typeface="ＭＳ Ｐゴシック" pitchFamily="34" charset="-128"/>
                <a:cs typeface="Calibri" pitchFamily="34" charset="0"/>
              </a:rPr>
              <a:t>technical support.</a:t>
            </a:r>
            <a:endParaRPr lang="en-GB" sz="1600" b="1" dirty="0" smtClean="0">
              <a:solidFill>
                <a:srgbClr val="4D9443"/>
              </a:solidFill>
              <a:ea typeface="ＭＳ Ｐゴシック" pitchFamily="34" charset="-128"/>
              <a:cs typeface="Calibri" pitchFamily="34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Calibri" pitchFamily="34" charset="0"/>
              <a:buAutoNum type="arabicPeriod"/>
            </a:pPr>
            <a:endParaRPr lang="en-GB" sz="2000" dirty="0" smtClean="0">
              <a:solidFill>
                <a:srgbClr val="0B2848"/>
              </a:solidFill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50179" name="Content Placeholder 2"/>
          <p:cNvSpPr>
            <a:spLocks noGrp="1"/>
          </p:cNvSpPr>
          <p:nvPr>
            <p:ph sz="quarter" idx="12"/>
          </p:nvPr>
        </p:nvSpPr>
        <p:spPr bwMode="auto">
          <a:xfrm>
            <a:off x="406400" y="225425"/>
            <a:ext cx="6854825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>
                <a:ea typeface="ＭＳ Ｐゴシック" pitchFamily="34" charset="-128"/>
              </a:rPr>
              <a:t>	The 7 </a:t>
            </a:r>
            <a:r>
              <a:rPr lang="en-US" sz="2400" b="1" dirty="0" err="1" smtClean="0">
                <a:ea typeface="ＭＳ Ｐゴシック" pitchFamily="34" charset="-128"/>
              </a:rPr>
              <a:t>behaviours</a:t>
            </a: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50180" name="Date Placeholder 3"/>
          <p:cNvSpPr>
            <a:spLocks noGrp="1"/>
          </p:cNvSpPr>
          <p:nvPr>
            <p:ph type="dt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79F9E8E-4814-485A-A016-A05A608BBFF6}" type="datetime1">
              <a:rPr lang="en-GB">
                <a:solidFill>
                  <a:srgbClr val="8A8D95"/>
                </a:solidFill>
                <a:latin typeface="Calibri" pitchFamily="34" charset="0"/>
              </a:rPr>
              <a:pPr eaLnBrk="1" hangingPunct="1"/>
              <a:t>15/01/2014</a:t>
            </a:fld>
            <a:endParaRPr lang="en-US">
              <a:solidFill>
                <a:srgbClr val="8A8D95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10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4064"/>
            <a:ext cx="9144000" cy="971897"/>
          </a:xfrm>
        </p:spPr>
        <p:txBody>
          <a:bodyPr/>
          <a:lstStyle/>
          <a:p>
            <a:r>
              <a:rPr lang="en-GB" sz="2800" dirty="0" smtClean="0"/>
              <a:t>Monitoring and review of national </a:t>
            </a:r>
            <a:r>
              <a:rPr lang="en-GB" sz="2800" dirty="0"/>
              <a:t>health </a:t>
            </a:r>
            <a:r>
              <a:rPr lang="en-GB" sz="2800" dirty="0" smtClean="0"/>
              <a:t>strategies</a:t>
            </a:r>
            <a:br>
              <a:rPr lang="en-GB" sz="2800" dirty="0" smtClean="0"/>
            </a:br>
            <a:r>
              <a:rPr lang="en-GB" sz="2800" dirty="0" smtClean="0"/>
              <a:t>One country platform for information &amp; accountability</a:t>
            </a:r>
            <a:endParaRPr lang="en-US" sz="2800" dirty="0"/>
          </a:p>
        </p:txBody>
      </p:sp>
      <p:sp>
        <p:nvSpPr>
          <p:cNvPr id="1461251" name="AutoShape 3"/>
          <p:cNvSpPr>
            <a:spLocks noChangeArrowheads="1"/>
          </p:cNvSpPr>
          <p:nvPr/>
        </p:nvSpPr>
        <p:spPr bwMode="auto">
          <a:xfrm>
            <a:off x="2410889" y="1484484"/>
            <a:ext cx="4681956" cy="4824933"/>
          </a:xfrm>
          <a:prstGeom prst="flowChartConnector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 anchor="ctr"/>
          <a:lstStyle/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61252" name="AutoShape 4"/>
          <p:cNvSpPr>
            <a:spLocks noChangeArrowheads="1"/>
          </p:cNvSpPr>
          <p:nvPr/>
        </p:nvSpPr>
        <p:spPr bwMode="auto">
          <a:xfrm>
            <a:off x="3059765" y="2060424"/>
            <a:ext cx="3457508" cy="3673054"/>
          </a:xfrm>
          <a:prstGeom prst="flowChartConnector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 anchor="ctr"/>
          <a:lstStyle/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CC66"/>
                </a:solidFill>
                <a:latin typeface="Arial" charset="0"/>
              </a:rPr>
              <a:t>Country </a:t>
            </a:r>
          </a:p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CC66"/>
                </a:solidFill>
                <a:latin typeface="Arial" charset="0"/>
              </a:rPr>
              <a:t>data </a:t>
            </a:r>
          </a:p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CC66"/>
                </a:solidFill>
                <a:latin typeface="Arial" charset="0"/>
              </a:rPr>
              <a:t>generation</a:t>
            </a:r>
          </a:p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CC66"/>
                </a:solidFill>
                <a:latin typeface="Arial" charset="0"/>
              </a:rPr>
              <a:t>&amp; compilation</a:t>
            </a:r>
            <a:endParaRPr lang="en-US" b="1">
              <a:solidFill>
                <a:srgbClr val="FFCC66"/>
              </a:solidFill>
              <a:latin typeface="Arial" charset="0"/>
            </a:endParaRPr>
          </a:p>
        </p:txBody>
      </p:sp>
      <p:sp>
        <p:nvSpPr>
          <p:cNvPr id="1461253" name="Text Box 5"/>
          <p:cNvSpPr txBox="1">
            <a:spLocks noChangeArrowheads="1"/>
          </p:cNvSpPr>
          <p:nvPr/>
        </p:nvSpPr>
        <p:spPr bwMode="auto">
          <a:xfrm>
            <a:off x="4173918" y="1484484"/>
            <a:ext cx="1377171" cy="646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>
            <a:spAutoFit/>
          </a:bodyPr>
          <a:lstStyle>
            <a:lvl1pPr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222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429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652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59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31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03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75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47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smtClean="0">
                <a:solidFill>
                  <a:srgbClr val="000000"/>
                </a:solidFill>
              </a:rPr>
              <a:t>Monitoring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smtClean="0">
                <a:solidFill>
                  <a:srgbClr val="000000"/>
                </a:solidFill>
              </a:rPr>
              <a:t>reports</a:t>
            </a:r>
            <a:endParaRPr lang="en-US" b="1" smtClean="0">
              <a:solidFill>
                <a:srgbClr val="000000"/>
              </a:solidFill>
            </a:endParaRPr>
          </a:p>
        </p:txBody>
      </p:sp>
      <p:sp>
        <p:nvSpPr>
          <p:cNvPr id="1461254" name="AutoShape 6"/>
          <p:cNvSpPr>
            <a:spLocks noChangeArrowheads="1"/>
          </p:cNvSpPr>
          <p:nvPr/>
        </p:nvSpPr>
        <p:spPr bwMode="auto">
          <a:xfrm>
            <a:off x="1547531" y="3644259"/>
            <a:ext cx="431679" cy="341244"/>
          </a:xfrm>
          <a:prstGeom prst="leftArrow">
            <a:avLst>
              <a:gd name="adj1" fmla="val 50000"/>
              <a:gd name="adj2" fmla="val 33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3" tIns="40067" rIns="80133" bIns="40067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GB" sz="34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461255" name="AutoShape 7"/>
          <p:cNvSpPr>
            <a:spLocks noChangeArrowheads="1"/>
          </p:cNvSpPr>
          <p:nvPr/>
        </p:nvSpPr>
        <p:spPr bwMode="auto">
          <a:xfrm>
            <a:off x="272855" y="3213742"/>
            <a:ext cx="1274675" cy="1007894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 anchor="ctr"/>
          <a:lstStyle/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Global Fund </a:t>
            </a:r>
          </a:p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reporting</a:t>
            </a:r>
            <a:endParaRPr lang="en-US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61256" name="AutoShape 8"/>
          <p:cNvSpPr>
            <a:spLocks noChangeArrowheads="1"/>
          </p:cNvSpPr>
          <p:nvPr/>
        </p:nvSpPr>
        <p:spPr bwMode="auto">
          <a:xfrm>
            <a:off x="684172" y="1557916"/>
            <a:ext cx="1274676" cy="1007894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 anchor="ctr"/>
          <a:lstStyle/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GAVI </a:t>
            </a:r>
          </a:p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reporting</a:t>
            </a:r>
            <a:endParaRPr lang="en-US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61257" name="AutoShape 9"/>
          <p:cNvSpPr>
            <a:spLocks noChangeArrowheads="1"/>
          </p:cNvSpPr>
          <p:nvPr/>
        </p:nvSpPr>
        <p:spPr bwMode="auto">
          <a:xfrm rot="-1681645">
            <a:off x="1628980" y="4695349"/>
            <a:ext cx="359733" cy="393078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3" tIns="40067" rIns="80133" bIns="40067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GB" sz="34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461258" name="AutoShape 10"/>
          <p:cNvSpPr>
            <a:spLocks noChangeArrowheads="1"/>
          </p:cNvSpPr>
          <p:nvPr/>
        </p:nvSpPr>
        <p:spPr bwMode="auto">
          <a:xfrm>
            <a:off x="7618191" y="1988432"/>
            <a:ext cx="1274676" cy="1009334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 anchor="ctr"/>
          <a:lstStyle/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MDG / UN </a:t>
            </a:r>
          </a:p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reporting</a:t>
            </a:r>
            <a:endParaRPr lang="en-US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61259" name="AutoShape 11"/>
          <p:cNvSpPr>
            <a:spLocks noChangeArrowheads="1"/>
          </p:cNvSpPr>
          <p:nvPr/>
        </p:nvSpPr>
        <p:spPr bwMode="auto">
          <a:xfrm rot="9475896">
            <a:off x="7164791" y="2502459"/>
            <a:ext cx="358375" cy="359962"/>
          </a:xfrm>
          <a:prstGeom prst="leftArrow">
            <a:avLst>
              <a:gd name="adj1" fmla="val 50000"/>
              <a:gd name="adj2" fmla="val 264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3" tIns="40067" rIns="80133" bIns="40067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GB" sz="34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461260" name="AutoShape 12"/>
          <p:cNvSpPr>
            <a:spLocks noChangeArrowheads="1"/>
          </p:cNvSpPr>
          <p:nvPr/>
        </p:nvSpPr>
        <p:spPr bwMode="auto">
          <a:xfrm>
            <a:off x="395029" y="4725584"/>
            <a:ext cx="1274675" cy="1007894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 anchor="ctr"/>
          <a:lstStyle/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PEPFAR</a:t>
            </a:r>
          </a:p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reporting</a:t>
            </a:r>
            <a:endParaRPr lang="en-US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61261" name="AutoShape 13"/>
          <p:cNvSpPr>
            <a:spLocks noChangeArrowheads="1"/>
          </p:cNvSpPr>
          <p:nvPr/>
        </p:nvSpPr>
        <p:spPr bwMode="auto">
          <a:xfrm rot="12582895">
            <a:off x="7232667" y="4948760"/>
            <a:ext cx="431679" cy="287970"/>
          </a:xfrm>
          <a:prstGeom prst="leftArrow">
            <a:avLst>
              <a:gd name="adj1" fmla="val 50000"/>
              <a:gd name="adj2" fmla="val 39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3" tIns="40067" rIns="80133" bIns="40067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GB" sz="34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461262" name="AutoShape 14"/>
          <p:cNvSpPr>
            <a:spLocks noChangeArrowheads="1"/>
          </p:cNvSpPr>
          <p:nvPr/>
        </p:nvSpPr>
        <p:spPr bwMode="auto">
          <a:xfrm>
            <a:off x="7618191" y="4799016"/>
            <a:ext cx="1274676" cy="1150439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 anchor="ctr"/>
          <a:lstStyle/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Programme</a:t>
            </a:r>
          </a:p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Reporting </a:t>
            </a:r>
          </a:p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(TB, MCH, </a:t>
            </a:r>
          </a:p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HIV, etc.)</a:t>
            </a:r>
            <a:endParaRPr lang="en-US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61263" name="AutoShape 15"/>
          <p:cNvSpPr>
            <a:spLocks noChangeArrowheads="1"/>
          </p:cNvSpPr>
          <p:nvPr/>
        </p:nvSpPr>
        <p:spPr bwMode="auto">
          <a:xfrm>
            <a:off x="3779230" y="2780348"/>
            <a:ext cx="2233059" cy="2233205"/>
          </a:xfrm>
          <a:prstGeom prst="flowChartConnector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 anchor="ctr"/>
          <a:lstStyle/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CC66"/>
                </a:solidFill>
                <a:latin typeface="Arial" charset="0"/>
              </a:rPr>
              <a:t>Country data </a:t>
            </a:r>
          </a:p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CC66"/>
                </a:solidFill>
                <a:latin typeface="Arial" charset="0"/>
              </a:rPr>
              <a:t>information</a:t>
            </a:r>
          </a:p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CC66"/>
                </a:solidFill>
                <a:latin typeface="Arial" charset="0"/>
              </a:rPr>
              <a:t>generation</a:t>
            </a:r>
          </a:p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CC66"/>
                </a:solidFill>
                <a:latin typeface="Arial" charset="0"/>
              </a:rPr>
              <a:t>&amp; compilation</a:t>
            </a:r>
            <a:endParaRPr lang="en-US" b="1">
              <a:solidFill>
                <a:srgbClr val="FFCC66"/>
              </a:solidFill>
              <a:latin typeface="Arial" charset="0"/>
            </a:endParaRPr>
          </a:p>
        </p:txBody>
      </p:sp>
      <p:sp>
        <p:nvSpPr>
          <p:cNvPr id="1461264" name="Text Box 16"/>
          <p:cNvSpPr txBox="1">
            <a:spLocks noChangeArrowheads="1"/>
          </p:cNvSpPr>
          <p:nvPr/>
        </p:nvSpPr>
        <p:spPr bwMode="auto">
          <a:xfrm rot="2331814">
            <a:off x="4968692" y="2464295"/>
            <a:ext cx="1479763" cy="646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>
            <a:spAutoFit/>
          </a:bodyPr>
          <a:lstStyle>
            <a:lvl1pPr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222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429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652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59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31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03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75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47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FFCC66"/>
                </a:solidFill>
              </a:rPr>
              <a:t>Analysis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FFCC66"/>
                </a:solidFill>
              </a:rPr>
              <a:t>&amp; synthesis</a:t>
            </a:r>
            <a:endParaRPr lang="en-US" b="1" dirty="0" smtClean="0">
              <a:solidFill>
                <a:srgbClr val="FFCC66"/>
              </a:solidFill>
            </a:endParaRPr>
          </a:p>
        </p:txBody>
      </p:sp>
      <p:sp>
        <p:nvSpPr>
          <p:cNvPr id="1461265" name="Text Box 17"/>
          <p:cNvSpPr txBox="1">
            <a:spLocks noChangeArrowheads="1"/>
          </p:cNvSpPr>
          <p:nvPr/>
        </p:nvSpPr>
        <p:spPr bwMode="auto">
          <a:xfrm rot="5400000">
            <a:off x="6175915" y="3679648"/>
            <a:ext cx="1274579" cy="646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>
            <a:spAutoFit/>
          </a:bodyPr>
          <a:lstStyle>
            <a:lvl1pPr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222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429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652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59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31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03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75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47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000000"/>
                </a:solidFill>
              </a:rPr>
              <a:t>Statistical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000000"/>
                </a:solidFill>
              </a:rPr>
              <a:t> reports</a:t>
            </a:r>
            <a:endParaRPr lang="en-US" b="1" dirty="0" smtClean="0">
              <a:solidFill>
                <a:srgbClr val="000000"/>
              </a:solidFill>
            </a:endParaRPr>
          </a:p>
        </p:txBody>
      </p:sp>
      <p:sp>
        <p:nvSpPr>
          <p:cNvPr id="1461266" name="Text Box 18"/>
          <p:cNvSpPr txBox="1">
            <a:spLocks noChangeArrowheads="1"/>
          </p:cNvSpPr>
          <p:nvPr/>
        </p:nvSpPr>
        <p:spPr bwMode="auto">
          <a:xfrm rot="16200000">
            <a:off x="2019115" y="3678209"/>
            <a:ext cx="1466940" cy="646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>
            <a:spAutoFit/>
          </a:bodyPr>
          <a:lstStyle>
            <a:lvl1pPr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222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429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652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59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31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03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75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47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000000"/>
                </a:solidFill>
              </a:rPr>
              <a:t>Programme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000000"/>
                </a:solidFill>
              </a:rPr>
              <a:t>reports</a:t>
            </a:r>
            <a:endParaRPr lang="en-US" b="1" dirty="0" smtClean="0">
              <a:solidFill>
                <a:srgbClr val="000000"/>
              </a:solidFill>
            </a:endParaRPr>
          </a:p>
        </p:txBody>
      </p:sp>
      <p:sp>
        <p:nvSpPr>
          <p:cNvPr id="1461267" name="Rectangle 19"/>
          <p:cNvSpPr>
            <a:spLocks noChangeArrowheads="1"/>
          </p:cNvSpPr>
          <p:nvPr/>
        </p:nvSpPr>
        <p:spPr bwMode="auto">
          <a:xfrm>
            <a:off x="251134" y="1196516"/>
            <a:ext cx="8713678" cy="5472865"/>
          </a:xfrm>
          <a:prstGeom prst="rect">
            <a:avLst/>
          </a:prstGeom>
          <a:noFill/>
          <a:ln w="57150">
            <a:solidFill>
              <a:srgbClr val="99CCFF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80133" tIns="40067" rIns="80133" bIns="40067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GB" sz="34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461268" name="Text Box 20"/>
          <p:cNvSpPr txBox="1">
            <a:spLocks noChangeArrowheads="1"/>
          </p:cNvSpPr>
          <p:nvPr/>
        </p:nvSpPr>
        <p:spPr bwMode="auto">
          <a:xfrm>
            <a:off x="7014352" y="6149334"/>
            <a:ext cx="1927385" cy="52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>
            <a:spAutoFit/>
          </a:bodyPr>
          <a:lstStyle>
            <a:lvl1pPr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222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429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652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59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31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03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75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47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00"/>
                </a:solidFill>
                <a:latin typeface="Calibri"/>
              </a:rPr>
              <a:t>Harmonization of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00"/>
                </a:solidFill>
                <a:latin typeface="Calibri"/>
              </a:rPr>
              <a:t>reporting requirements</a:t>
            </a:r>
            <a:endParaRPr lang="en-US" sz="1400" b="1" dirty="0" smtClea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1269" name="Text Box 21"/>
          <p:cNvSpPr txBox="1">
            <a:spLocks noChangeArrowheads="1"/>
          </p:cNvSpPr>
          <p:nvPr/>
        </p:nvSpPr>
        <p:spPr bwMode="auto">
          <a:xfrm>
            <a:off x="357817" y="6112079"/>
            <a:ext cx="1927386" cy="52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>
            <a:spAutoFit/>
          </a:bodyPr>
          <a:lstStyle>
            <a:lvl1pPr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222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429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652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59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31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03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75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47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00"/>
                </a:solidFill>
                <a:latin typeface="Calibri"/>
              </a:rPr>
              <a:t>Minimization of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00"/>
                </a:solidFill>
                <a:latin typeface="Calibri"/>
              </a:rPr>
              <a:t>reporting requirements</a:t>
            </a:r>
            <a:endParaRPr lang="en-US" sz="1400" b="1" dirty="0" smtClea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1270" name="Text Box 22"/>
          <p:cNvSpPr txBox="1">
            <a:spLocks noChangeArrowheads="1"/>
          </p:cNvSpPr>
          <p:nvPr/>
        </p:nvSpPr>
        <p:spPr bwMode="auto">
          <a:xfrm>
            <a:off x="300333" y="1250204"/>
            <a:ext cx="2663292" cy="30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>
            <a:spAutoFit/>
          </a:bodyPr>
          <a:lstStyle>
            <a:lvl1pPr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222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429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652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59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31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03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75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47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00"/>
                </a:solidFill>
                <a:latin typeface="Calibri"/>
              </a:rPr>
              <a:t>External validation and estimates</a:t>
            </a:r>
            <a:endParaRPr lang="en-US" sz="1400" b="1" dirty="0" smtClea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1271" name="Text Box 23"/>
          <p:cNvSpPr txBox="1">
            <a:spLocks noChangeArrowheads="1"/>
          </p:cNvSpPr>
          <p:nvPr/>
        </p:nvSpPr>
        <p:spPr bwMode="auto">
          <a:xfrm>
            <a:off x="7284562" y="1250204"/>
            <a:ext cx="1629355" cy="52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>
            <a:spAutoFit/>
          </a:bodyPr>
          <a:lstStyle>
            <a:lvl1pPr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222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429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652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59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31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03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75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47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00"/>
                </a:solidFill>
                <a:latin typeface="Calibri"/>
              </a:rPr>
              <a:t>Common standards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00"/>
                </a:solidFill>
                <a:latin typeface="Calibri"/>
              </a:rPr>
              <a:t> and tools</a:t>
            </a:r>
            <a:endParaRPr lang="en-US" sz="1400" b="1" dirty="0" smtClea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1272" name="Text Box 24"/>
          <p:cNvSpPr txBox="1">
            <a:spLocks noChangeArrowheads="1"/>
          </p:cNvSpPr>
          <p:nvPr/>
        </p:nvSpPr>
        <p:spPr bwMode="auto">
          <a:xfrm rot="3301158">
            <a:off x="3006307" y="4441327"/>
            <a:ext cx="1556708" cy="646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>
            <a:spAutoFit/>
          </a:bodyPr>
          <a:lstStyle>
            <a:lvl1pPr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222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429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652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59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31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03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75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47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smtClean="0">
                <a:solidFill>
                  <a:srgbClr val="FFCC66"/>
                </a:solidFill>
              </a:rPr>
              <a:t>Independent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smtClean="0">
                <a:solidFill>
                  <a:srgbClr val="FFCC66"/>
                </a:solidFill>
              </a:rPr>
              <a:t>reviews</a:t>
            </a:r>
            <a:endParaRPr lang="en-US" b="1" smtClean="0">
              <a:solidFill>
                <a:srgbClr val="FFCC66"/>
              </a:solidFill>
            </a:endParaRPr>
          </a:p>
        </p:txBody>
      </p:sp>
      <p:sp>
        <p:nvSpPr>
          <p:cNvPr id="1461273" name="Text Box 25"/>
          <p:cNvSpPr txBox="1">
            <a:spLocks noChangeArrowheads="1"/>
          </p:cNvSpPr>
          <p:nvPr/>
        </p:nvSpPr>
        <p:spPr bwMode="auto">
          <a:xfrm rot="-3097950">
            <a:off x="5175422" y="4418291"/>
            <a:ext cx="1505411" cy="646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>
            <a:spAutoFit/>
          </a:bodyPr>
          <a:lstStyle>
            <a:lvl1pPr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222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429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652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59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31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03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75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47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smtClean="0">
                <a:solidFill>
                  <a:srgbClr val="FFCC66"/>
                </a:solidFill>
              </a:rPr>
              <a:t>Data quality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smtClean="0">
                <a:solidFill>
                  <a:srgbClr val="FFCC66"/>
                </a:solidFill>
              </a:rPr>
              <a:t>assessment</a:t>
            </a:r>
            <a:endParaRPr lang="en-US" b="1" smtClean="0">
              <a:solidFill>
                <a:srgbClr val="FFCC66"/>
              </a:solidFill>
            </a:endParaRPr>
          </a:p>
        </p:txBody>
      </p:sp>
      <p:sp>
        <p:nvSpPr>
          <p:cNvPr id="1461274" name="AutoShape 26"/>
          <p:cNvSpPr>
            <a:spLocks noChangeArrowheads="1"/>
          </p:cNvSpPr>
          <p:nvPr/>
        </p:nvSpPr>
        <p:spPr bwMode="auto">
          <a:xfrm rot="1608051">
            <a:off x="1918123" y="2249044"/>
            <a:ext cx="359732" cy="341245"/>
          </a:xfrm>
          <a:prstGeom prst="leftArrow">
            <a:avLst>
              <a:gd name="adj1" fmla="val 50000"/>
              <a:gd name="adj2" fmla="val 279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3" tIns="40067" rIns="80133" bIns="40067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GB" sz="34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461275" name="AutoShape 27"/>
          <p:cNvSpPr>
            <a:spLocks noChangeArrowheads="1"/>
          </p:cNvSpPr>
          <p:nvPr/>
        </p:nvSpPr>
        <p:spPr bwMode="auto">
          <a:xfrm>
            <a:off x="7667061" y="3213742"/>
            <a:ext cx="1274676" cy="1007894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 anchor="ctr"/>
          <a:lstStyle/>
          <a:p>
            <a:pPr algn="ctr" defTabSz="914018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Evaluation</a:t>
            </a:r>
            <a:endParaRPr lang="en-US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61276" name="AutoShape 28"/>
          <p:cNvSpPr>
            <a:spLocks noChangeArrowheads="1"/>
          </p:cNvSpPr>
          <p:nvPr/>
        </p:nvSpPr>
        <p:spPr bwMode="auto">
          <a:xfrm rot="10800000">
            <a:off x="7451220" y="3527631"/>
            <a:ext cx="221269" cy="359962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3" tIns="40067" rIns="80133" bIns="40067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GB" sz="34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461277" name="Oval 29"/>
          <p:cNvSpPr>
            <a:spLocks noChangeArrowheads="1"/>
          </p:cNvSpPr>
          <p:nvPr/>
        </p:nvSpPr>
        <p:spPr bwMode="auto">
          <a:xfrm>
            <a:off x="1979211" y="1268507"/>
            <a:ext cx="5472011" cy="540087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33" tIns="40067" rIns="80133" bIns="40067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GB" sz="34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461278" name="Text Box 30"/>
          <p:cNvSpPr txBox="1">
            <a:spLocks noChangeArrowheads="1"/>
          </p:cNvSpPr>
          <p:nvPr/>
        </p:nvSpPr>
        <p:spPr bwMode="auto">
          <a:xfrm rot="16200000">
            <a:off x="1606725" y="3579125"/>
            <a:ext cx="1252668" cy="369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6" tIns="45688" rIns="91376" bIns="45688">
            <a:spAutoFit/>
          </a:bodyPr>
          <a:lstStyle>
            <a:lvl1pPr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222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429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652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59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31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03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75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47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Reviews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61279" name="Text Box 31"/>
          <p:cNvSpPr txBox="1">
            <a:spLocks noChangeArrowheads="1"/>
          </p:cNvSpPr>
          <p:nvPr/>
        </p:nvSpPr>
        <p:spPr bwMode="auto">
          <a:xfrm rot="5400000">
            <a:off x="6741711" y="3972932"/>
            <a:ext cx="1056570" cy="36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>
            <a:spAutoFit/>
          </a:bodyPr>
          <a:lstStyle>
            <a:lvl1pPr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222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429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652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59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31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03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75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47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Reviews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 rot="18674784">
            <a:off x="2966293" y="2878931"/>
            <a:ext cx="1685012" cy="36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>
            <a:spAutoFit/>
          </a:bodyPr>
          <a:lstStyle>
            <a:lvl1pPr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222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42988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652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5975" algn="r" defTabSz="10429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31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03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75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4775" algn="r" defTabSz="1042988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CC66"/>
                </a:solidFill>
              </a:rPr>
              <a:t>Transparency</a:t>
            </a:r>
          </a:p>
        </p:txBody>
      </p:sp>
    </p:spTree>
    <p:extLst>
      <p:ext uri="{BB962C8B-B14F-4D97-AF65-F5344CB8AC3E}">
        <p14:creationId xmlns:p14="http://schemas.microsoft.com/office/powerpoint/2010/main" val="150786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61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46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46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46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6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46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46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46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46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61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1251" grpId="0" animBg="1"/>
      <p:bldP spid="1461252" grpId="0" animBg="1"/>
      <p:bldP spid="1461255" grpId="0" animBg="1"/>
      <p:bldP spid="1461256" grpId="0" animBg="1"/>
      <p:bldP spid="1461258" grpId="0" animBg="1"/>
      <p:bldP spid="1461260" grpId="0" animBg="1"/>
      <p:bldP spid="1461262" grpId="0" animBg="1"/>
      <p:bldP spid="1461263" grpId="0" animBg="1"/>
      <p:bldP spid="1461275" grpId="0" animBg="1"/>
      <p:bldP spid="14612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9412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Country-led platform for information &amp; accountability Key attributes of a good system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467" y="1556792"/>
            <a:ext cx="6923112" cy="5112568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Comprehensive M&amp;E and review plan</a:t>
            </a:r>
          </a:p>
          <a:p>
            <a:pPr lvl="1"/>
            <a:r>
              <a:rPr lang="en-US" sz="1600" dirty="0" smtClean="0"/>
              <a:t>For national health strategy</a:t>
            </a:r>
          </a:p>
          <a:p>
            <a:pPr lvl="1"/>
            <a:r>
              <a:rPr lang="en-US" sz="1600" dirty="0" smtClean="0"/>
              <a:t>With program M&amp;E aligned</a:t>
            </a:r>
          </a:p>
          <a:p>
            <a:r>
              <a:rPr lang="en-US" sz="1600" b="1" dirty="0" smtClean="0"/>
              <a:t>Institutional capacity</a:t>
            </a:r>
            <a:r>
              <a:rPr lang="en-US" sz="1600" dirty="0" smtClean="0"/>
              <a:t>: </a:t>
            </a:r>
          </a:p>
          <a:p>
            <a:pPr lvl="1"/>
            <a:r>
              <a:rPr lang="en-US" sz="1600" dirty="0" smtClean="0"/>
              <a:t>system with coordination, clear roles &amp; responsibilities, including all major country institutions (independent assessment)</a:t>
            </a:r>
          </a:p>
          <a:p>
            <a:r>
              <a:rPr lang="en-US" sz="1600" b="1" dirty="0" smtClean="0"/>
              <a:t>M&amp;E framework</a:t>
            </a:r>
          </a:p>
          <a:p>
            <a:pPr lvl="1"/>
            <a:r>
              <a:rPr lang="en-US" sz="1600" dirty="0" smtClean="0"/>
              <a:t>Core indicators with baselines and targets (20-40)</a:t>
            </a:r>
          </a:p>
          <a:p>
            <a:pPr lvl="1"/>
            <a:r>
              <a:rPr lang="en-US" sz="1600" dirty="0" smtClean="0"/>
              <a:t>Data sources specified and integrated (surveys, facility, administrative data)</a:t>
            </a:r>
          </a:p>
          <a:p>
            <a:pPr lvl="1"/>
            <a:r>
              <a:rPr lang="en-US" sz="1600" dirty="0" smtClean="0"/>
              <a:t>Data analysis &amp; synthesis specified (with equity component)</a:t>
            </a:r>
          </a:p>
          <a:p>
            <a:pPr lvl="1"/>
            <a:r>
              <a:rPr lang="en-US" sz="1600" dirty="0" smtClean="0"/>
              <a:t>Data quality assessment &amp; transparency</a:t>
            </a:r>
          </a:p>
          <a:p>
            <a:pPr lvl="1"/>
            <a:r>
              <a:rPr lang="en-US" sz="1600" dirty="0" smtClean="0"/>
              <a:t>Effective communication &amp; use</a:t>
            </a:r>
          </a:p>
          <a:p>
            <a:r>
              <a:rPr lang="en-US" sz="1600" b="1" dirty="0" smtClean="0"/>
              <a:t>Country mechanisms for review and action</a:t>
            </a:r>
          </a:p>
          <a:p>
            <a:pPr lvl="1"/>
            <a:r>
              <a:rPr lang="en-US" sz="1600" dirty="0" smtClean="0"/>
              <a:t>System of inclusive, participatory periodic progress and performance reviews (annual, midterm, final) </a:t>
            </a:r>
          </a:p>
          <a:p>
            <a:pPr lvl="1"/>
            <a:r>
              <a:rPr lang="en-US" sz="1600" dirty="0" smtClean="0"/>
              <a:t>Established processes to take corrective measures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789" y="1628800"/>
            <a:ext cx="2034695" cy="2952328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92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Global Health Agency Leaders</a:t>
            </a:r>
            <a:br>
              <a:rPr lang="en-US" sz="3200" b="1" dirty="0" smtClean="0"/>
            </a:br>
            <a:r>
              <a:rPr lang="en-US" sz="3200" b="1" dirty="0" smtClean="0"/>
              <a:t>Reducing country reporting burden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 smtClean="0"/>
              <a:t>Is there a problem?</a:t>
            </a:r>
          </a:p>
          <a:p>
            <a:pPr lvl="1"/>
            <a:r>
              <a:rPr lang="en-US" sz="1600" dirty="0"/>
              <a:t>Global: &gt; 1000 health indicators</a:t>
            </a:r>
          </a:p>
          <a:p>
            <a:pPr lvl="1"/>
            <a:r>
              <a:rPr lang="en-US" sz="1600" dirty="0"/>
              <a:t>Country: </a:t>
            </a:r>
            <a:r>
              <a:rPr lang="en-US" sz="1600" dirty="0" smtClean="0"/>
              <a:t>some have indicated reporting involves &gt; </a:t>
            </a:r>
            <a:r>
              <a:rPr lang="en-US" sz="1600" dirty="0"/>
              <a:t>600 </a:t>
            </a:r>
            <a:r>
              <a:rPr lang="en-US" sz="1600" dirty="0" smtClean="0"/>
              <a:t>indicators</a:t>
            </a:r>
          </a:p>
          <a:p>
            <a:pPr lvl="1"/>
            <a:r>
              <a:rPr lang="en-US" sz="1600" dirty="0" smtClean="0"/>
              <a:t>More emphasis on results &amp; targets, More initiatives</a:t>
            </a:r>
          </a:p>
          <a:p>
            <a:pPr lvl="1"/>
            <a:endParaRPr lang="en-US" sz="1600" dirty="0"/>
          </a:p>
          <a:p>
            <a:r>
              <a:rPr lang="en-US" sz="1600" b="1" dirty="0"/>
              <a:t>What can be done to gain efficiency, and obtain better quality data on </a:t>
            </a:r>
            <a:r>
              <a:rPr lang="en-US" sz="1600" b="1" dirty="0" smtClean="0"/>
              <a:t>results?</a:t>
            </a:r>
            <a:endParaRPr lang="en-US" sz="1600" b="1" dirty="0"/>
          </a:p>
          <a:p>
            <a:pPr lvl="1"/>
            <a:r>
              <a:rPr lang="en-US" sz="1600" dirty="0"/>
              <a:t>S</a:t>
            </a:r>
            <a:r>
              <a:rPr lang="en-US" sz="1600" dirty="0" smtClean="0"/>
              <a:t>ep 2013 GHAL meeting: agreement on need to reduce reporting burden countries</a:t>
            </a:r>
          </a:p>
          <a:p>
            <a:pPr lvl="1"/>
            <a:r>
              <a:rPr lang="en-US" sz="1600" dirty="0" smtClean="0"/>
              <a:t>Working group with 19 agency representatives, chaired by DG WHO</a:t>
            </a:r>
          </a:p>
          <a:p>
            <a:pPr lvl="1"/>
            <a:r>
              <a:rPr lang="en-US" sz="1600" dirty="0" smtClean="0"/>
              <a:t>Initial round of agencies reveals good intentions and efforts to </a:t>
            </a:r>
            <a:r>
              <a:rPr lang="en-US" sz="1600" dirty="0"/>
              <a:t>reduce </a:t>
            </a:r>
            <a:r>
              <a:rPr lang="en-US" sz="1600" dirty="0" smtClean="0"/>
              <a:t>burden (as </a:t>
            </a:r>
            <a:r>
              <a:rPr lang="en-US" sz="1600" dirty="0"/>
              <a:t>long as funding constituencies are served with reliable timely data on result </a:t>
            </a:r>
            <a:r>
              <a:rPr lang="en-US" sz="1600" dirty="0" smtClean="0"/>
              <a:t>indicators)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Country situation more complicated: review of indicators and reporting in countries ongoing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8951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sz="3200" b="1" dirty="0" smtClean="0"/>
              <a:t>One Country Accountability </a:t>
            </a:r>
            <a:r>
              <a:rPr lang="en-GB" sz="3200" b="1" dirty="0"/>
              <a:t>P</a:t>
            </a:r>
            <a:r>
              <a:rPr lang="en-GB" sz="3200" b="1" dirty="0" smtClean="0"/>
              <a:t>latform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800" dirty="0" smtClean="0"/>
          </a:p>
          <a:p>
            <a:r>
              <a:rPr lang="en-GB" sz="2800" dirty="0" smtClean="0"/>
              <a:t>Can investments in support of reporting requirements be made in different way to strengthen the national platform for information and accountability? </a:t>
            </a:r>
          </a:p>
          <a:p>
            <a:endParaRPr lang="en-GB" sz="2800" dirty="0"/>
          </a:p>
          <a:p>
            <a:endParaRPr lang="en-GB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C9D14B-DD83-4BDA-B890-2DC9F5832D48}" type="datetime1">
              <a:rPr lang="en-US" smtClean="0"/>
              <a:t>1/15/2014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303D6-5C42-429C-9AD7-4578683E1BAB}" type="slidenum">
              <a:rPr lang="en-US" smtClean="0">
                <a:solidFill>
                  <a:srgbClr val="0B2848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B28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3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iHP test">
      <a:dk1>
        <a:srgbClr val="0B2848"/>
      </a:dk1>
      <a:lt1>
        <a:sysClr val="window" lastClr="FFFFFF"/>
      </a:lt1>
      <a:dk2>
        <a:srgbClr val="1F497D"/>
      </a:dk2>
      <a:lt2>
        <a:srgbClr val="EEECE1"/>
      </a:lt2>
      <a:accent1>
        <a:srgbClr val="0E3659"/>
      </a:accent1>
      <a:accent2>
        <a:srgbClr val="4D9443"/>
      </a:accent2>
      <a:accent3>
        <a:srgbClr val="7B7C7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637</Words>
  <Application>Microsoft Office PowerPoint</Application>
  <PresentationFormat>On-screen Show (4:3)</PresentationFormat>
  <Paragraphs>127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Office Theme</vt:lpstr>
      <vt:lpstr>1_Office Theme</vt:lpstr>
      <vt:lpstr>master</vt:lpstr>
      <vt:lpstr>Microsoft Excel Chart</vt:lpstr>
      <vt:lpstr>Improving Accountability for Results: streamlining action by global agencies</vt:lpstr>
      <vt:lpstr>IHP+</vt:lpstr>
      <vt:lpstr>PowerPoint Presentation</vt:lpstr>
      <vt:lpstr>Messages on progress  from 2012 IHP+ country teams meeting</vt:lpstr>
      <vt:lpstr>PowerPoint Presentation</vt:lpstr>
      <vt:lpstr>Monitoring and review of national health strategies One country platform for information &amp; accountability</vt:lpstr>
      <vt:lpstr>Country-led platform for information &amp; accountability Key attributes of a good system</vt:lpstr>
      <vt:lpstr>Global Health Agency Leaders Reducing country reporting burden</vt:lpstr>
      <vt:lpstr>One Country Accountability Platform 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ALI, Kim</dc:creator>
  <cp:lastModifiedBy>BOERMA, Jan Ties</cp:lastModifiedBy>
  <cp:revision>72</cp:revision>
  <cp:lastPrinted>2013-12-16T08:21:46Z</cp:lastPrinted>
  <dcterms:created xsi:type="dcterms:W3CDTF">2013-02-18T15:24:37Z</dcterms:created>
  <dcterms:modified xsi:type="dcterms:W3CDTF">2014-01-15T13:58:43Z</dcterms:modified>
</cp:coreProperties>
</file>