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3" r:id="rId2"/>
  </p:sldMasterIdLst>
  <p:notesMasterIdLst>
    <p:notesMasterId r:id="rId8"/>
  </p:notesMasterIdLst>
  <p:handoutMasterIdLst>
    <p:handoutMasterId r:id="rId9"/>
  </p:handoutMasterIdLst>
  <p:sldIdLst>
    <p:sldId id="303" r:id="rId3"/>
    <p:sldId id="319" r:id="rId4"/>
    <p:sldId id="321" r:id="rId5"/>
    <p:sldId id="320" r:id="rId6"/>
    <p:sldId id="323" r:id="rId7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5A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9F309-6768-4273-96D3-14396B46CD12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53561-CC78-47DE-A829-36674EB09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17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0EE74-FF0E-4C84-B567-21F3D3A3BCE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0987B-CAC6-4F12-8685-F041323A4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50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137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017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708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64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198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397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754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776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4748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0588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655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2017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42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299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706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46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75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386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98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163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36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80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78000" t="89000" r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45976-195E-4C6E-8492-F6C16BF32098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50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78000" t="89000" r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45976-195E-4C6E-8492-F6C16BF3209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529AA-4647-4ADB-B24C-2C8C5E2D5A6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680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b="1" dirty="0" smtClean="0">
                <a:solidFill>
                  <a:srgbClr val="002060"/>
                </a:solidFill>
              </a:rPr>
              <a:t>Aligning for better results</a:t>
            </a:r>
            <a:br>
              <a:rPr lang="en-GB" sz="3200" b="1" dirty="0" smtClean="0">
                <a:solidFill>
                  <a:srgbClr val="002060"/>
                </a:solidFill>
              </a:rPr>
            </a:br>
            <a:r>
              <a:rPr lang="en-GB" sz="3200" b="1" dirty="0" smtClean="0">
                <a:solidFill>
                  <a:srgbClr val="002060"/>
                </a:solidFill>
              </a:rPr>
              <a:t/>
            </a:r>
            <a:br>
              <a:rPr lang="en-GB" sz="3200" b="1" dirty="0" smtClean="0">
                <a:solidFill>
                  <a:srgbClr val="002060"/>
                </a:solidFill>
              </a:rPr>
            </a:br>
            <a:r>
              <a:rPr lang="en-GB" sz="3200" b="1" dirty="0" smtClean="0">
                <a:solidFill>
                  <a:srgbClr val="002060"/>
                </a:solidFill>
              </a:rPr>
              <a:t>IHP+ Strategic Directions 2014/15</a:t>
            </a:r>
            <a:endParaRPr lang="en-GB" sz="32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Overview 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2231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b="1" dirty="0" smtClean="0">
                <a:solidFill>
                  <a:srgbClr val="002060"/>
                </a:solidFill>
              </a:rPr>
              <a:t>Session objectives</a:t>
            </a:r>
            <a:endParaRPr lang="en-GB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To review and agree overall strategic directions for next 2 years</a:t>
            </a:r>
          </a:p>
          <a:p>
            <a:endParaRPr lang="en-GB" sz="2400" dirty="0"/>
          </a:p>
          <a:p>
            <a:r>
              <a:rPr lang="en-GB" sz="2400" dirty="0" smtClean="0"/>
              <a:t>To discuss / agree role of partners in taking them forward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3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>
                <a:solidFill>
                  <a:srgbClr val="002060"/>
                </a:solidFill>
              </a:rPr>
              <a:t>IHP+ vision</a:t>
            </a:r>
            <a:endParaRPr lang="en-GB" sz="2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IHP+ is a group of partners committed to better health results by putting the principles of effective development co-operation into practice</a:t>
            </a:r>
          </a:p>
          <a:p>
            <a:endParaRPr lang="en-GB" sz="2000" dirty="0" smtClean="0"/>
          </a:p>
          <a:p>
            <a:r>
              <a:rPr lang="en-GB" sz="2000" dirty="0" smtClean="0"/>
              <a:t>Reach this goal through</a:t>
            </a:r>
          </a:p>
          <a:p>
            <a:pPr lvl="1"/>
            <a:r>
              <a:rPr lang="en-GB" sz="1600" dirty="0" smtClean="0"/>
              <a:t>Aligned support behind good quality national health strategies</a:t>
            </a:r>
          </a:p>
          <a:p>
            <a:pPr lvl="1"/>
            <a:r>
              <a:rPr lang="en-GB" sz="1600" dirty="0" smtClean="0"/>
              <a:t>Strengthening and aligning with country systems – key to sustainable success</a:t>
            </a:r>
          </a:p>
          <a:p>
            <a:pPr lvl="1"/>
            <a:endParaRPr lang="en-GB" sz="1600" dirty="0" smtClean="0"/>
          </a:p>
          <a:p>
            <a:pPr lvl="0"/>
            <a:r>
              <a:rPr lang="en-GB" sz="2000" dirty="0">
                <a:solidFill>
                  <a:prstClr val="black"/>
                </a:solidFill>
              </a:rPr>
              <a:t>Requires action by all partners – governments, CSOs, private sector, international agencies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0675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0811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002060"/>
                </a:solidFill>
              </a:rPr>
              <a:t/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>IHP+ strategic directions 2014/15: the core elements</a:t>
            </a:r>
            <a:r>
              <a:rPr lang="en-US" sz="3200" b="1" dirty="0" smtClean="0">
                <a:solidFill>
                  <a:srgbClr val="002060"/>
                </a:solidFill>
              </a:rPr>
              <a:t/>
            </a:r>
            <a:br>
              <a:rPr lang="en-US" sz="3200" b="1" dirty="0" smtClean="0">
                <a:solidFill>
                  <a:srgbClr val="002060"/>
                </a:solidFill>
              </a:rPr>
            </a:br>
            <a:endParaRPr lang="en-GB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4929411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endParaRPr lang="en-US" sz="2400" b="1" dirty="0" smtClean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en-US" sz="2000" b="1" dirty="0" smtClean="0">
                <a:solidFill>
                  <a:srgbClr val="065A0E"/>
                </a:solidFill>
              </a:rPr>
              <a:t>1. Political commitment and </a:t>
            </a:r>
            <a:r>
              <a:rPr lang="en-US" sz="2000" b="1" dirty="0">
                <a:solidFill>
                  <a:srgbClr val="065A0E"/>
                </a:solidFill>
              </a:rPr>
              <a:t>organizational </a:t>
            </a:r>
            <a:r>
              <a:rPr lang="en-US" sz="2000" b="1" dirty="0" smtClean="0">
                <a:solidFill>
                  <a:srgbClr val="065A0E"/>
                </a:solidFill>
              </a:rPr>
              <a:t>action</a:t>
            </a:r>
          </a:p>
          <a:p>
            <a:pPr lvl="1"/>
            <a:r>
              <a:rPr lang="en-US" sz="1800" dirty="0" smtClean="0">
                <a:solidFill>
                  <a:srgbClr val="002060"/>
                </a:solidFill>
              </a:rPr>
              <a:t>Intensified action on 7 </a:t>
            </a:r>
            <a:r>
              <a:rPr lang="en-US" sz="1800" dirty="0" err="1" smtClean="0">
                <a:solidFill>
                  <a:srgbClr val="002060"/>
                </a:solidFill>
              </a:rPr>
              <a:t>behaviours</a:t>
            </a:r>
            <a:r>
              <a:rPr lang="en-US" sz="1800" dirty="0" smtClean="0">
                <a:solidFill>
                  <a:srgbClr val="002060"/>
                </a:solidFill>
              </a:rPr>
              <a:t> by development agencies</a:t>
            </a:r>
            <a:endParaRPr lang="en-US" sz="1800" dirty="0">
              <a:solidFill>
                <a:srgbClr val="002060"/>
              </a:solidFill>
            </a:endParaRPr>
          </a:p>
          <a:p>
            <a:pPr lvl="1"/>
            <a:r>
              <a:rPr lang="en-US" sz="1800" dirty="0">
                <a:solidFill>
                  <a:srgbClr val="002060"/>
                </a:solidFill>
              </a:rPr>
              <a:t>Intensified action and lesson learning in selected countries</a:t>
            </a:r>
          </a:p>
          <a:p>
            <a:pPr marL="0" lvl="0" indent="0">
              <a:buNone/>
            </a:pPr>
            <a:r>
              <a:rPr lang="en-US" sz="2000" b="1" dirty="0" smtClean="0">
                <a:solidFill>
                  <a:srgbClr val="065A0E"/>
                </a:solidFill>
              </a:rPr>
              <a:t>2. Approaches </a:t>
            </a:r>
            <a:r>
              <a:rPr lang="en-US" sz="2000" b="1" dirty="0">
                <a:solidFill>
                  <a:srgbClr val="065A0E"/>
                </a:solidFill>
              </a:rPr>
              <a:t>and tools</a:t>
            </a:r>
          </a:p>
          <a:p>
            <a:pPr lvl="1"/>
            <a:r>
              <a:rPr lang="en-US" sz="1800" dirty="0" smtClean="0">
                <a:solidFill>
                  <a:srgbClr val="002060"/>
                </a:solidFill>
              </a:rPr>
              <a:t>Increased emphasis on one </a:t>
            </a:r>
            <a:r>
              <a:rPr lang="en-US" sz="1800" dirty="0">
                <a:solidFill>
                  <a:srgbClr val="002060"/>
                </a:solidFill>
              </a:rPr>
              <a:t>country platform for monitoring and </a:t>
            </a:r>
            <a:r>
              <a:rPr lang="en-US" sz="1800" dirty="0" smtClean="0">
                <a:solidFill>
                  <a:srgbClr val="002060"/>
                </a:solidFill>
              </a:rPr>
              <a:t>accountability; mutual accountability; FM </a:t>
            </a:r>
            <a:r>
              <a:rPr lang="en-US" sz="1800" dirty="0">
                <a:solidFill>
                  <a:srgbClr val="002060"/>
                </a:solidFill>
              </a:rPr>
              <a:t>harmonization and alignment</a:t>
            </a:r>
          </a:p>
          <a:p>
            <a:pPr marL="800100" lvl="1"/>
            <a:r>
              <a:rPr lang="en-US" sz="1800" dirty="0" smtClean="0">
                <a:solidFill>
                  <a:srgbClr val="002060"/>
                </a:solidFill>
              </a:rPr>
              <a:t>Consolidation </a:t>
            </a:r>
            <a:r>
              <a:rPr lang="en-US" sz="1800" dirty="0">
                <a:solidFill>
                  <a:srgbClr val="002060"/>
                </a:solidFill>
              </a:rPr>
              <a:t>of </a:t>
            </a:r>
            <a:r>
              <a:rPr lang="en-US" sz="1800" dirty="0" smtClean="0">
                <a:solidFill>
                  <a:srgbClr val="002060"/>
                </a:solidFill>
              </a:rPr>
              <a:t>JANS </a:t>
            </a:r>
            <a:r>
              <a:rPr lang="en-US" sz="1800" dirty="0">
                <a:solidFill>
                  <a:srgbClr val="002060"/>
                </a:solidFill>
              </a:rPr>
              <a:t>and </a:t>
            </a:r>
            <a:r>
              <a:rPr lang="en-US" sz="1800" dirty="0" smtClean="0">
                <a:solidFill>
                  <a:srgbClr val="002060"/>
                </a:solidFill>
              </a:rPr>
              <a:t>compacts; increased CS engagement in national policy/performance monitoring </a:t>
            </a:r>
          </a:p>
          <a:p>
            <a:pPr marL="800100" lvl="1"/>
            <a:r>
              <a:rPr lang="en-US" sz="1800" dirty="0" smtClean="0">
                <a:solidFill>
                  <a:srgbClr val="002060"/>
                </a:solidFill>
              </a:rPr>
              <a:t>New approaches: SSC and role of IHP+; strategic and well-coordinated TA</a:t>
            </a:r>
            <a:endParaRPr lang="en-US" sz="1800" dirty="0">
              <a:solidFill>
                <a:srgbClr val="00206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3. </a:t>
            </a:r>
            <a:r>
              <a:rPr lang="en-US" sz="2000" b="1" dirty="0" smtClean="0">
                <a:solidFill>
                  <a:srgbClr val="065A0E"/>
                </a:solidFill>
              </a:rPr>
              <a:t>Accountability for results</a:t>
            </a:r>
            <a:r>
              <a:rPr lang="en-US" sz="2000" b="1" dirty="0" smtClean="0">
                <a:solidFill>
                  <a:srgbClr val="00B050"/>
                </a:solidFill>
              </a:rPr>
              <a:t>	</a:t>
            </a:r>
            <a:endParaRPr lang="en-US" sz="2000" b="1" dirty="0">
              <a:solidFill>
                <a:srgbClr val="00B05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rgbClr val="002060"/>
                </a:solidFill>
              </a:rPr>
              <a:t>Next round of all IHP+ partners monitoring using agreed indicators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rgbClr val="002060"/>
                </a:solidFill>
              </a:rPr>
              <a:t>Qualitative documentation </a:t>
            </a:r>
            <a:r>
              <a:rPr lang="en-US" sz="1800" dirty="0">
                <a:solidFill>
                  <a:srgbClr val="002060"/>
                </a:solidFill>
              </a:rPr>
              <a:t>of </a:t>
            </a:r>
            <a:r>
              <a:rPr lang="en-US" sz="1800" dirty="0" smtClean="0">
                <a:solidFill>
                  <a:srgbClr val="002060"/>
                </a:solidFill>
              </a:rPr>
              <a:t>progress, results </a:t>
            </a:r>
            <a:r>
              <a:rPr lang="en-US" sz="1800" dirty="0">
                <a:solidFill>
                  <a:srgbClr val="002060"/>
                </a:solidFill>
              </a:rPr>
              <a:t>and lessons</a:t>
            </a:r>
          </a:p>
          <a:p>
            <a:pPr lvl="1">
              <a:spcBef>
                <a:spcPts val="0"/>
              </a:spcBef>
            </a:pPr>
            <a:endParaRPr lang="en-GB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08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smtClean="0">
                <a:solidFill>
                  <a:srgbClr val="002060"/>
                </a:solidFill>
              </a:rPr>
              <a:t>Discussion</a:t>
            </a:r>
            <a:endParaRPr lang="en-GB" sz="2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b="1" dirty="0" smtClean="0"/>
              <a:t>Any general comments</a:t>
            </a:r>
            <a:r>
              <a:rPr lang="en-GB" sz="2000" dirty="0" smtClean="0"/>
              <a:t> on the strategy – including on balance between the 3 elements; between country and global action; level of ambition </a:t>
            </a:r>
            <a:r>
              <a:rPr lang="en-GB" sz="2000" dirty="0" err="1" smtClean="0"/>
              <a:t>etc</a:t>
            </a: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Comments on each of the </a:t>
            </a:r>
            <a:r>
              <a:rPr lang="en-GB" sz="2000" b="1" dirty="0" smtClean="0"/>
              <a:t>3 elements of the strategy</a:t>
            </a:r>
            <a:r>
              <a:rPr lang="en-GB" sz="2000" dirty="0" smtClean="0"/>
              <a:t>, one by one</a:t>
            </a:r>
          </a:p>
          <a:p>
            <a:pPr marL="1257300" lvl="2" indent="-457200">
              <a:buFont typeface="+mj-lt"/>
              <a:buAutoNum type="alphaUcPeriod"/>
            </a:pPr>
            <a:r>
              <a:rPr lang="en-GB" sz="1800" dirty="0" smtClean="0"/>
              <a:t>Political and organizational action: any additional comments?</a:t>
            </a:r>
          </a:p>
          <a:p>
            <a:pPr marL="1257300" lvl="2" indent="-457200">
              <a:buFont typeface="+mj-lt"/>
              <a:buAutoNum type="alphaUcPeriod"/>
            </a:pPr>
            <a:r>
              <a:rPr lang="en-GB" sz="1800" dirty="0" smtClean="0"/>
              <a:t> Approaches and tools</a:t>
            </a:r>
          </a:p>
          <a:p>
            <a:pPr marL="1257300" lvl="2" indent="-457200">
              <a:buFont typeface="+mj-lt"/>
              <a:buAutoNum type="alphaUcPeriod"/>
            </a:pPr>
            <a:r>
              <a:rPr lang="en-GB" sz="1800" dirty="0" smtClean="0"/>
              <a:t>Accountability for results</a:t>
            </a:r>
          </a:p>
          <a:p>
            <a:pPr marL="457200" indent="-457200">
              <a:buFont typeface="+mj-lt"/>
              <a:buAutoNum type="alphaUcPeriod"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 smtClean="0"/>
              <a:t>For each</a:t>
            </a:r>
          </a:p>
          <a:p>
            <a:r>
              <a:rPr lang="en-GB" sz="2000" dirty="0" smtClean="0"/>
              <a:t>Do the proposed priorities and associated actions make sense? </a:t>
            </a:r>
          </a:p>
          <a:p>
            <a:r>
              <a:rPr lang="en-GB" sz="2000" dirty="0" smtClean="0"/>
              <a:t>What other comments and suggestions does the Committee have?</a:t>
            </a:r>
          </a:p>
          <a:p>
            <a:r>
              <a:rPr lang="en-GB" sz="2000" dirty="0" smtClean="0"/>
              <a:t>What suggestions on role of different partners?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0208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251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4_Office Theme</vt:lpstr>
      <vt:lpstr> Aligning for better results  IHP+ Strategic Directions 2014/15</vt:lpstr>
      <vt:lpstr>Session objectives</vt:lpstr>
      <vt:lpstr>IHP+ vision</vt:lpstr>
      <vt:lpstr> IHP+ strategic directions 2014/15: the core elements </vt:lpstr>
      <vt:lpstr>Discussion</vt:lpstr>
    </vt:vector>
  </TitlesOfParts>
  <Company>WHO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ALI, Kim</dc:creator>
  <cp:lastModifiedBy>TRAVIS, Phyllida</cp:lastModifiedBy>
  <cp:revision>100</cp:revision>
  <cp:lastPrinted>2014-01-14T10:08:39Z</cp:lastPrinted>
  <dcterms:created xsi:type="dcterms:W3CDTF">2013-02-18T15:24:37Z</dcterms:created>
  <dcterms:modified xsi:type="dcterms:W3CDTF">2014-01-14T10:09:31Z</dcterms:modified>
</cp:coreProperties>
</file>