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62" r:id="rId3"/>
    <p:sldId id="263" r:id="rId4"/>
    <p:sldId id="266" r:id="rId5"/>
    <p:sldId id="265" r:id="rId6"/>
    <p:sldId id="267" r:id="rId7"/>
    <p:sldId id="269" r:id="rId8"/>
    <p:sldId id="273" r:id="rId9"/>
    <p:sldId id="268" r:id="rId10"/>
    <p:sldId id="274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39772-D5E2-478B-8CE4-B85F1B45D31C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35059D68-A638-4C35-A075-29ABF37A3BED}">
      <dgm:prSet/>
      <dgm:spPr/>
      <dgm:t>
        <a:bodyPr/>
        <a:lstStyle/>
        <a:p>
          <a:pPr rtl="0"/>
          <a:r>
            <a:rPr lang="en-US" dirty="0" smtClean="0"/>
            <a:t>Fiduciary objectives of development partners in the health sector</a:t>
          </a:r>
          <a:endParaRPr lang="fr-FR" dirty="0"/>
        </a:p>
      </dgm:t>
    </dgm:pt>
    <dgm:pt modelId="{62D66FA9-7E2E-47B0-8E86-4F426264BE05}" type="parTrans" cxnId="{EBC9BF50-BDD8-40AF-9A67-ACBC750B9E5F}">
      <dgm:prSet/>
      <dgm:spPr/>
      <dgm:t>
        <a:bodyPr/>
        <a:lstStyle/>
        <a:p>
          <a:endParaRPr lang="fr-FR"/>
        </a:p>
      </dgm:t>
    </dgm:pt>
    <dgm:pt modelId="{8674F37C-88C7-453E-95B3-59BAC749C542}" type="sibTrans" cxnId="{EBC9BF50-BDD8-40AF-9A67-ACBC750B9E5F}">
      <dgm:prSet/>
      <dgm:spPr/>
      <dgm:t>
        <a:bodyPr/>
        <a:lstStyle/>
        <a:p>
          <a:endParaRPr lang="fr-FR"/>
        </a:p>
      </dgm:t>
    </dgm:pt>
    <dgm:pt modelId="{62164C73-3566-4230-8943-179156FC578F}">
      <dgm:prSet/>
      <dgm:spPr/>
      <dgm:t>
        <a:bodyPr/>
        <a:lstStyle/>
        <a:p>
          <a:pPr rtl="0"/>
          <a:r>
            <a:rPr lang="en-US" dirty="0" smtClean="0"/>
            <a:t>Links between PFM and development objectives in the health sector</a:t>
          </a:r>
          <a:endParaRPr lang="fr-FR" dirty="0"/>
        </a:p>
      </dgm:t>
    </dgm:pt>
    <dgm:pt modelId="{BBED2BB9-611B-47A6-A298-B1AD46632DCE}" type="parTrans" cxnId="{9D395E77-3B91-47F7-A6E5-3D174C5186B9}">
      <dgm:prSet/>
      <dgm:spPr/>
      <dgm:t>
        <a:bodyPr/>
        <a:lstStyle/>
        <a:p>
          <a:endParaRPr lang="fr-FR"/>
        </a:p>
      </dgm:t>
    </dgm:pt>
    <dgm:pt modelId="{BEF61D4D-02FF-43CA-A3E0-FBC4B757401A}" type="sibTrans" cxnId="{9D395E77-3B91-47F7-A6E5-3D174C5186B9}">
      <dgm:prSet/>
      <dgm:spPr/>
      <dgm:t>
        <a:bodyPr/>
        <a:lstStyle/>
        <a:p>
          <a:endParaRPr lang="fr-FR"/>
        </a:p>
      </dgm:t>
    </dgm:pt>
    <dgm:pt modelId="{D4376EAB-D4A7-4ECE-9ABC-E3D86A6BCCB5}">
      <dgm:prSet/>
      <dgm:spPr/>
      <dgm:t>
        <a:bodyPr/>
        <a:lstStyle/>
        <a:p>
          <a:pPr rtl="0"/>
          <a:r>
            <a:rPr lang="en-US" dirty="0" smtClean="0"/>
            <a:t>Bottlenecks to FM harmonization and alignment in the health sector</a:t>
          </a:r>
          <a:endParaRPr lang="fr-FR" dirty="0"/>
        </a:p>
      </dgm:t>
    </dgm:pt>
    <dgm:pt modelId="{3214EB4F-1C61-4405-8D86-33D29EB16C7D}" type="parTrans" cxnId="{1D3A0FAE-E74F-4165-96FE-5AF3191D8D50}">
      <dgm:prSet/>
      <dgm:spPr/>
      <dgm:t>
        <a:bodyPr/>
        <a:lstStyle/>
        <a:p>
          <a:endParaRPr lang="fr-FR"/>
        </a:p>
      </dgm:t>
    </dgm:pt>
    <dgm:pt modelId="{2E52FF0A-DB94-4A32-A28C-51E51D7AFFA0}" type="sibTrans" cxnId="{1D3A0FAE-E74F-4165-96FE-5AF3191D8D50}">
      <dgm:prSet/>
      <dgm:spPr/>
      <dgm:t>
        <a:bodyPr/>
        <a:lstStyle/>
        <a:p>
          <a:endParaRPr lang="fr-FR"/>
        </a:p>
      </dgm:t>
    </dgm:pt>
    <dgm:pt modelId="{780083B0-E5A7-439F-B6F6-ABE6CC6ED88C}">
      <dgm:prSet/>
      <dgm:spPr/>
      <dgm:t>
        <a:bodyPr/>
        <a:lstStyle/>
        <a:p>
          <a:pPr rtl="0"/>
          <a:r>
            <a:rPr lang="en-US" dirty="0" smtClean="0"/>
            <a:t>Next steps – changing FM behaviors in the health sector</a:t>
          </a:r>
          <a:endParaRPr lang="fr-FR" dirty="0"/>
        </a:p>
      </dgm:t>
    </dgm:pt>
    <dgm:pt modelId="{2DD26F46-8C10-4EA6-8092-09F5BE4DCE23}" type="parTrans" cxnId="{3AF25103-59D7-4301-8C91-DBBC2264EF57}">
      <dgm:prSet/>
      <dgm:spPr/>
      <dgm:t>
        <a:bodyPr/>
        <a:lstStyle/>
        <a:p>
          <a:endParaRPr lang="fr-FR"/>
        </a:p>
      </dgm:t>
    </dgm:pt>
    <dgm:pt modelId="{3029623C-97FA-4D13-9D35-5CE93E7868FF}" type="sibTrans" cxnId="{3AF25103-59D7-4301-8C91-DBBC2264EF57}">
      <dgm:prSet/>
      <dgm:spPr/>
      <dgm:t>
        <a:bodyPr/>
        <a:lstStyle/>
        <a:p>
          <a:endParaRPr lang="fr-FR"/>
        </a:p>
      </dgm:t>
    </dgm:pt>
    <dgm:pt modelId="{7CE7CEED-D361-4C75-BD53-3226684C3CED}" type="pres">
      <dgm:prSet presAssocID="{21139772-D5E2-478B-8CE4-B85F1B45D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E6747-3797-4711-9567-D7CB7946190F}" type="pres">
      <dgm:prSet presAssocID="{35059D68-A638-4C35-A075-29ABF37A3BE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DB148-14EE-4EF6-B6DB-0ACD8926EC99}" type="pres">
      <dgm:prSet presAssocID="{8674F37C-88C7-453E-95B3-59BAC749C542}" presName="spacer" presStyleCnt="0"/>
      <dgm:spPr/>
    </dgm:pt>
    <dgm:pt modelId="{75A75AC5-D900-4EE5-88DB-CED9F6243FB9}" type="pres">
      <dgm:prSet presAssocID="{62164C73-3566-4230-8943-179156FC57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8856EF-924B-4253-B19A-01E9918DFB0C}" type="pres">
      <dgm:prSet presAssocID="{BEF61D4D-02FF-43CA-A3E0-FBC4B757401A}" presName="spacer" presStyleCnt="0"/>
      <dgm:spPr/>
    </dgm:pt>
    <dgm:pt modelId="{9791DAA7-D58F-4507-A8CF-958B7BEC9B21}" type="pres">
      <dgm:prSet presAssocID="{D4376EAB-D4A7-4ECE-9ABC-E3D86A6BCC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BA86D-629E-4110-9CDA-EFA3CA140949}" type="pres">
      <dgm:prSet presAssocID="{2E52FF0A-DB94-4A32-A28C-51E51D7AFFA0}" presName="spacer" presStyleCnt="0"/>
      <dgm:spPr/>
    </dgm:pt>
    <dgm:pt modelId="{76116801-A8A4-4901-9444-CEE32E0EF3E7}" type="pres">
      <dgm:prSet presAssocID="{780083B0-E5A7-439F-B6F6-ABE6CC6ED88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4F5105-0025-41A0-B5BD-D90C3B9B629C}" type="presOf" srcId="{62164C73-3566-4230-8943-179156FC578F}" destId="{75A75AC5-D900-4EE5-88DB-CED9F6243FB9}" srcOrd="0" destOrd="0" presId="urn:microsoft.com/office/officeart/2005/8/layout/vList2"/>
    <dgm:cxn modelId="{EBC9BF50-BDD8-40AF-9A67-ACBC750B9E5F}" srcId="{21139772-D5E2-478B-8CE4-B85F1B45D31C}" destId="{35059D68-A638-4C35-A075-29ABF37A3BED}" srcOrd="0" destOrd="0" parTransId="{62D66FA9-7E2E-47B0-8E86-4F426264BE05}" sibTransId="{8674F37C-88C7-453E-95B3-59BAC749C542}"/>
    <dgm:cxn modelId="{3793694E-0E6E-4C58-8526-45681CCA08A7}" type="presOf" srcId="{780083B0-E5A7-439F-B6F6-ABE6CC6ED88C}" destId="{76116801-A8A4-4901-9444-CEE32E0EF3E7}" srcOrd="0" destOrd="0" presId="urn:microsoft.com/office/officeart/2005/8/layout/vList2"/>
    <dgm:cxn modelId="{BC50128B-69F2-40A7-89AD-24036B9F32FE}" type="presOf" srcId="{35059D68-A638-4C35-A075-29ABF37A3BED}" destId="{DE2E6747-3797-4711-9567-D7CB7946190F}" srcOrd="0" destOrd="0" presId="urn:microsoft.com/office/officeart/2005/8/layout/vList2"/>
    <dgm:cxn modelId="{9D395E77-3B91-47F7-A6E5-3D174C5186B9}" srcId="{21139772-D5E2-478B-8CE4-B85F1B45D31C}" destId="{62164C73-3566-4230-8943-179156FC578F}" srcOrd="1" destOrd="0" parTransId="{BBED2BB9-611B-47A6-A298-B1AD46632DCE}" sibTransId="{BEF61D4D-02FF-43CA-A3E0-FBC4B757401A}"/>
    <dgm:cxn modelId="{1D3A0FAE-E74F-4165-96FE-5AF3191D8D50}" srcId="{21139772-D5E2-478B-8CE4-B85F1B45D31C}" destId="{D4376EAB-D4A7-4ECE-9ABC-E3D86A6BCCB5}" srcOrd="2" destOrd="0" parTransId="{3214EB4F-1C61-4405-8D86-33D29EB16C7D}" sibTransId="{2E52FF0A-DB94-4A32-A28C-51E51D7AFFA0}"/>
    <dgm:cxn modelId="{3AF25103-59D7-4301-8C91-DBBC2264EF57}" srcId="{21139772-D5E2-478B-8CE4-B85F1B45D31C}" destId="{780083B0-E5A7-439F-B6F6-ABE6CC6ED88C}" srcOrd="3" destOrd="0" parTransId="{2DD26F46-8C10-4EA6-8092-09F5BE4DCE23}" sibTransId="{3029623C-97FA-4D13-9D35-5CE93E7868FF}"/>
    <dgm:cxn modelId="{6DA162A7-5995-492F-A3D7-39BAE0DCF623}" type="presOf" srcId="{D4376EAB-D4A7-4ECE-9ABC-E3D86A6BCCB5}" destId="{9791DAA7-D58F-4507-A8CF-958B7BEC9B21}" srcOrd="0" destOrd="0" presId="urn:microsoft.com/office/officeart/2005/8/layout/vList2"/>
    <dgm:cxn modelId="{FC58F547-92E4-49E1-8577-1965753F1DDA}" type="presOf" srcId="{21139772-D5E2-478B-8CE4-B85F1B45D31C}" destId="{7CE7CEED-D361-4C75-BD53-3226684C3CED}" srcOrd="0" destOrd="0" presId="urn:microsoft.com/office/officeart/2005/8/layout/vList2"/>
    <dgm:cxn modelId="{F4C43F55-9C01-4A0D-8CE5-76C640625037}" type="presParOf" srcId="{7CE7CEED-D361-4C75-BD53-3226684C3CED}" destId="{DE2E6747-3797-4711-9567-D7CB7946190F}" srcOrd="0" destOrd="0" presId="urn:microsoft.com/office/officeart/2005/8/layout/vList2"/>
    <dgm:cxn modelId="{D155112C-6902-46D4-999C-088871B997D9}" type="presParOf" srcId="{7CE7CEED-D361-4C75-BD53-3226684C3CED}" destId="{88BDB148-14EE-4EF6-B6DB-0ACD8926EC99}" srcOrd="1" destOrd="0" presId="urn:microsoft.com/office/officeart/2005/8/layout/vList2"/>
    <dgm:cxn modelId="{6C95AE3B-5F3A-47C5-8433-7B5C4043F442}" type="presParOf" srcId="{7CE7CEED-D361-4C75-BD53-3226684C3CED}" destId="{75A75AC5-D900-4EE5-88DB-CED9F6243FB9}" srcOrd="2" destOrd="0" presId="urn:microsoft.com/office/officeart/2005/8/layout/vList2"/>
    <dgm:cxn modelId="{DD518079-8D8E-43F7-9C54-DA3FE5ED9D73}" type="presParOf" srcId="{7CE7CEED-D361-4C75-BD53-3226684C3CED}" destId="{888856EF-924B-4253-B19A-01E9918DFB0C}" srcOrd="3" destOrd="0" presId="urn:microsoft.com/office/officeart/2005/8/layout/vList2"/>
    <dgm:cxn modelId="{909D6222-E7B5-4751-AE01-E9EEDFF746B9}" type="presParOf" srcId="{7CE7CEED-D361-4C75-BD53-3226684C3CED}" destId="{9791DAA7-D58F-4507-A8CF-958B7BEC9B21}" srcOrd="4" destOrd="0" presId="urn:microsoft.com/office/officeart/2005/8/layout/vList2"/>
    <dgm:cxn modelId="{A2A7E010-3C91-4F78-85CE-3BD763168B95}" type="presParOf" srcId="{7CE7CEED-D361-4C75-BD53-3226684C3CED}" destId="{707BA86D-629E-4110-9CDA-EFA3CA140949}" srcOrd="5" destOrd="0" presId="urn:microsoft.com/office/officeart/2005/8/layout/vList2"/>
    <dgm:cxn modelId="{F2F5AF19-23EE-48A5-9C5E-37AD436E1207}" type="presParOf" srcId="{7CE7CEED-D361-4C75-BD53-3226684C3CED}" destId="{76116801-A8A4-4901-9444-CEE32E0EF3E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ABF935-5553-4BF8-A9B3-2AD54F6EB0DA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F9580805-3645-4E17-A776-4551EAE90F11}">
      <dgm:prSet/>
      <dgm:spPr/>
      <dgm:t>
        <a:bodyPr/>
        <a:lstStyle/>
        <a:p>
          <a:pPr rtl="0"/>
          <a:r>
            <a:rPr lang="en-US" dirty="0" smtClean="0"/>
            <a:t>Funds need to be channeled to the health sector (right amount, right place, right time)</a:t>
          </a:r>
          <a:endParaRPr lang="fr-FR" dirty="0"/>
        </a:p>
      </dgm:t>
    </dgm:pt>
    <dgm:pt modelId="{86247BDF-7CE3-4DAC-A70B-8AA1DDF8C3BD}" type="parTrans" cxnId="{C0842B26-5927-4237-A07A-36EA5A26700C}">
      <dgm:prSet/>
      <dgm:spPr/>
      <dgm:t>
        <a:bodyPr/>
        <a:lstStyle/>
        <a:p>
          <a:endParaRPr lang="fr-FR"/>
        </a:p>
      </dgm:t>
    </dgm:pt>
    <dgm:pt modelId="{1E4B8091-20FF-4680-B226-30EC7122E566}" type="sibTrans" cxnId="{C0842B26-5927-4237-A07A-36EA5A26700C}">
      <dgm:prSet/>
      <dgm:spPr/>
      <dgm:t>
        <a:bodyPr/>
        <a:lstStyle/>
        <a:p>
          <a:endParaRPr lang="fr-FR"/>
        </a:p>
      </dgm:t>
    </dgm:pt>
    <dgm:pt modelId="{FB964787-3351-4A12-846E-23F6F967330A}">
      <dgm:prSet/>
      <dgm:spPr/>
      <dgm:t>
        <a:bodyPr/>
        <a:lstStyle/>
        <a:p>
          <a:pPr rtl="0"/>
          <a:r>
            <a:rPr lang="en-US" dirty="0" smtClean="0"/>
            <a:t>These funds need to be spent for </a:t>
          </a:r>
          <a:r>
            <a:rPr lang="en-US" b="1" dirty="0" smtClean="0"/>
            <a:t>intended purposes</a:t>
          </a:r>
          <a:r>
            <a:rPr lang="en-US" dirty="0" smtClean="0"/>
            <a:t>, with </a:t>
          </a:r>
          <a:r>
            <a:rPr lang="en-US" b="1" dirty="0" smtClean="0"/>
            <a:t>value-for-money</a:t>
          </a:r>
          <a:endParaRPr lang="fr-FR" b="1" dirty="0"/>
        </a:p>
      </dgm:t>
    </dgm:pt>
    <dgm:pt modelId="{675FA6E7-1F02-4429-81F7-B506CDA43D24}" type="parTrans" cxnId="{65DF8E46-16E0-48BE-93CA-B037E87B39FD}">
      <dgm:prSet/>
      <dgm:spPr/>
      <dgm:t>
        <a:bodyPr/>
        <a:lstStyle/>
        <a:p>
          <a:endParaRPr lang="fr-FR"/>
        </a:p>
      </dgm:t>
    </dgm:pt>
    <dgm:pt modelId="{3951128A-B667-4118-BDF4-612A8A8173A3}" type="sibTrans" cxnId="{65DF8E46-16E0-48BE-93CA-B037E87B39FD}">
      <dgm:prSet/>
      <dgm:spPr/>
      <dgm:t>
        <a:bodyPr/>
        <a:lstStyle/>
        <a:p>
          <a:endParaRPr lang="fr-FR"/>
        </a:p>
      </dgm:t>
    </dgm:pt>
    <dgm:pt modelId="{29747B5E-C117-418C-9698-4D60385D13F4}">
      <dgm:prSet/>
      <dgm:spPr/>
      <dgm:t>
        <a:bodyPr/>
        <a:lstStyle/>
        <a:p>
          <a:pPr rtl="0"/>
          <a:r>
            <a:rPr lang="en-US" dirty="0" smtClean="0"/>
            <a:t>Development partners need a </a:t>
          </a:r>
          <a:r>
            <a:rPr lang="en-US" b="1" dirty="0" smtClean="0"/>
            <a:t>reasonable assurance </a:t>
          </a:r>
          <a:r>
            <a:rPr lang="en-US" dirty="0" smtClean="0"/>
            <a:t>on intended purpose and value-for-money</a:t>
          </a:r>
          <a:endParaRPr lang="fr-FR" dirty="0"/>
        </a:p>
      </dgm:t>
    </dgm:pt>
    <dgm:pt modelId="{AFDE5CB3-10D0-4E09-8D99-6D8ECE1E8022}" type="parTrans" cxnId="{F9B2B2BB-59CD-4023-BCFC-3F05302100DD}">
      <dgm:prSet/>
      <dgm:spPr/>
      <dgm:t>
        <a:bodyPr/>
        <a:lstStyle/>
        <a:p>
          <a:endParaRPr lang="fr-FR"/>
        </a:p>
      </dgm:t>
    </dgm:pt>
    <dgm:pt modelId="{667FAA33-4337-465B-BB63-A526E5C72196}" type="sibTrans" cxnId="{F9B2B2BB-59CD-4023-BCFC-3F05302100DD}">
      <dgm:prSet/>
      <dgm:spPr/>
      <dgm:t>
        <a:bodyPr/>
        <a:lstStyle/>
        <a:p>
          <a:endParaRPr lang="fr-FR"/>
        </a:p>
      </dgm:t>
    </dgm:pt>
    <dgm:pt modelId="{8C2E4B75-F191-44F7-89A2-D0E16258782A}">
      <dgm:prSet/>
      <dgm:spPr/>
      <dgm:t>
        <a:bodyPr/>
        <a:lstStyle/>
        <a:p>
          <a:pPr rtl="0"/>
          <a:r>
            <a:rPr lang="en-US" dirty="0" smtClean="0"/>
            <a:t>Problem: if each DP sets up its own FM arrangements, there are unintended consequences that affect the whole system</a:t>
          </a:r>
          <a:endParaRPr lang="fr-FR" dirty="0"/>
        </a:p>
      </dgm:t>
    </dgm:pt>
    <dgm:pt modelId="{F2E2425B-CA3D-49E5-B204-D95356EB1015}" type="parTrans" cxnId="{272F9288-724A-4CDA-910C-3AB14307B742}">
      <dgm:prSet/>
      <dgm:spPr/>
      <dgm:t>
        <a:bodyPr/>
        <a:lstStyle/>
        <a:p>
          <a:endParaRPr lang="fr-FR"/>
        </a:p>
      </dgm:t>
    </dgm:pt>
    <dgm:pt modelId="{8C852802-2E8C-4441-B857-EA51170CD3D3}" type="sibTrans" cxnId="{272F9288-724A-4CDA-910C-3AB14307B742}">
      <dgm:prSet/>
      <dgm:spPr/>
      <dgm:t>
        <a:bodyPr/>
        <a:lstStyle/>
        <a:p>
          <a:endParaRPr lang="fr-FR"/>
        </a:p>
      </dgm:t>
    </dgm:pt>
    <dgm:pt modelId="{3BF4FB3C-A6AB-4053-809C-47A45A9BC6D9}" type="pres">
      <dgm:prSet presAssocID="{52ABF935-5553-4BF8-A9B3-2AD54F6EB0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BDB5A-B67C-4A0F-9090-9324994EB20E}" type="pres">
      <dgm:prSet presAssocID="{8C2E4B75-F191-44F7-89A2-D0E16258782A}" presName="boxAndChildren" presStyleCnt="0"/>
      <dgm:spPr/>
    </dgm:pt>
    <dgm:pt modelId="{D31C1A8A-E497-430D-A47B-4EF8C32793E7}" type="pres">
      <dgm:prSet presAssocID="{8C2E4B75-F191-44F7-89A2-D0E16258782A}" presName="parentTextBox" presStyleLbl="node1" presStyleIdx="0" presStyleCnt="4"/>
      <dgm:spPr/>
      <dgm:t>
        <a:bodyPr/>
        <a:lstStyle/>
        <a:p>
          <a:endParaRPr lang="en-US"/>
        </a:p>
      </dgm:t>
    </dgm:pt>
    <dgm:pt modelId="{2946B1AE-1A45-48FA-8A71-1945BFAB2248}" type="pres">
      <dgm:prSet presAssocID="{667FAA33-4337-465B-BB63-A526E5C72196}" presName="sp" presStyleCnt="0"/>
      <dgm:spPr/>
    </dgm:pt>
    <dgm:pt modelId="{41DB0332-FBEC-4ADB-B5C9-477715FBC781}" type="pres">
      <dgm:prSet presAssocID="{29747B5E-C117-418C-9698-4D60385D13F4}" presName="arrowAndChildren" presStyleCnt="0"/>
      <dgm:spPr/>
    </dgm:pt>
    <dgm:pt modelId="{28A42DCC-E7CE-47A3-A4C0-17B8811DF661}" type="pres">
      <dgm:prSet presAssocID="{29747B5E-C117-418C-9698-4D60385D13F4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589F1635-C1D0-451D-BDDE-59F9302E9991}" type="pres">
      <dgm:prSet presAssocID="{3951128A-B667-4118-BDF4-612A8A8173A3}" presName="sp" presStyleCnt="0"/>
      <dgm:spPr/>
    </dgm:pt>
    <dgm:pt modelId="{C9055C91-0B16-4640-9F6F-699C01C2CBD3}" type="pres">
      <dgm:prSet presAssocID="{FB964787-3351-4A12-846E-23F6F967330A}" presName="arrowAndChildren" presStyleCnt="0"/>
      <dgm:spPr/>
    </dgm:pt>
    <dgm:pt modelId="{AA780FE3-CFB2-4337-89C1-64DEB8AA1711}" type="pres">
      <dgm:prSet presAssocID="{FB964787-3351-4A12-846E-23F6F967330A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71D2A2B1-1F62-4DA0-B8B3-62331655C1F1}" type="pres">
      <dgm:prSet presAssocID="{1E4B8091-20FF-4680-B226-30EC7122E566}" presName="sp" presStyleCnt="0"/>
      <dgm:spPr/>
    </dgm:pt>
    <dgm:pt modelId="{29732BD5-4BDE-48C1-BAB3-2E0697013782}" type="pres">
      <dgm:prSet presAssocID="{F9580805-3645-4E17-A776-4551EAE90F11}" presName="arrowAndChildren" presStyleCnt="0"/>
      <dgm:spPr/>
    </dgm:pt>
    <dgm:pt modelId="{3F0DB2CF-4E50-463B-BDAB-141239ADD06F}" type="pres">
      <dgm:prSet presAssocID="{F9580805-3645-4E17-A776-4551EAE90F11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0842B26-5927-4237-A07A-36EA5A26700C}" srcId="{52ABF935-5553-4BF8-A9B3-2AD54F6EB0DA}" destId="{F9580805-3645-4E17-A776-4551EAE90F11}" srcOrd="0" destOrd="0" parTransId="{86247BDF-7CE3-4DAC-A70B-8AA1DDF8C3BD}" sibTransId="{1E4B8091-20FF-4680-B226-30EC7122E566}"/>
    <dgm:cxn modelId="{772C9CEA-A740-4E4E-838F-73A7A69AB7C7}" type="presOf" srcId="{8C2E4B75-F191-44F7-89A2-D0E16258782A}" destId="{D31C1A8A-E497-430D-A47B-4EF8C32793E7}" srcOrd="0" destOrd="0" presId="urn:microsoft.com/office/officeart/2005/8/layout/process4"/>
    <dgm:cxn modelId="{2AC3F59D-4CB5-4B3B-8AD7-8A561458E6DD}" type="presOf" srcId="{FB964787-3351-4A12-846E-23F6F967330A}" destId="{AA780FE3-CFB2-4337-89C1-64DEB8AA1711}" srcOrd="0" destOrd="0" presId="urn:microsoft.com/office/officeart/2005/8/layout/process4"/>
    <dgm:cxn modelId="{6C548DE5-96C0-49FD-A501-60EEC4A60AF8}" type="presOf" srcId="{52ABF935-5553-4BF8-A9B3-2AD54F6EB0DA}" destId="{3BF4FB3C-A6AB-4053-809C-47A45A9BC6D9}" srcOrd="0" destOrd="0" presId="urn:microsoft.com/office/officeart/2005/8/layout/process4"/>
    <dgm:cxn modelId="{8F23CB1B-D9AB-4302-AEBD-BC0E43D7F293}" type="presOf" srcId="{29747B5E-C117-418C-9698-4D60385D13F4}" destId="{28A42DCC-E7CE-47A3-A4C0-17B8811DF661}" srcOrd="0" destOrd="0" presId="urn:microsoft.com/office/officeart/2005/8/layout/process4"/>
    <dgm:cxn modelId="{299EBAD4-EE1A-4CD9-9D39-97984F24484F}" type="presOf" srcId="{F9580805-3645-4E17-A776-4551EAE90F11}" destId="{3F0DB2CF-4E50-463B-BDAB-141239ADD06F}" srcOrd="0" destOrd="0" presId="urn:microsoft.com/office/officeart/2005/8/layout/process4"/>
    <dgm:cxn modelId="{65DF8E46-16E0-48BE-93CA-B037E87B39FD}" srcId="{52ABF935-5553-4BF8-A9B3-2AD54F6EB0DA}" destId="{FB964787-3351-4A12-846E-23F6F967330A}" srcOrd="1" destOrd="0" parTransId="{675FA6E7-1F02-4429-81F7-B506CDA43D24}" sibTransId="{3951128A-B667-4118-BDF4-612A8A8173A3}"/>
    <dgm:cxn modelId="{F9B2B2BB-59CD-4023-BCFC-3F05302100DD}" srcId="{52ABF935-5553-4BF8-A9B3-2AD54F6EB0DA}" destId="{29747B5E-C117-418C-9698-4D60385D13F4}" srcOrd="2" destOrd="0" parTransId="{AFDE5CB3-10D0-4E09-8D99-6D8ECE1E8022}" sibTransId="{667FAA33-4337-465B-BB63-A526E5C72196}"/>
    <dgm:cxn modelId="{272F9288-724A-4CDA-910C-3AB14307B742}" srcId="{52ABF935-5553-4BF8-A9B3-2AD54F6EB0DA}" destId="{8C2E4B75-F191-44F7-89A2-D0E16258782A}" srcOrd="3" destOrd="0" parTransId="{F2E2425B-CA3D-49E5-B204-D95356EB1015}" sibTransId="{8C852802-2E8C-4441-B857-EA51170CD3D3}"/>
    <dgm:cxn modelId="{4D5D1770-7318-450F-967B-AE2A054CE335}" type="presParOf" srcId="{3BF4FB3C-A6AB-4053-809C-47A45A9BC6D9}" destId="{69BBDB5A-B67C-4A0F-9090-9324994EB20E}" srcOrd="0" destOrd="0" presId="urn:microsoft.com/office/officeart/2005/8/layout/process4"/>
    <dgm:cxn modelId="{BC7A1EA8-D665-452E-BBF2-7F5EE62EAB06}" type="presParOf" srcId="{69BBDB5A-B67C-4A0F-9090-9324994EB20E}" destId="{D31C1A8A-E497-430D-A47B-4EF8C32793E7}" srcOrd="0" destOrd="0" presId="urn:microsoft.com/office/officeart/2005/8/layout/process4"/>
    <dgm:cxn modelId="{2C58A04C-9CB2-4783-9CE7-DF62757E1603}" type="presParOf" srcId="{3BF4FB3C-A6AB-4053-809C-47A45A9BC6D9}" destId="{2946B1AE-1A45-48FA-8A71-1945BFAB2248}" srcOrd="1" destOrd="0" presId="urn:microsoft.com/office/officeart/2005/8/layout/process4"/>
    <dgm:cxn modelId="{97649EB2-1260-45B1-BD38-220C0E5B2D24}" type="presParOf" srcId="{3BF4FB3C-A6AB-4053-809C-47A45A9BC6D9}" destId="{41DB0332-FBEC-4ADB-B5C9-477715FBC781}" srcOrd="2" destOrd="0" presId="urn:microsoft.com/office/officeart/2005/8/layout/process4"/>
    <dgm:cxn modelId="{35CFB15A-A242-44CD-B198-9092A87A9BB2}" type="presParOf" srcId="{41DB0332-FBEC-4ADB-B5C9-477715FBC781}" destId="{28A42DCC-E7CE-47A3-A4C0-17B8811DF661}" srcOrd="0" destOrd="0" presId="urn:microsoft.com/office/officeart/2005/8/layout/process4"/>
    <dgm:cxn modelId="{B3D84A76-D001-47D9-8A7A-F8A864F87EC6}" type="presParOf" srcId="{3BF4FB3C-A6AB-4053-809C-47A45A9BC6D9}" destId="{589F1635-C1D0-451D-BDDE-59F9302E9991}" srcOrd="3" destOrd="0" presId="urn:microsoft.com/office/officeart/2005/8/layout/process4"/>
    <dgm:cxn modelId="{DF8B3D88-3081-4987-806F-19FFAF7FACDE}" type="presParOf" srcId="{3BF4FB3C-A6AB-4053-809C-47A45A9BC6D9}" destId="{C9055C91-0B16-4640-9F6F-699C01C2CBD3}" srcOrd="4" destOrd="0" presId="urn:microsoft.com/office/officeart/2005/8/layout/process4"/>
    <dgm:cxn modelId="{E54F6346-F5E9-4A20-86F4-3FB1071A87F9}" type="presParOf" srcId="{C9055C91-0B16-4640-9F6F-699C01C2CBD3}" destId="{AA780FE3-CFB2-4337-89C1-64DEB8AA1711}" srcOrd="0" destOrd="0" presId="urn:microsoft.com/office/officeart/2005/8/layout/process4"/>
    <dgm:cxn modelId="{8EC2F086-DACC-4735-A7E0-F97CE4CA717B}" type="presParOf" srcId="{3BF4FB3C-A6AB-4053-809C-47A45A9BC6D9}" destId="{71D2A2B1-1F62-4DA0-B8B3-62331655C1F1}" srcOrd="5" destOrd="0" presId="urn:microsoft.com/office/officeart/2005/8/layout/process4"/>
    <dgm:cxn modelId="{31DA05E6-46E5-4368-BD23-6191CE45A867}" type="presParOf" srcId="{3BF4FB3C-A6AB-4053-809C-47A45A9BC6D9}" destId="{29732BD5-4BDE-48C1-BAB3-2E0697013782}" srcOrd="6" destOrd="0" presId="urn:microsoft.com/office/officeart/2005/8/layout/process4"/>
    <dgm:cxn modelId="{9DA21594-9C44-41CC-BC82-1363C20A3C7D}" type="presParOf" srcId="{29732BD5-4BDE-48C1-BAB3-2E0697013782}" destId="{3F0DB2CF-4E50-463B-BDAB-141239ADD06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C7E24-F77B-414E-93D3-500E86060D6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FF09D329-83BE-4429-8250-AA47B3D199BD}">
      <dgm:prSet/>
      <dgm:spPr/>
      <dgm:t>
        <a:bodyPr/>
        <a:lstStyle/>
        <a:p>
          <a:pPr rtl="0"/>
          <a:r>
            <a:rPr lang="en-US" dirty="0" smtClean="0"/>
            <a:t>Creates very high transaction costs </a:t>
          </a:r>
          <a:endParaRPr lang="fr-FR" dirty="0"/>
        </a:p>
      </dgm:t>
    </dgm:pt>
    <dgm:pt modelId="{9B2E98EA-A062-418F-BD71-05B892AE87C3}" type="parTrans" cxnId="{484A2AED-C688-42F2-8BE8-1BE3A6C1D144}">
      <dgm:prSet/>
      <dgm:spPr/>
      <dgm:t>
        <a:bodyPr/>
        <a:lstStyle/>
        <a:p>
          <a:endParaRPr lang="fr-FR"/>
        </a:p>
      </dgm:t>
    </dgm:pt>
    <dgm:pt modelId="{CAD32D4E-DA14-4A1F-8D2B-CDF63A4F55E4}" type="sibTrans" cxnId="{484A2AED-C688-42F2-8BE8-1BE3A6C1D144}">
      <dgm:prSet/>
      <dgm:spPr/>
      <dgm:t>
        <a:bodyPr/>
        <a:lstStyle/>
        <a:p>
          <a:endParaRPr lang="fr-FR"/>
        </a:p>
      </dgm:t>
    </dgm:pt>
    <dgm:pt modelId="{668E243A-6BC0-47C5-92E9-DB7960DC62FC}">
      <dgm:prSet/>
      <dgm:spPr/>
      <dgm:t>
        <a:bodyPr/>
        <a:lstStyle/>
        <a:p>
          <a:pPr rtl="0"/>
          <a:r>
            <a:rPr lang="en-US" smtClean="0"/>
            <a:t>Increases overall fiduciary risks</a:t>
          </a:r>
          <a:endParaRPr lang="fr-FR"/>
        </a:p>
      </dgm:t>
    </dgm:pt>
    <dgm:pt modelId="{F5D7FD78-E1D1-4811-9111-2E48CC4D3604}" type="parTrans" cxnId="{D87C9552-70CF-44B3-88CA-6EB8A5258D5C}">
      <dgm:prSet/>
      <dgm:spPr/>
      <dgm:t>
        <a:bodyPr/>
        <a:lstStyle/>
        <a:p>
          <a:endParaRPr lang="fr-FR"/>
        </a:p>
      </dgm:t>
    </dgm:pt>
    <dgm:pt modelId="{219DABAE-B0B4-417A-B4D0-4D90E7F3F4E7}" type="sibTrans" cxnId="{D87C9552-70CF-44B3-88CA-6EB8A5258D5C}">
      <dgm:prSet/>
      <dgm:spPr/>
      <dgm:t>
        <a:bodyPr/>
        <a:lstStyle/>
        <a:p>
          <a:endParaRPr lang="fr-FR"/>
        </a:p>
      </dgm:t>
    </dgm:pt>
    <dgm:pt modelId="{679414E7-0AEB-48A5-BA0E-418E25970D0B}">
      <dgm:prSet/>
      <dgm:spPr/>
      <dgm:t>
        <a:bodyPr/>
        <a:lstStyle/>
        <a:p>
          <a:pPr rtl="0"/>
          <a:r>
            <a:rPr lang="en-US" dirty="0" smtClean="0"/>
            <a:t>Prevents overall system strengthening</a:t>
          </a:r>
          <a:endParaRPr lang="fr-FR" dirty="0"/>
        </a:p>
      </dgm:t>
    </dgm:pt>
    <dgm:pt modelId="{15B8DF35-4871-40EF-9F3C-B5236FDB4854}" type="parTrans" cxnId="{0B7CFB9C-B6A8-4331-A04A-53E6AF17B825}">
      <dgm:prSet/>
      <dgm:spPr/>
      <dgm:t>
        <a:bodyPr/>
        <a:lstStyle/>
        <a:p>
          <a:endParaRPr lang="fr-FR"/>
        </a:p>
      </dgm:t>
    </dgm:pt>
    <dgm:pt modelId="{B2C74360-1C36-4583-87AC-F785022571E0}" type="sibTrans" cxnId="{0B7CFB9C-B6A8-4331-A04A-53E6AF17B825}">
      <dgm:prSet/>
      <dgm:spPr/>
      <dgm:t>
        <a:bodyPr/>
        <a:lstStyle/>
        <a:p>
          <a:endParaRPr lang="fr-FR"/>
        </a:p>
      </dgm:t>
    </dgm:pt>
    <dgm:pt modelId="{68CA9D99-E345-4151-A7EF-4B5A3694CE24}" type="pres">
      <dgm:prSet presAssocID="{DDDC7E24-F77B-414E-93D3-500E86060D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21C2AC6-4BBF-4D8E-BB9E-305A30A6D17A}" type="pres">
      <dgm:prSet presAssocID="{FF09D329-83BE-4429-8250-AA47B3D199B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49F3FA-DEB2-4240-9B06-79E7E08E66BB}" type="pres">
      <dgm:prSet presAssocID="{CAD32D4E-DA14-4A1F-8D2B-CDF63A4F55E4}" presName="spacer" presStyleCnt="0"/>
      <dgm:spPr/>
    </dgm:pt>
    <dgm:pt modelId="{DE7C7185-3956-4546-8FF8-F56E1702C996}" type="pres">
      <dgm:prSet presAssocID="{668E243A-6BC0-47C5-92E9-DB7960DC62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E59C79-B59C-457F-BF78-24445C2C457E}" type="pres">
      <dgm:prSet presAssocID="{219DABAE-B0B4-417A-B4D0-4D90E7F3F4E7}" presName="spacer" presStyleCnt="0"/>
      <dgm:spPr/>
    </dgm:pt>
    <dgm:pt modelId="{EE5ADE6E-04EB-4924-8634-E1DA872DBAD9}" type="pres">
      <dgm:prSet presAssocID="{679414E7-0AEB-48A5-BA0E-418E25970D0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87C9552-70CF-44B3-88CA-6EB8A5258D5C}" srcId="{DDDC7E24-F77B-414E-93D3-500E86060D6F}" destId="{668E243A-6BC0-47C5-92E9-DB7960DC62FC}" srcOrd="1" destOrd="0" parTransId="{F5D7FD78-E1D1-4811-9111-2E48CC4D3604}" sibTransId="{219DABAE-B0B4-417A-B4D0-4D90E7F3F4E7}"/>
    <dgm:cxn modelId="{484A2AED-C688-42F2-8BE8-1BE3A6C1D144}" srcId="{DDDC7E24-F77B-414E-93D3-500E86060D6F}" destId="{FF09D329-83BE-4429-8250-AA47B3D199BD}" srcOrd="0" destOrd="0" parTransId="{9B2E98EA-A062-418F-BD71-05B892AE87C3}" sibTransId="{CAD32D4E-DA14-4A1F-8D2B-CDF63A4F55E4}"/>
    <dgm:cxn modelId="{F5233292-803E-4EF2-BDD5-D94C2F19E6FE}" type="presOf" srcId="{679414E7-0AEB-48A5-BA0E-418E25970D0B}" destId="{EE5ADE6E-04EB-4924-8634-E1DA872DBAD9}" srcOrd="0" destOrd="0" presId="urn:microsoft.com/office/officeart/2005/8/layout/vList2"/>
    <dgm:cxn modelId="{0B7CFB9C-B6A8-4331-A04A-53E6AF17B825}" srcId="{DDDC7E24-F77B-414E-93D3-500E86060D6F}" destId="{679414E7-0AEB-48A5-BA0E-418E25970D0B}" srcOrd="2" destOrd="0" parTransId="{15B8DF35-4871-40EF-9F3C-B5236FDB4854}" sibTransId="{B2C74360-1C36-4583-87AC-F785022571E0}"/>
    <dgm:cxn modelId="{E1448208-CB29-45DA-BF88-8B5F2A2B6F7A}" type="presOf" srcId="{FF09D329-83BE-4429-8250-AA47B3D199BD}" destId="{D21C2AC6-4BBF-4D8E-BB9E-305A30A6D17A}" srcOrd="0" destOrd="0" presId="urn:microsoft.com/office/officeart/2005/8/layout/vList2"/>
    <dgm:cxn modelId="{44E2DBFC-DA5D-4B5C-BD7F-39BA6A1AB516}" type="presOf" srcId="{DDDC7E24-F77B-414E-93D3-500E86060D6F}" destId="{68CA9D99-E345-4151-A7EF-4B5A3694CE24}" srcOrd="0" destOrd="0" presId="urn:microsoft.com/office/officeart/2005/8/layout/vList2"/>
    <dgm:cxn modelId="{57A6E59B-064E-4674-9C96-C03966F62673}" type="presOf" srcId="{668E243A-6BC0-47C5-92E9-DB7960DC62FC}" destId="{DE7C7185-3956-4546-8FF8-F56E1702C996}" srcOrd="0" destOrd="0" presId="urn:microsoft.com/office/officeart/2005/8/layout/vList2"/>
    <dgm:cxn modelId="{E2DBB4E7-27B7-4AE0-9C2A-94FD88DBAF65}" type="presParOf" srcId="{68CA9D99-E345-4151-A7EF-4B5A3694CE24}" destId="{D21C2AC6-4BBF-4D8E-BB9E-305A30A6D17A}" srcOrd="0" destOrd="0" presId="urn:microsoft.com/office/officeart/2005/8/layout/vList2"/>
    <dgm:cxn modelId="{B5E6235D-7D30-4B0B-8423-37293998D3DD}" type="presParOf" srcId="{68CA9D99-E345-4151-A7EF-4B5A3694CE24}" destId="{3749F3FA-DEB2-4240-9B06-79E7E08E66BB}" srcOrd="1" destOrd="0" presId="urn:microsoft.com/office/officeart/2005/8/layout/vList2"/>
    <dgm:cxn modelId="{82A4A869-795B-44AD-9668-74A62FB68FB0}" type="presParOf" srcId="{68CA9D99-E345-4151-A7EF-4B5A3694CE24}" destId="{DE7C7185-3956-4546-8FF8-F56E1702C996}" srcOrd="2" destOrd="0" presId="urn:microsoft.com/office/officeart/2005/8/layout/vList2"/>
    <dgm:cxn modelId="{43DA6D4D-66EA-4722-A275-D1D2556D5D4A}" type="presParOf" srcId="{68CA9D99-E345-4151-A7EF-4B5A3694CE24}" destId="{14E59C79-B59C-457F-BF78-24445C2C457E}" srcOrd="3" destOrd="0" presId="urn:microsoft.com/office/officeart/2005/8/layout/vList2"/>
    <dgm:cxn modelId="{465C9C20-4D4F-4CBA-859C-22B85C39CB20}" type="presParOf" srcId="{68CA9D99-E345-4151-A7EF-4B5A3694CE24}" destId="{EE5ADE6E-04EB-4924-8634-E1DA872DBAD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387509-6713-4E2C-BE88-D3942D9F853E}" type="doc">
      <dgm:prSet loTypeId="urn:microsoft.com/office/officeart/2005/8/layout/cycle7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8C718318-1D1D-464A-BE54-4DF4F4517678}">
      <dgm:prSet/>
      <dgm:spPr/>
      <dgm:t>
        <a:bodyPr/>
        <a:lstStyle/>
        <a:p>
          <a:pPr rtl="0"/>
          <a:r>
            <a:rPr lang="en-US" dirty="0" smtClean="0"/>
            <a:t>Harmonize FM arrangements</a:t>
          </a:r>
          <a:endParaRPr lang="fr-FR" dirty="0"/>
        </a:p>
      </dgm:t>
    </dgm:pt>
    <dgm:pt modelId="{FE6533F2-F4FC-493A-9A30-0587E093FEE3}" type="parTrans" cxnId="{75ED6B12-AA1D-4193-854D-5C834D5561B5}">
      <dgm:prSet/>
      <dgm:spPr/>
      <dgm:t>
        <a:bodyPr/>
        <a:lstStyle/>
        <a:p>
          <a:endParaRPr lang="fr-FR"/>
        </a:p>
      </dgm:t>
    </dgm:pt>
    <dgm:pt modelId="{8204FDBE-85BD-46C2-B9CE-5BF3E0EE8D7E}" type="sibTrans" cxnId="{75ED6B12-AA1D-4193-854D-5C834D5561B5}">
      <dgm:prSet/>
      <dgm:spPr/>
      <dgm:t>
        <a:bodyPr/>
        <a:lstStyle/>
        <a:p>
          <a:endParaRPr lang="fr-FR"/>
        </a:p>
      </dgm:t>
    </dgm:pt>
    <dgm:pt modelId="{8ED184B0-4F6B-4EBB-8E6F-B76FF83C5328}">
      <dgm:prSet/>
      <dgm:spPr/>
      <dgm:t>
        <a:bodyPr/>
        <a:lstStyle/>
        <a:p>
          <a:pPr rtl="0"/>
          <a:r>
            <a:rPr lang="en-US" dirty="0" smtClean="0"/>
            <a:t>Strengthen country FM systems</a:t>
          </a:r>
          <a:endParaRPr lang="fr-FR" dirty="0"/>
        </a:p>
      </dgm:t>
    </dgm:pt>
    <dgm:pt modelId="{23C54041-ADFE-4E8E-9B92-04A13EAEE2ED}" type="parTrans" cxnId="{686D9E60-F5ED-4CD9-BD05-244C4ECCB58F}">
      <dgm:prSet/>
      <dgm:spPr/>
      <dgm:t>
        <a:bodyPr/>
        <a:lstStyle/>
        <a:p>
          <a:endParaRPr lang="fr-FR"/>
        </a:p>
      </dgm:t>
    </dgm:pt>
    <dgm:pt modelId="{9777797B-AE54-46B7-BEB0-A9D2E77CB4D9}" type="sibTrans" cxnId="{686D9E60-F5ED-4CD9-BD05-244C4ECCB58F}">
      <dgm:prSet/>
      <dgm:spPr/>
      <dgm:t>
        <a:bodyPr/>
        <a:lstStyle/>
        <a:p>
          <a:endParaRPr lang="fr-FR"/>
        </a:p>
      </dgm:t>
    </dgm:pt>
    <dgm:pt modelId="{EBB57A23-73A1-4A63-A9A7-F65430F7C0D6}">
      <dgm:prSet/>
      <dgm:spPr/>
      <dgm:t>
        <a:bodyPr/>
        <a:lstStyle/>
        <a:p>
          <a:pPr rtl="0"/>
          <a:r>
            <a:rPr lang="en-US" dirty="0" smtClean="0"/>
            <a:t>Align with country systems</a:t>
          </a:r>
          <a:endParaRPr lang="fr-FR" dirty="0"/>
        </a:p>
      </dgm:t>
    </dgm:pt>
    <dgm:pt modelId="{9A49043A-80A7-4A35-B3CA-F1FF5E659DE5}" type="parTrans" cxnId="{8A0C19EC-2E7C-4821-9872-FBE4BFC783C8}">
      <dgm:prSet/>
      <dgm:spPr/>
      <dgm:t>
        <a:bodyPr/>
        <a:lstStyle/>
        <a:p>
          <a:endParaRPr lang="fr-FR"/>
        </a:p>
      </dgm:t>
    </dgm:pt>
    <dgm:pt modelId="{A4F91144-B090-420E-B116-465C817D6D2C}" type="sibTrans" cxnId="{8A0C19EC-2E7C-4821-9872-FBE4BFC783C8}">
      <dgm:prSet/>
      <dgm:spPr/>
      <dgm:t>
        <a:bodyPr/>
        <a:lstStyle/>
        <a:p>
          <a:endParaRPr lang="fr-FR"/>
        </a:p>
      </dgm:t>
    </dgm:pt>
    <dgm:pt modelId="{35A03267-C100-4C17-A00F-66ABF012AD8E}" type="pres">
      <dgm:prSet presAssocID="{46387509-6713-4E2C-BE88-D3942D9F85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359ACC-D9F3-4429-A8E1-EFFDA07FC910}" type="pres">
      <dgm:prSet presAssocID="{8C718318-1D1D-464A-BE54-4DF4F451767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CBF670-2112-4841-835D-F349A77A3E80}" type="pres">
      <dgm:prSet presAssocID="{8204FDBE-85BD-46C2-B9CE-5BF3E0EE8D7E}" presName="sibTrans" presStyleLbl="sibTrans2D1" presStyleIdx="0" presStyleCnt="3"/>
      <dgm:spPr/>
      <dgm:t>
        <a:bodyPr/>
        <a:lstStyle/>
        <a:p>
          <a:endParaRPr lang="fr-FR"/>
        </a:p>
      </dgm:t>
    </dgm:pt>
    <dgm:pt modelId="{2CC5525B-9E63-4C1B-AA9A-CC0EBDEBB93F}" type="pres">
      <dgm:prSet presAssocID="{8204FDBE-85BD-46C2-B9CE-5BF3E0EE8D7E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B4726463-31EC-4506-8CE7-C7E25AFAE6FB}" type="pres">
      <dgm:prSet presAssocID="{8ED184B0-4F6B-4EBB-8E6F-B76FF83C53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F2C3B6-FFCB-4114-B4DE-1B5EE59336D4}" type="pres">
      <dgm:prSet presAssocID="{9777797B-AE54-46B7-BEB0-A9D2E77CB4D9}" presName="sibTrans" presStyleLbl="sibTrans2D1" presStyleIdx="1" presStyleCnt="3"/>
      <dgm:spPr/>
      <dgm:t>
        <a:bodyPr/>
        <a:lstStyle/>
        <a:p>
          <a:endParaRPr lang="fr-FR"/>
        </a:p>
      </dgm:t>
    </dgm:pt>
    <dgm:pt modelId="{4378B31A-A7A2-4628-B66F-96FA7248F3BD}" type="pres">
      <dgm:prSet presAssocID="{9777797B-AE54-46B7-BEB0-A9D2E77CB4D9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26C2A7D5-6EE5-4FCD-8325-21B2DAFAE15D}" type="pres">
      <dgm:prSet presAssocID="{EBB57A23-73A1-4A63-A9A7-F65430F7C0D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A50A14F-A94C-4D16-BAAD-B9A0F9D37949}" type="pres">
      <dgm:prSet presAssocID="{A4F91144-B090-420E-B116-465C817D6D2C}" presName="sibTrans" presStyleLbl="sibTrans2D1" presStyleIdx="2" presStyleCnt="3"/>
      <dgm:spPr/>
      <dgm:t>
        <a:bodyPr/>
        <a:lstStyle/>
        <a:p>
          <a:endParaRPr lang="fr-FR"/>
        </a:p>
      </dgm:t>
    </dgm:pt>
    <dgm:pt modelId="{959E2656-CE28-4B96-A4BE-2C0FC157F05D}" type="pres">
      <dgm:prSet presAssocID="{A4F91144-B090-420E-B116-465C817D6D2C}" presName="connectorText" presStyleLbl="sibTrans2D1" presStyleIdx="2" presStyleCnt="3"/>
      <dgm:spPr/>
      <dgm:t>
        <a:bodyPr/>
        <a:lstStyle/>
        <a:p>
          <a:endParaRPr lang="fr-FR"/>
        </a:p>
      </dgm:t>
    </dgm:pt>
  </dgm:ptLst>
  <dgm:cxnLst>
    <dgm:cxn modelId="{9A497698-F3C9-407C-BAC2-32803A6E6127}" type="presOf" srcId="{8204FDBE-85BD-46C2-B9CE-5BF3E0EE8D7E}" destId="{2CC5525B-9E63-4C1B-AA9A-CC0EBDEBB93F}" srcOrd="1" destOrd="0" presId="urn:microsoft.com/office/officeart/2005/8/layout/cycle7"/>
    <dgm:cxn modelId="{FEF4D8CF-00D8-44DE-956D-E35752CF5C66}" type="presOf" srcId="{9777797B-AE54-46B7-BEB0-A9D2E77CB4D9}" destId="{DDF2C3B6-FFCB-4114-B4DE-1B5EE59336D4}" srcOrd="0" destOrd="0" presId="urn:microsoft.com/office/officeart/2005/8/layout/cycle7"/>
    <dgm:cxn modelId="{48FF6192-DDC6-436B-AE8A-C19D3EFD56A2}" type="presOf" srcId="{9777797B-AE54-46B7-BEB0-A9D2E77CB4D9}" destId="{4378B31A-A7A2-4628-B66F-96FA7248F3BD}" srcOrd="1" destOrd="0" presId="urn:microsoft.com/office/officeart/2005/8/layout/cycle7"/>
    <dgm:cxn modelId="{F0A7FEE0-4084-48BF-8CE9-AAC751A6E2FE}" type="presOf" srcId="{EBB57A23-73A1-4A63-A9A7-F65430F7C0D6}" destId="{26C2A7D5-6EE5-4FCD-8325-21B2DAFAE15D}" srcOrd="0" destOrd="0" presId="urn:microsoft.com/office/officeart/2005/8/layout/cycle7"/>
    <dgm:cxn modelId="{9B65DC87-4B7A-44E8-9E39-FF9867947556}" type="presOf" srcId="{46387509-6713-4E2C-BE88-D3942D9F853E}" destId="{35A03267-C100-4C17-A00F-66ABF012AD8E}" srcOrd="0" destOrd="0" presId="urn:microsoft.com/office/officeart/2005/8/layout/cycle7"/>
    <dgm:cxn modelId="{B4C4004E-33D7-47A2-BC3B-E281EBC7F212}" type="presOf" srcId="{8204FDBE-85BD-46C2-B9CE-5BF3E0EE8D7E}" destId="{20CBF670-2112-4841-835D-F349A77A3E80}" srcOrd="0" destOrd="0" presId="urn:microsoft.com/office/officeart/2005/8/layout/cycle7"/>
    <dgm:cxn modelId="{686D9E60-F5ED-4CD9-BD05-244C4ECCB58F}" srcId="{46387509-6713-4E2C-BE88-D3942D9F853E}" destId="{8ED184B0-4F6B-4EBB-8E6F-B76FF83C5328}" srcOrd="1" destOrd="0" parTransId="{23C54041-ADFE-4E8E-9B92-04A13EAEE2ED}" sibTransId="{9777797B-AE54-46B7-BEB0-A9D2E77CB4D9}"/>
    <dgm:cxn modelId="{6D4DE7C4-CFBA-40D7-9DA0-801AB90E0383}" type="presOf" srcId="{8ED184B0-4F6B-4EBB-8E6F-B76FF83C5328}" destId="{B4726463-31EC-4506-8CE7-C7E25AFAE6FB}" srcOrd="0" destOrd="0" presId="urn:microsoft.com/office/officeart/2005/8/layout/cycle7"/>
    <dgm:cxn modelId="{75ED6B12-AA1D-4193-854D-5C834D5561B5}" srcId="{46387509-6713-4E2C-BE88-D3942D9F853E}" destId="{8C718318-1D1D-464A-BE54-4DF4F4517678}" srcOrd="0" destOrd="0" parTransId="{FE6533F2-F4FC-493A-9A30-0587E093FEE3}" sibTransId="{8204FDBE-85BD-46C2-B9CE-5BF3E0EE8D7E}"/>
    <dgm:cxn modelId="{8A0C19EC-2E7C-4821-9872-FBE4BFC783C8}" srcId="{46387509-6713-4E2C-BE88-D3942D9F853E}" destId="{EBB57A23-73A1-4A63-A9A7-F65430F7C0D6}" srcOrd="2" destOrd="0" parTransId="{9A49043A-80A7-4A35-B3CA-F1FF5E659DE5}" sibTransId="{A4F91144-B090-420E-B116-465C817D6D2C}"/>
    <dgm:cxn modelId="{D0D0BBFC-78CD-438E-8CC9-3A01DAC58BD7}" type="presOf" srcId="{A4F91144-B090-420E-B116-465C817D6D2C}" destId="{959E2656-CE28-4B96-A4BE-2C0FC157F05D}" srcOrd="1" destOrd="0" presId="urn:microsoft.com/office/officeart/2005/8/layout/cycle7"/>
    <dgm:cxn modelId="{CF0ED9DF-5CF0-4A67-9C8B-63807F0B45D7}" type="presOf" srcId="{A4F91144-B090-420E-B116-465C817D6D2C}" destId="{BA50A14F-A94C-4D16-BAAD-B9A0F9D37949}" srcOrd="0" destOrd="0" presId="urn:microsoft.com/office/officeart/2005/8/layout/cycle7"/>
    <dgm:cxn modelId="{3811CCE3-B91D-413E-A456-D3A21E8F0E58}" type="presOf" srcId="{8C718318-1D1D-464A-BE54-4DF4F4517678}" destId="{2C359ACC-D9F3-4429-A8E1-EFFDA07FC910}" srcOrd="0" destOrd="0" presId="urn:microsoft.com/office/officeart/2005/8/layout/cycle7"/>
    <dgm:cxn modelId="{4FF93C24-F3F1-4EF4-A70D-8927E136C73B}" type="presParOf" srcId="{35A03267-C100-4C17-A00F-66ABF012AD8E}" destId="{2C359ACC-D9F3-4429-A8E1-EFFDA07FC910}" srcOrd="0" destOrd="0" presId="urn:microsoft.com/office/officeart/2005/8/layout/cycle7"/>
    <dgm:cxn modelId="{5AD84B6C-7F09-4E06-90F7-FEE1705B6460}" type="presParOf" srcId="{35A03267-C100-4C17-A00F-66ABF012AD8E}" destId="{20CBF670-2112-4841-835D-F349A77A3E80}" srcOrd="1" destOrd="0" presId="urn:microsoft.com/office/officeart/2005/8/layout/cycle7"/>
    <dgm:cxn modelId="{D09DEAD2-A4F6-4FD8-BD48-B753388B61A6}" type="presParOf" srcId="{20CBF670-2112-4841-835D-F349A77A3E80}" destId="{2CC5525B-9E63-4C1B-AA9A-CC0EBDEBB93F}" srcOrd="0" destOrd="0" presId="urn:microsoft.com/office/officeart/2005/8/layout/cycle7"/>
    <dgm:cxn modelId="{35689933-BD36-45CA-95BC-2DC8B713A80E}" type="presParOf" srcId="{35A03267-C100-4C17-A00F-66ABF012AD8E}" destId="{B4726463-31EC-4506-8CE7-C7E25AFAE6FB}" srcOrd="2" destOrd="0" presId="urn:microsoft.com/office/officeart/2005/8/layout/cycle7"/>
    <dgm:cxn modelId="{ED86C813-0FE8-4771-92EA-4BE50C4DC1F7}" type="presParOf" srcId="{35A03267-C100-4C17-A00F-66ABF012AD8E}" destId="{DDF2C3B6-FFCB-4114-B4DE-1B5EE59336D4}" srcOrd="3" destOrd="0" presId="urn:microsoft.com/office/officeart/2005/8/layout/cycle7"/>
    <dgm:cxn modelId="{69A993E0-B440-4D92-8E25-6E809B8F314C}" type="presParOf" srcId="{DDF2C3B6-FFCB-4114-B4DE-1B5EE59336D4}" destId="{4378B31A-A7A2-4628-B66F-96FA7248F3BD}" srcOrd="0" destOrd="0" presId="urn:microsoft.com/office/officeart/2005/8/layout/cycle7"/>
    <dgm:cxn modelId="{FB85E1AD-745C-48A0-AB9B-8350B52539A6}" type="presParOf" srcId="{35A03267-C100-4C17-A00F-66ABF012AD8E}" destId="{26C2A7D5-6EE5-4FCD-8325-21B2DAFAE15D}" srcOrd="4" destOrd="0" presId="urn:microsoft.com/office/officeart/2005/8/layout/cycle7"/>
    <dgm:cxn modelId="{AD92BAC5-AC28-4B35-A0BA-DC31817BF631}" type="presParOf" srcId="{35A03267-C100-4C17-A00F-66ABF012AD8E}" destId="{BA50A14F-A94C-4D16-BAAD-B9A0F9D37949}" srcOrd="5" destOrd="0" presId="urn:microsoft.com/office/officeart/2005/8/layout/cycle7"/>
    <dgm:cxn modelId="{C02CB14E-95D7-4E12-B900-3B02182EF068}" type="presParOf" srcId="{BA50A14F-A94C-4D16-BAAD-B9A0F9D37949}" destId="{959E2656-CE28-4B96-A4BE-2C0FC157F05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C6EF5B-8EF4-40D5-BD07-5DF5F1DC4F90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fr-FR"/>
        </a:p>
      </dgm:t>
    </dgm:pt>
    <dgm:pt modelId="{13F8630F-84D5-4E6E-88B7-F24CFC52E1C7}">
      <dgm:prSet/>
      <dgm:spPr/>
      <dgm:t>
        <a:bodyPr/>
        <a:lstStyle/>
        <a:p>
          <a:pPr rtl="0"/>
          <a:r>
            <a:rPr lang="en-US" dirty="0" smtClean="0"/>
            <a:t>Benefits of the current arrangements are high for rent-seekers – complexity breeds confusion; facilitates double-dipping, fraud  and misleading reporting</a:t>
          </a:r>
          <a:endParaRPr lang="fr-FR" dirty="0"/>
        </a:p>
      </dgm:t>
    </dgm:pt>
    <dgm:pt modelId="{4A13C9C2-8EA0-4DCD-A7A0-DFCAEA00F32D}" type="parTrans" cxnId="{6A062E4F-FDC6-476D-933C-FA128800BDF9}">
      <dgm:prSet/>
      <dgm:spPr/>
      <dgm:t>
        <a:bodyPr/>
        <a:lstStyle/>
        <a:p>
          <a:endParaRPr lang="fr-FR"/>
        </a:p>
      </dgm:t>
    </dgm:pt>
    <dgm:pt modelId="{12AE3BE5-2BF1-4C3F-9D03-C79135F03E8B}" type="sibTrans" cxnId="{6A062E4F-FDC6-476D-933C-FA128800BDF9}">
      <dgm:prSet/>
      <dgm:spPr/>
      <dgm:t>
        <a:bodyPr/>
        <a:lstStyle/>
        <a:p>
          <a:endParaRPr lang="fr-FR"/>
        </a:p>
      </dgm:t>
    </dgm:pt>
    <dgm:pt modelId="{9E072ABD-4245-4192-A8FD-CDBB6BDA503F}">
      <dgm:prSet/>
      <dgm:spPr/>
      <dgm:t>
        <a:bodyPr/>
        <a:lstStyle/>
        <a:p>
          <a:pPr rtl="0"/>
          <a:r>
            <a:rPr lang="en-US" dirty="0" smtClean="0"/>
            <a:t>Weak demand for accountability from some stakeholders (executive, parliament, media, civil society…)</a:t>
          </a:r>
          <a:endParaRPr lang="fr-FR" dirty="0"/>
        </a:p>
      </dgm:t>
    </dgm:pt>
    <dgm:pt modelId="{F8C5EDE6-13F5-4D29-925C-E0E3E7C47FDB}" type="parTrans" cxnId="{1CB53BE4-51BF-4FDC-BCF2-F3350B3190C8}">
      <dgm:prSet/>
      <dgm:spPr/>
      <dgm:t>
        <a:bodyPr/>
        <a:lstStyle/>
        <a:p>
          <a:endParaRPr lang="fr-FR"/>
        </a:p>
      </dgm:t>
    </dgm:pt>
    <dgm:pt modelId="{F8B03301-1913-4B85-B9D1-DD83B14A1ED4}" type="sibTrans" cxnId="{1CB53BE4-51BF-4FDC-BCF2-F3350B3190C8}">
      <dgm:prSet/>
      <dgm:spPr/>
      <dgm:t>
        <a:bodyPr/>
        <a:lstStyle/>
        <a:p>
          <a:endParaRPr lang="fr-FR"/>
        </a:p>
      </dgm:t>
    </dgm:pt>
    <dgm:pt modelId="{A3238C4C-ABA0-4A62-B85C-8B4E86AC45A5}">
      <dgm:prSet/>
      <dgm:spPr/>
      <dgm:t>
        <a:bodyPr/>
        <a:lstStyle/>
        <a:p>
          <a:pPr rtl="0"/>
          <a:r>
            <a:rPr lang="en-US" dirty="0" smtClean="0"/>
            <a:t>Triangular relationships between </a:t>
          </a:r>
          <a:r>
            <a:rPr lang="en-US" dirty="0" err="1" smtClean="0"/>
            <a:t>MoF</a:t>
          </a:r>
          <a:r>
            <a:rPr lang="en-US" dirty="0" smtClean="0"/>
            <a:t>, </a:t>
          </a:r>
          <a:r>
            <a:rPr lang="en-US" dirty="0" err="1" smtClean="0"/>
            <a:t>MoH</a:t>
          </a:r>
          <a:r>
            <a:rPr lang="en-US" dirty="0" smtClean="0"/>
            <a:t> and DPs is not conducive to change (health </a:t>
          </a:r>
          <a:r>
            <a:rPr lang="en-US" dirty="0" err="1" smtClean="0"/>
            <a:t>vs</a:t>
          </a:r>
          <a:r>
            <a:rPr lang="en-US" dirty="0" smtClean="0"/>
            <a:t> PFM specialists)</a:t>
          </a:r>
          <a:endParaRPr lang="fr-FR" dirty="0"/>
        </a:p>
      </dgm:t>
    </dgm:pt>
    <dgm:pt modelId="{8B9794C2-97AC-4CA0-9591-EB783851AF8F}" type="parTrans" cxnId="{E4CDA4F1-E9F8-42CC-BD7A-4ED1D59E7740}">
      <dgm:prSet/>
      <dgm:spPr/>
      <dgm:t>
        <a:bodyPr/>
        <a:lstStyle/>
        <a:p>
          <a:endParaRPr lang="fr-FR"/>
        </a:p>
      </dgm:t>
    </dgm:pt>
    <dgm:pt modelId="{3A777FD3-1F60-4AA7-9076-20064C3B1034}" type="sibTrans" cxnId="{E4CDA4F1-E9F8-42CC-BD7A-4ED1D59E7740}">
      <dgm:prSet/>
      <dgm:spPr/>
      <dgm:t>
        <a:bodyPr/>
        <a:lstStyle/>
        <a:p>
          <a:endParaRPr lang="fr-FR"/>
        </a:p>
      </dgm:t>
    </dgm:pt>
    <dgm:pt modelId="{393A54F0-59C4-41F5-A7A0-4F5BE5E48FDE}">
      <dgm:prSet/>
      <dgm:spPr/>
      <dgm:t>
        <a:bodyPr/>
        <a:lstStyle/>
        <a:p>
          <a:pPr rtl="0"/>
          <a:r>
            <a:rPr lang="en-US" dirty="0" smtClean="0"/>
            <a:t>There is a perception that alignment is inherently more risky than stand-alone FM arrangements – this is not based on fact and evidence</a:t>
          </a:r>
          <a:endParaRPr lang="fr-FR" dirty="0"/>
        </a:p>
      </dgm:t>
    </dgm:pt>
    <dgm:pt modelId="{1DBAB0DE-44EC-490E-A611-23642FB5C281}" type="parTrans" cxnId="{2CD61B7E-9C81-46F2-85AF-5BE11602A881}">
      <dgm:prSet/>
      <dgm:spPr/>
      <dgm:t>
        <a:bodyPr/>
        <a:lstStyle/>
        <a:p>
          <a:endParaRPr lang="fr-FR"/>
        </a:p>
      </dgm:t>
    </dgm:pt>
    <dgm:pt modelId="{21E33E5E-3306-4E74-8A27-A85257E4AED8}" type="sibTrans" cxnId="{2CD61B7E-9C81-46F2-85AF-5BE11602A881}">
      <dgm:prSet/>
      <dgm:spPr/>
      <dgm:t>
        <a:bodyPr/>
        <a:lstStyle/>
        <a:p>
          <a:endParaRPr lang="fr-FR"/>
        </a:p>
      </dgm:t>
    </dgm:pt>
    <dgm:pt modelId="{08EACF5D-328E-47B7-9415-F00525B4607F}">
      <dgm:prSet/>
      <dgm:spPr/>
      <dgm:t>
        <a:bodyPr/>
        <a:lstStyle/>
        <a:p>
          <a:pPr rtl="0"/>
          <a:r>
            <a:rPr lang="en-US" smtClean="0"/>
            <a:t>Costs of </a:t>
          </a:r>
          <a:r>
            <a:rPr lang="en-US" b="1" smtClean="0"/>
            <a:t>current FM arrangements </a:t>
          </a:r>
          <a:r>
            <a:rPr lang="en-US" smtClean="0"/>
            <a:t>are largely borne by MoH, MoF and patients whereas costs of </a:t>
          </a:r>
          <a:r>
            <a:rPr lang="en-US" b="1" smtClean="0"/>
            <a:t>change</a:t>
          </a:r>
          <a:r>
            <a:rPr lang="en-US" smtClean="0"/>
            <a:t> would be mostly incurred by development partners, PIUs and private sector audit firms</a:t>
          </a:r>
          <a:endParaRPr lang="fr-FR" dirty="0"/>
        </a:p>
      </dgm:t>
    </dgm:pt>
    <dgm:pt modelId="{034EDE08-1D55-44D3-A906-DB445B2DAC01}" type="parTrans" cxnId="{1FBDC4D8-1829-4938-A463-2EC52AFDD61D}">
      <dgm:prSet/>
      <dgm:spPr/>
      <dgm:t>
        <a:bodyPr/>
        <a:lstStyle/>
        <a:p>
          <a:endParaRPr lang="fr-FR"/>
        </a:p>
      </dgm:t>
    </dgm:pt>
    <dgm:pt modelId="{DF4A21F0-8310-4838-87B6-8FAC390B86EC}" type="sibTrans" cxnId="{1FBDC4D8-1829-4938-A463-2EC52AFDD61D}">
      <dgm:prSet/>
      <dgm:spPr/>
      <dgm:t>
        <a:bodyPr/>
        <a:lstStyle/>
        <a:p>
          <a:endParaRPr lang="fr-FR"/>
        </a:p>
      </dgm:t>
    </dgm:pt>
    <dgm:pt modelId="{9420BA1A-2F3B-468B-AB78-E7A3CA88B677}" type="pres">
      <dgm:prSet presAssocID="{5AC6EF5B-8EF4-40D5-BD07-5DF5F1DC4F9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2427-942E-43CD-AE41-166217E21B7A}" type="pres">
      <dgm:prSet presAssocID="{13F8630F-84D5-4E6E-88B7-F24CFC52E1C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F985C8-9A77-43DE-AE84-0D100508120C}" type="pres">
      <dgm:prSet presAssocID="{12AE3BE5-2BF1-4C3F-9D03-C79135F03E8B}" presName="spacer" presStyleCnt="0"/>
      <dgm:spPr/>
    </dgm:pt>
    <dgm:pt modelId="{80C1433F-6280-4EAC-BB6B-61B88714BBF8}" type="pres">
      <dgm:prSet presAssocID="{9E072ABD-4245-4192-A8FD-CDBB6BDA503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0130044-A1EB-4CE2-958E-EE0BF91EB9D7}" type="pres">
      <dgm:prSet presAssocID="{F8B03301-1913-4B85-B9D1-DD83B14A1ED4}" presName="spacer" presStyleCnt="0"/>
      <dgm:spPr/>
    </dgm:pt>
    <dgm:pt modelId="{7B520E43-9186-4B83-A03E-BA6F9AD934ED}" type="pres">
      <dgm:prSet presAssocID="{08EACF5D-328E-47B7-9415-F00525B4607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69AD14-772E-4AE5-86F8-1A88D9E500C7}" type="pres">
      <dgm:prSet presAssocID="{DF4A21F0-8310-4838-87B6-8FAC390B86EC}" presName="spacer" presStyleCnt="0"/>
      <dgm:spPr/>
    </dgm:pt>
    <dgm:pt modelId="{23A2887B-6C8A-4D5E-95C6-DF328FC5B290}" type="pres">
      <dgm:prSet presAssocID="{A3238C4C-ABA0-4A62-B85C-8B4E86AC45A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22D7C-798D-4AD1-B454-FB3889B820EE}" type="pres">
      <dgm:prSet presAssocID="{3A777FD3-1F60-4AA7-9076-20064C3B1034}" presName="spacer" presStyleCnt="0"/>
      <dgm:spPr/>
    </dgm:pt>
    <dgm:pt modelId="{05B4C0D4-FD48-481B-9B92-3B3D1C3A67E7}" type="pres">
      <dgm:prSet presAssocID="{393A54F0-59C4-41F5-A7A0-4F5BE5E48FD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CB53BE4-51BF-4FDC-BCF2-F3350B3190C8}" srcId="{5AC6EF5B-8EF4-40D5-BD07-5DF5F1DC4F90}" destId="{9E072ABD-4245-4192-A8FD-CDBB6BDA503F}" srcOrd="1" destOrd="0" parTransId="{F8C5EDE6-13F5-4D29-925C-E0E3E7C47FDB}" sibTransId="{F8B03301-1913-4B85-B9D1-DD83B14A1ED4}"/>
    <dgm:cxn modelId="{291B423F-9328-4418-B8AA-F0ED56B3BE4B}" type="presOf" srcId="{5AC6EF5B-8EF4-40D5-BD07-5DF5F1DC4F90}" destId="{9420BA1A-2F3B-468B-AB78-E7A3CA88B677}" srcOrd="0" destOrd="0" presId="urn:microsoft.com/office/officeart/2005/8/layout/vList2"/>
    <dgm:cxn modelId="{2CD61B7E-9C81-46F2-85AF-5BE11602A881}" srcId="{5AC6EF5B-8EF4-40D5-BD07-5DF5F1DC4F90}" destId="{393A54F0-59C4-41F5-A7A0-4F5BE5E48FDE}" srcOrd="4" destOrd="0" parTransId="{1DBAB0DE-44EC-490E-A611-23642FB5C281}" sibTransId="{21E33E5E-3306-4E74-8A27-A85257E4AED8}"/>
    <dgm:cxn modelId="{40B8489A-A56C-4B67-8D59-6A0F11288571}" type="presOf" srcId="{13F8630F-84D5-4E6E-88B7-F24CFC52E1C7}" destId="{1FB72427-942E-43CD-AE41-166217E21B7A}" srcOrd="0" destOrd="0" presId="urn:microsoft.com/office/officeart/2005/8/layout/vList2"/>
    <dgm:cxn modelId="{AC66ABAB-FD81-4072-BF6C-FF2A7DFEE190}" type="presOf" srcId="{393A54F0-59C4-41F5-A7A0-4F5BE5E48FDE}" destId="{05B4C0D4-FD48-481B-9B92-3B3D1C3A67E7}" srcOrd="0" destOrd="0" presId="urn:microsoft.com/office/officeart/2005/8/layout/vList2"/>
    <dgm:cxn modelId="{6A062E4F-FDC6-476D-933C-FA128800BDF9}" srcId="{5AC6EF5B-8EF4-40D5-BD07-5DF5F1DC4F90}" destId="{13F8630F-84D5-4E6E-88B7-F24CFC52E1C7}" srcOrd="0" destOrd="0" parTransId="{4A13C9C2-8EA0-4DCD-A7A0-DFCAEA00F32D}" sibTransId="{12AE3BE5-2BF1-4C3F-9D03-C79135F03E8B}"/>
    <dgm:cxn modelId="{F1717F4C-EC36-42E9-8BDC-467795FB3CFA}" type="presOf" srcId="{A3238C4C-ABA0-4A62-B85C-8B4E86AC45A5}" destId="{23A2887B-6C8A-4D5E-95C6-DF328FC5B290}" srcOrd="0" destOrd="0" presId="urn:microsoft.com/office/officeart/2005/8/layout/vList2"/>
    <dgm:cxn modelId="{E4CDA4F1-E9F8-42CC-BD7A-4ED1D59E7740}" srcId="{5AC6EF5B-8EF4-40D5-BD07-5DF5F1DC4F90}" destId="{A3238C4C-ABA0-4A62-B85C-8B4E86AC45A5}" srcOrd="3" destOrd="0" parTransId="{8B9794C2-97AC-4CA0-9591-EB783851AF8F}" sibTransId="{3A777FD3-1F60-4AA7-9076-20064C3B1034}"/>
    <dgm:cxn modelId="{1FBDC4D8-1829-4938-A463-2EC52AFDD61D}" srcId="{5AC6EF5B-8EF4-40D5-BD07-5DF5F1DC4F90}" destId="{08EACF5D-328E-47B7-9415-F00525B4607F}" srcOrd="2" destOrd="0" parTransId="{034EDE08-1D55-44D3-A906-DB445B2DAC01}" sibTransId="{DF4A21F0-8310-4838-87B6-8FAC390B86EC}"/>
    <dgm:cxn modelId="{18EEAEE0-3150-42C2-A618-F3849C34B5AA}" type="presOf" srcId="{9E072ABD-4245-4192-A8FD-CDBB6BDA503F}" destId="{80C1433F-6280-4EAC-BB6B-61B88714BBF8}" srcOrd="0" destOrd="0" presId="urn:microsoft.com/office/officeart/2005/8/layout/vList2"/>
    <dgm:cxn modelId="{CED61534-0CFE-4CBD-BCA2-1A8F9AD9AB45}" type="presOf" srcId="{08EACF5D-328E-47B7-9415-F00525B4607F}" destId="{7B520E43-9186-4B83-A03E-BA6F9AD934ED}" srcOrd="0" destOrd="0" presId="urn:microsoft.com/office/officeart/2005/8/layout/vList2"/>
    <dgm:cxn modelId="{89BE1195-83D0-415A-B2ED-1592809C6E81}" type="presParOf" srcId="{9420BA1A-2F3B-468B-AB78-E7A3CA88B677}" destId="{1FB72427-942E-43CD-AE41-166217E21B7A}" srcOrd="0" destOrd="0" presId="urn:microsoft.com/office/officeart/2005/8/layout/vList2"/>
    <dgm:cxn modelId="{B5BFDD96-D499-49B7-87D5-85E13AC1ECD0}" type="presParOf" srcId="{9420BA1A-2F3B-468B-AB78-E7A3CA88B677}" destId="{0CF985C8-9A77-43DE-AE84-0D100508120C}" srcOrd="1" destOrd="0" presId="urn:microsoft.com/office/officeart/2005/8/layout/vList2"/>
    <dgm:cxn modelId="{1CE83361-916B-48E1-A8A1-80E3C284A8F2}" type="presParOf" srcId="{9420BA1A-2F3B-468B-AB78-E7A3CA88B677}" destId="{80C1433F-6280-4EAC-BB6B-61B88714BBF8}" srcOrd="2" destOrd="0" presId="urn:microsoft.com/office/officeart/2005/8/layout/vList2"/>
    <dgm:cxn modelId="{2F4ED5BA-2A56-4765-963D-987F7F69F8C0}" type="presParOf" srcId="{9420BA1A-2F3B-468B-AB78-E7A3CA88B677}" destId="{00130044-A1EB-4CE2-958E-EE0BF91EB9D7}" srcOrd="3" destOrd="0" presId="urn:microsoft.com/office/officeart/2005/8/layout/vList2"/>
    <dgm:cxn modelId="{030BFB5D-F4BF-45E4-BE72-28ED13599A72}" type="presParOf" srcId="{9420BA1A-2F3B-468B-AB78-E7A3CA88B677}" destId="{7B520E43-9186-4B83-A03E-BA6F9AD934ED}" srcOrd="4" destOrd="0" presId="urn:microsoft.com/office/officeart/2005/8/layout/vList2"/>
    <dgm:cxn modelId="{A6822303-4CF7-4987-B92D-49AE51008727}" type="presParOf" srcId="{9420BA1A-2F3B-468B-AB78-E7A3CA88B677}" destId="{8A69AD14-772E-4AE5-86F8-1A88D9E500C7}" srcOrd="5" destOrd="0" presId="urn:microsoft.com/office/officeart/2005/8/layout/vList2"/>
    <dgm:cxn modelId="{57AA4D13-9D31-4C18-B5A1-667C3FADC19A}" type="presParOf" srcId="{9420BA1A-2F3B-468B-AB78-E7A3CA88B677}" destId="{23A2887B-6C8A-4D5E-95C6-DF328FC5B290}" srcOrd="6" destOrd="0" presId="urn:microsoft.com/office/officeart/2005/8/layout/vList2"/>
    <dgm:cxn modelId="{5EC4CC66-9842-4E5D-A32C-6E05C687D0E4}" type="presParOf" srcId="{9420BA1A-2F3B-468B-AB78-E7A3CA88B677}" destId="{8AB22D7C-798D-4AD1-B454-FB3889B820EE}" srcOrd="7" destOrd="0" presId="urn:microsoft.com/office/officeart/2005/8/layout/vList2"/>
    <dgm:cxn modelId="{03C2A9D8-307B-4DC9-B505-DDB4750EA967}" type="presParOf" srcId="{9420BA1A-2F3B-468B-AB78-E7A3CA88B677}" destId="{05B4C0D4-FD48-481B-9B92-3B3D1C3A67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E00D7C-7881-46F4-8AFB-F7933C5D79B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fr-FR"/>
        </a:p>
      </dgm:t>
    </dgm:pt>
    <dgm:pt modelId="{C43F338B-EA8E-4F3A-90E0-0AFBD9FFF745}">
      <dgm:prSet/>
      <dgm:spPr/>
      <dgm:t>
        <a:bodyPr/>
        <a:lstStyle/>
        <a:p>
          <a:pPr rtl="0"/>
          <a:r>
            <a:rPr lang="en-US" smtClean="0"/>
            <a:t>Make a strong business case for change through analytical work </a:t>
          </a:r>
          <a:endParaRPr lang="fr-FR"/>
        </a:p>
      </dgm:t>
    </dgm:pt>
    <dgm:pt modelId="{C6311FB1-3768-4BEB-BE89-58481255A3E9}" type="parTrans" cxnId="{87B4B5CB-0AA9-4A61-832C-32FC33E92B76}">
      <dgm:prSet/>
      <dgm:spPr/>
      <dgm:t>
        <a:bodyPr/>
        <a:lstStyle/>
        <a:p>
          <a:endParaRPr lang="fr-FR"/>
        </a:p>
      </dgm:t>
    </dgm:pt>
    <dgm:pt modelId="{5AC07683-31E9-4F08-BDA7-EC0407F7A840}" type="sibTrans" cxnId="{87B4B5CB-0AA9-4A61-832C-32FC33E92B76}">
      <dgm:prSet/>
      <dgm:spPr/>
      <dgm:t>
        <a:bodyPr/>
        <a:lstStyle/>
        <a:p>
          <a:endParaRPr lang="fr-FR"/>
        </a:p>
      </dgm:t>
    </dgm:pt>
    <dgm:pt modelId="{235AB3D5-2E7B-4D46-97A0-475C0792A918}">
      <dgm:prSet/>
      <dgm:spPr/>
      <dgm:t>
        <a:bodyPr/>
        <a:lstStyle/>
        <a:p>
          <a:pPr rtl="0"/>
          <a:r>
            <a:rPr lang="en-US" smtClean="0"/>
            <a:t>Facilitate enhanced in-country dialogue between MoHs, MoFs and civil society on the importance of PFM for service delivery in health</a:t>
          </a:r>
          <a:endParaRPr lang="fr-FR"/>
        </a:p>
      </dgm:t>
    </dgm:pt>
    <dgm:pt modelId="{02B7F63A-42F7-4F3A-9B9A-F6B33120FB40}" type="parTrans" cxnId="{674E9F30-5D5B-47B5-9D04-3DB3DC72700B}">
      <dgm:prSet/>
      <dgm:spPr/>
      <dgm:t>
        <a:bodyPr/>
        <a:lstStyle/>
        <a:p>
          <a:endParaRPr lang="fr-FR"/>
        </a:p>
      </dgm:t>
    </dgm:pt>
    <dgm:pt modelId="{CAD52B82-57D3-4894-A1C2-CBE2B85198A0}" type="sibTrans" cxnId="{674E9F30-5D5B-47B5-9D04-3DB3DC72700B}">
      <dgm:prSet/>
      <dgm:spPr/>
      <dgm:t>
        <a:bodyPr/>
        <a:lstStyle/>
        <a:p>
          <a:endParaRPr lang="fr-FR"/>
        </a:p>
      </dgm:t>
    </dgm:pt>
    <dgm:pt modelId="{F10B04FC-F174-4679-9486-2B93FFF05522}">
      <dgm:prSet/>
      <dgm:spPr/>
      <dgm:t>
        <a:bodyPr/>
        <a:lstStyle/>
        <a:p>
          <a:pPr rtl="0"/>
          <a:r>
            <a:rPr lang="en-US" smtClean="0"/>
            <a:t>Foster DP dialogue on Health Sector FM harmonization and alignment.</a:t>
          </a:r>
          <a:endParaRPr lang="fr-FR"/>
        </a:p>
      </dgm:t>
    </dgm:pt>
    <dgm:pt modelId="{89CC3DE4-1521-4D49-A55E-6BBA84B10586}" type="parTrans" cxnId="{BD869546-E7EF-43BA-9C1D-E831B723DA79}">
      <dgm:prSet/>
      <dgm:spPr/>
      <dgm:t>
        <a:bodyPr/>
        <a:lstStyle/>
        <a:p>
          <a:endParaRPr lang="fr-FR"/>
        </a:p>
      </dgm:t>
    </dgm:pt>
    <dgm:pt modelId="{67CA8B53-03E3-4AC4-A139-0B46733EA5B2}" type="sibTrans" cxnId="{BD869546-E7EF-43BA-9C1D-E831B723DA79}">
      <dgm:prSet/>
      <dgm:spPr/>
      <dgm:t>
        <a:bodyPr/>
        <a:lstStyle/>
        <a:p>
          <a:endParaRPr lang="fr-FR"/>
        </a:p>
      </dgm:t>
    </dgm:pt>
    <dgm:pt modelId="{87C1A2C3-EA21-4CB7-A463-90793770CBB8}" type="pres">
      <dgm:prSet presAssocID="{27E00D7C-7881-46F4-8AFB-F7933C5D79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1D27A10-AF81-4387-87B6-4B18F0E5407E}" type="pres">
      <dgm:prSet presAssocID="{C43F338B-EA8E-4F3A-90E0-0AFBD9FFF74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A1D927-893E-4247-8CC2-CDC316B9B729}" type="pres">
      <dgm:prSet presAssocID="{5AC07683-31E9-4F08-BDA7-EC0407F7A840}" presName="spacer" presStyleCnt="0"/>
      <dgm:spPr/>
    </dgm:pt>
    <dgm:pt modelId="{BBE306C1-1AC4-4DC5-BE8B-999872762333}" type="pres">
      <dgm:prSet presAssocID="{235AB3D5-2E7B-4D46-97A0-475C0792A91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0EDBB7-D8CD-4555-BA79-9100435BF5DF}" type="pres">
      <dgm:prSet presAssocID="{CAD52B82-57D3-4894-A1C2-CBE2B85198A0}" presName="spacer" presStyleCnt="0"/>
      <dgm:spPr/>
    </dgm:pt>
    <dgm:pt modelId="{46AB40D8-BB89-4F44-8D2B-FBA278D0D5DF}" type="pres">
      <dgm:prSet presAssocID="{F10B04FC-F174-4679-9486-2B93FFF0552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B4B5CB-0AA9-4A61-832C-32FC33E92B76}" srcId="{27E00D7C-7881-46F4-8AFB-F7933C5D79B6}" destId="{C43F338B-EA8E-4F3A-90E0-0AFBD9FFF745}" srcOrd="0" destOrd="0" parTransId="{C6311FB1-3768-4BEB-BE89-58481255A3E9}" sibTransId="{5AC07683-31E9-4F08-BDA7-EC0407F7A840}"/>
    <dgm:cxn modelId="{90532E0B-8E9E-49C6-8FBE-72D4E7F78577}" type="presOf" srcId="{C43F338B-EA8E-4F3A-90E0-0AFBD9FFF745}" destId="{01D27A10-AF81-4387-87B6-4B18F0E5407E}" srcOrd="0" destOrd="0" presId="urn:microsoft.com/office/officeart/2005/8/layout/vList2"/>
    <dgm:cxn modelId="{315EA914-411E-484C-B012-56098E288F28}" type="presOf" srcId="{F10B04FC-F174-4679-9486-2B93FFF05522}" destId="{46AB40D8-BB89-4F44-8D2B-FBA278D0D5DF}" srcOrd="0" destOrd="0" presId="urn:microsoft.com/office/officeart/2005/8/layout/vList2"/>
    <dgm:cxn modelId="{BD869546-E7EF-43BA-9C1D-E831B723DA79}" srcId="{27E00D7C-7881-46F4-8AFB-F7933C5D79B6}" destId="{F10B04FC-F174-4679-9486-2B93FFF05522}" srcOrd="2" destOrd="0" parTransId="{89CC3DE4-1521-4D49-A55E-6BBA84B10586}" sibTransId="{67CA8B53-03E3-4AC4-A139-0B46733EA5B2}"/>
    <dgm:cxn modelId="{674E9F30-5D5B-47B5-9D04-3DB3DC72700B}" srcId="{27E00D7C-7881-46F4-8AFB-F7933C5D79B6}" destId="{235AB3D5-2E7B-4D46-97A0-475C0792A918}" srcOrd="1" destOrd="0" parTransId="{02B7F63A-42F7-4F3A-9B9A-F6B33120FB40}" sibTransId="{CAD52B82-57D3-4894-A1C2-CBE2B85198A0}"/>
    <dgm:cxn modelId="{F035B96E-4799-4F36-A802-A408FD106441}" type="presOf" srcId="{27E00D7C-7881-46F4-8AFB-F7933C5D79B6}" destId="{87C1A2C3-EA21-4CB7-A463-90793770CBB8}" srcOrd="0" destOrd="0" presId="urn:microsoft.com/office/officeart/2005/8/layout/vList2"/>
    <dgm:cxn modelId="{4920D822-4D55-404E-BDE3-A4AF838EEFAA}" type="presOf" srcId="{235AB3D5-2E7B-4D46-97A0-475C0792A918}" destId="{BBE306C1-1AC4-4DC5-BE8B-999872762333}" srcOrd="0" destOrd="0" presId="urn:microsoft.com/office/officeart/2005/8/layout/vList2"/>
    <dgm:cxn modelId="{506AB608-A4EE-4000-9EB7-097D99B72621}" type="presParOf" srcId="{87C1A2C3-EA21-4CB7-A463-90793770CBB8}" destId="{01D27A10-AF81-4387-87B6-4B18F0E5407E}" srcOrd="0" destOrd="0" presId="urn:microsoft.com/office/officeart/2005/8/layout/vList2"/>
    <dgm:cxn modelId="{11AFD65E-6E35-41D1-98E7-B96456BDE9C6}" type="presParOf" srcId="{87C1A2C3-EA21-4CB7-A463-90793770CBB8}" destId="{90A1D927-893E-4247-8CC2-CDC316B9B729}" srcOrd="1" destOrd="0" presId="urn:microsoft.com/office/officeart/2005/8/layout/vList2"/>
    <dgm:cxn modelId="{55D7CD8A-40BD-4FFC-811C-C09904A26BB5}" type="presParOf" srcId="{87C1A2C3-EA21-4CB7-A463-90793770CBB8}" destId="{BBE306C1-1AC4-4DC5-BE8B-999872762333}" srcOrd="2" destOrd="0" presId="urn:microsoft.com/office/officeart/2005/8/layout/vList2"/>
    <dgm:cxn modelId="{C274CBDE-BE57-4763-A999-514504C1E561}" type="presParOf" srcId="{87C1A2C3-EA21-4CB7-A463-90793770CBB8}" destId="{340EDBB7-D8CD-4555-BA79-9100435BF5DF}" srcOrd="3" destOrd="0" presId="urn:microsoft.com/office/officeart/2005/8/layout/vList2"/>
    <dgm:cxn modelId="{12F18BB0-AED6-40A5-B740-0613E1D79BC1}" type="presParOf" srcId="{87C1A2C3-EA21-4CB7-A463-90793770CBB8}" destId="{46AB40D8-BB89-4F44-8D2B-FBA278D0D5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947B88-E82F-47E6-90E6-DD7D20714B7C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fr-FR"/>
        </a:p>
      </dgm:t>
    </dgm:pt>
    <dgm:pt modelId="{E465CEF8-D6D4-4765-9179-53302933800D}">
      <dgm:prSet/>
      <dgm:spPr/>
      <dgm:t>
        <a:bodyPr/>
        <a:lstStyle/>
        <a:p>
          <a:pPr rtl="0"/>
          <a:r>
            <a:rPr lang="en-US" smtClean="0"/>
            <a:t>Formalize protocol for information sharing among DPs</a:t>
          </a:r>
          <a:endParaRPr lang="fr-FR"/>
        </a:p>
      </dgm:t>
    </dgm:pt>
    <dgm:pt modelId="{44EE7706-6F4B-4262-BC29-7071EFB64EDD}" type="parTrans" cxnId="{121EC1CC-A174-460A-B1F9-556AFC36187D}">
      <dgm:prSet/>
      <dgm:spPr/>
      <dgm:t>
        <a:bodyPr/>
        <a:lstStyle/>
        <a:p>
          <a:endParaRPr lang="fr-FR"/>
        </a:p>
      </dgm:t>
    </dgm:pt>
    <dgm:pt modelId="{BD4FA570-B66F-4040-A5B9-B0EEF6412FA6}" type="sibTrans" cxnId="{121EC1CC-A174-460A-B1F9-556AFC36187D}">
      <dgm:prSet/>
      <dgm:spPr/>
      <dgm:t>
        <a:bodyPr/>
        <a:lstStyle/>
        <a:p>
          <a:endParaRPr lang="fr-FR"/>
        </a:p>
      </dgm:t>
    </dgm:pt>
    <dgm:pt modelId="{67788255-FE33-4D99-A6E2-517AF75F947E}">
      <dgm:prSet/>
      <dgm:spPr/>
      <dgm:t>
        <a:bodyPr/>
        <a:lstStyle/>
        <a:p>
          <a:pPr rtl="0"/>
          <a:r>
            <a:rPr lang="en-US" smtClean="0"/>
            <a:t>Disseminate work already undertaken on FM harmonization and alignment</a:t>
          </a:r>
          <a:endParaRPr lang="fr-FR"/>
        </a:p>
      </dgm:t>
    </dgm:pt>
    <dgm:pt modelId="{4954DAE9-930C-46A9-84A0-4ECAE19D6CFA}" type="parTrans" cxnId="{AE14F620-4694-4C5B-BA66-BC6AB4050791}">
      <dgm:prSet/>
      <dgm:spPr/>
      <dgm:t>
        <a:bodyPr/>
        <a:lstStyle/>
        <a:p>
          <a:endParaRPr lang="fr-FR"/>
        </a:p>
      </dgm:t>
    </dgm:pt>
    <dgm:pt modelId="{0A3446B1-C5EE-4BB4-95C1-F5CEA63C51A2}" type="sibTrans" cxnId="{AE14F620-4694-4C5B-BA66-BC6AB4050791}">
      <dgm:prSet/>
      <dgm:spPr/>
      <dgm:t>
        <a:bodyPr/>
        <a:lstStyle/>
        <a:p>
          <a:endParaRPr lang="fr-FR"/>
        </a:p>
      </dgm:t>
    </dgm:pt>
    <dgm:pt modelId="{2582019A-145F-4292-92EA-F42506B561E4}">
      <dgm:prSet/>
      <dgm:spPr/>
      <dgm:t>
        <a:bodyPr/>
        <a:lstStyle/>
        <a:p>
          <a:pPr rtl="0"/>
          <a:r>
            <a:rPr lang="en-US" smtClean="0"/>
            <a:t>Scale-up joint in-country engagement, in response to country and DP demands</a:t>
          </a:r>
          <a:endParaRPr lang="fr-FR"/>
        </a:p>
      </dgm:t>
    </dgm:pt>
    <dgm:pt modelId="{76EE538D-DC94-4DE8-BE46-D038F78AE5DB}" type="parTrans" cxnId="{8BC82B73-D651-4269-A227-187D99931E40}">
      <dgm:prSet/>
      <dgm:spPr/>
      <dgm:t>
        <a:bodyPr/>
        <a:lstStyle/>
        <a:p>
          <a:endParaRPr lang="fr-FR"/>
        </a:p>
      </dgm:t>
    </dgm:pt>
    <dgm:pt modelId="{36788574-EE96-455B-A1EB-DE669C74466C}" type="sibTrans" cxnId="{8BC82B73-D651-4269-A227-187D99931E40}">
      <dgm:prSet/>
      <dgm:spPr/>
      <dgm:t>
        <a:bodyPr/>
        <a:lstStyle/>
        <a:p>
          <a:endParaRPr lang="fr-FR"/>
        </a:p>
      </dgm:t>
    </dgm:pt>
    <dgm:pt modelId="{4749B70E-9DC5-41C4-9651-DFA003D71B24}" type="pres">
      <dgm:prSet presAssocID="{CB947B88-E82F-47E6-90E6-DD7D20714B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D40F7AB-003A-4B27-9468-546018629D18}" type="pres">
      <dgm:prSet presAssocID="{E465CEF8-D6D4-4765-9179-5330293380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34E61F-82D6-4CAA-9775-E33EDB332367}" type="pres">
      <dgm:prSet presAssocID="{BD4FA570-B66F-4040-A5B9-B0EEF6412FA6}" presName="spacer" presStyleCnt="0"/>
      <dgm:spPr/>
    </dgm:pt>
    <dgm:pt modelId="{6A31AB17-8E25-4033-AE29-404179293A6C}" type="pres">
      <dgm:prSet presAssocID="{67788255-FE33-4D99-A6E2-517AF75F947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DD7F03-E108-40D8-9F54-4D768565BE04}" type="pres">
      <dgm:prSet presAssocID="{0A3446B1-C5EE-4BB4-95C1-F5CEA63C51A2}" presName="spacer" presStyleCnt="0"/>
      <dgm:spPr/>
    </dgm:pt>
    <dgm:pt modelId="{09DCE713-C481-46F3-87F6-5982747B2CF2}" type="pres">
      <dgm:prSet presAssocID="{2582019A-145F-4292-92EA-F42506B561E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21EC1CC-A174-460A-B1F9-556AFC36187D}" srcId="{CB947B88-E82F-47E6-90E6-DD7D20714B7C}" destId="{E465CEF8-D6D4-4765-9179-53302933800D}" srcOrd="0" destOrd="0" parTransId="{44EE7706-6F4B-4262-BC29-7071EFB64EDD}" sibTransId="{BD4FA570-B66F-4040-A5B9-B0EEF6412FA6}"/>
    <dgm:cxn modelId="{29C7E671-9327-49AF-B956-1EC990F584C1}" type="presOf" srcId="{67788255-FE33-4D99-A6E2-517AF75F947E}" destId="{6A31AB17-8E25-4033-AE29-404179293A6C}" srcOrd="0" destOrd="0" presId="urn:microsoft.com/office/officeart/2005/8/layout/vList2"/>
    <dgm:cxn modelId="{E383715F-947E-404D-A920-44B4589F645C}" type="presOf" srcId="{E465CEF8-D6D4-4765-9179-53302933800D}" destId="{8D40F7AB-003A-4B27-9468-546018629D18}" srcOrd="0" destOrd="0" presId="urn:microsoft.com/office/officeart/2005/8/layout/vList2"/>
    <dgm:cxn modelId="{3772A419-DD4B-4740-85F4-BB89ED79C7BA}" type="presOf" srcId="{CB947B88-E82F-47E6-90E6-DD7D20714B7C}" destId="{4749B70E-9DC5-41C4-9651-DFA003D71B24}" srcOrd="0" destOrd="0" presId="urn:microsoft.com/office/officeart/2005/8/layout/vList2"/>
    <dgm:cxn modelId="{8BC82B73-D651-4269-A227-187D99931E40}" srcId="{CB947B88-E82F-47E6-90E6-DD7D20714B7C}" destId="{2582019A-145F-4292-92EA-F42506B561E4}" srcOrd="2" destOrd="0" parTransId="{76EE538D-DC94-4DE8-BE46-D038F78AE5DB}" sibTransId="{36788574-EE96-455B-A1EB-DE669C74466C}"/>
    <dgm:cxn modelId="{6A93D39D-346F-446F-94F0-4A5D4A307ED4}" type="presOf" srcId="{2582019A-145F-4292-92EA-F42506B561E4}" destId="{09DCE713-C481-46F3-87F6-5982747B2CF2}" srcOrd="0" destOrd="0" presId="urn:microsoft.com/office/officeart/2005/8/layout/vList2"/>
    <dgm:cxn modelId="{AE14F620-4694-4C5B-BA66-BC6AB4050791}" srcId="{CB947B88-E82F-47E6-90E6-DD7D20714B7C}" destId="{67788255-FE33-4D99-A6E2-517AF75F947E}" srcOrd="1" destOrd="0" parTransId="{4954DAE9-930C-46A9-84A0-4ECAE19D6CFA}" sibTransId="{0A3446B1-C5EE-4BB4-95C1-F5CEA63C51A2}"/>
    <dgm:cxn modelId="{C9E31A9E-E470-4716-A73E-D8B6F0D1704F}" type="presParOf" srcId="{4749B70E-9DC5-41C4-9651-DFA003D71B24}" destId="{8D40F7AB-003A-4B27-9468-546018629D18}" srcOrd="0" destOrd="0" presId="urn:microsoft.com/office/officeart/2005/8/layout/vList2"/>
    <dgm:cxn modelId="{F64FA08D-E6C0-409C-A5E4-3D59FCF42305}" type="presParOf" srcId="{4749B70E-9DC5-41C4-9651-DFA003D71B24}" destId="{4F34E61F-82D6-4CAA-9775-E33EDB332367}" srcOrd="1" destOrd="0" presId="urn:microsoft.com/office/officeart/2005/8/layout/vList2"/>
    <dgm:cxn modelId="{62E29147-0155-451E-A3E0-235B56C16339}" type="presParOf" srcId="{4749B70E-9DC5-41C4-9651-DFA003D71B24}" destId="{6A31AB17-8E25-4033-AE29-404179293A6C}" srcOrd="2" destOrd="0" presId="urn:microsoft.com/office/officeart/2005/8/layout/vList2"/>
    <dgm:cxn modelId="{AB574A29-8BEE-4172-93E4-DC5930EB466E}" type="presParOf" srcId="{4749B70E-9DC5-41C4-9651-DFA003D71B24}" destId="{CADD7F03-E108-40D8-9F54-4D768565BE04}" srcOrd="3" destOrd="0" presId="urn:microsoft.com/office/officeart/2005/8/layout/vList2"/>
    <dgm:cxn modelId="{6FA2913A-5301-421B-A323-B50CD04408C4}" type="presParOf" srcId="{4749B70E-9DC5-41C4-9651-DFA003D71B24}" destId="{09DCE713-C481-46F3-87F6-5982747B2C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E6747-3797-4711-9567-D7CB7946190F}">
      <dsp:nvSpPr>
        <dsp:cNvPr id="0" name=""/>
        <dsp:cNvSpPr/>
      </dsp:nvSpPr>
      <dsp:spPr>
        <a:xfrm>
          <a:off x="0" y="8210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Fiduciary objectives of development partners in the health sector</a:t>
          </a:r>
          <a:endParaRPr lang="fr-FR" sz="2600" kern="1200" dirty="0"/>
        </a:p>
      </dsp:txBody>
      <dsp:txXfrm>
        <a:off x="50489" y="132590"/>
        <a:ext cx="8128622" cy="933302"/>
      </dsp:txXfrm>
    </dsp:sp>
    <dsp:sp modelId="{75A75AC5-D900-4EE5-88DB-CED9F6243FB9}">
      <dsp:nvSpPr>
        <dsp:cNvPr id="0" name=""/>
        <dsp:cNvSpPr/>
      </dsp:nvSpPr>
      <dsp:spPr>
        <a:xfrm>
          <a:off x="0" y="119126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Links between PFM and development objectives in the health sector</a:t>
          </a:r>
          <a:endParaRPr lang="fr-FR" sz="2600" kern="1200" dirty="0"/>
        </a:p>
      </dsp:txBody>
      <dsp:txXfrm>
        <a:off x="50489" y="1241750"/>
        <a:ext cx="8128622" cy="933302"/>
      </dsp:txXfrm>
    </dsp:sp>
    <dsp:sp modelId="{9791DAA7-D58F-4507-A8CF-958B7BEC9B21}">
      <dsp:nvSpPr>
        <dsp:cNvPr id="0" name=""/>
        <dsp:cNvSpPr/>
      </dsp:nvSpPr>
      <dsp:spPr>
        <a:xfrm>
          <a:off x="0" y="230042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Bottlenecks to FM harmonization and alignment in the health sector</a:t>
          </a:r>
          <a:endParaRPr lang="fr-FR" sz="2600" kern="1200" dirty="0"/>
        </a:p>
      </dsp:txBody>
      <dsp:txXfrm>
        <a:off x="50489" y="2350910"/>
        <a:ext cx="8128622" cy="933302"/>
      </dsp:txXfrm>
    </dsp:sp>
    <dsp:sp modelId="{76116801-A8A4-4901-9444-CEE32E0EF3E7}">
      <dsp:nvSpPr>
        <dsp:cNvPr id="0" name=""/>
        <dsp:cNvSpPr/>
      </dsp:nvSpPr>
      <dsp:spPr>
        <a:xfrm>
          <a:off x="0" y="3409581"/>
          <a:ext cx="82296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Next steps – changing FM behaviors in the health sector</a:t>
          </a:r>
          <a:endParaRPr lang="fr-FR" sz="2600" kern="1200" dirty="0"/>
        </a:p>
      </dsp:txBody>
      <dsp:txXfrm>
        <a:off x="50489" y="3460070"/>
        <a:ext cx="8128622" cy="933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C1A8A-E497-430D-A47B-4EF8C32793E7}">
      <dsp:nvSpPr>
        <dsp:cNvPr id="0" name=""/>
        <dsp:cNvSpPr/>
      </dsp:nvSpPr>
      <dsp:spPr>
        <a:xfrm>
          <a:off x="0" y="3712270"/>
          <a:ext cx="8229600" cy="8121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Problem: if each DP sets up its own FM arrangements, there are unintended consequences that affect the whole system</a:t>
          </a:r>
          <a:endParaRPr lang="fr-FR" sz="1900" kern="1200" dirty="0"/>
        </a:p>
      </dsp:txBody>
      <dsp:txXfrm>
        <a:off x="0" y="3712270"/>
        <a:ext cx="8229600" cy="812154"/>
      </dsp:txXfrm>
    </dsp:sp>
    <dsp:sp modelId="{28A42DCC-E7CE-47A3-A4C0-17B8811DF661}">
      <dsp:nvSpPr>
        <dsp:cNvPr id="0" name=""/>
        <dsp:cNvSpPr/>
      </dsp:nvSpPr>
      <dsp:spPr>
        <a:xfrm rot="10800000">
          <a:off x="0" y="2475359"/>
          <a:ext cx="8229600" cy="12490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Development partners need a </a:t>
          </a:r>
          <a:r>
            <a:rPr lang="en-US" sz="1900" b="1" kern="1200" dirty="0" smtClean="0"/>
            <a:t>reasonable assurance </a:t>
          </a:r>
          <a:r>
            <a:rPr lang="en-US" sz="1900" kern="1200" dirty="0" smtClean="0"/>
            <a:t>on intended purpose and value-for-money</a:t>
          </a:r>
          <a:endParaRPr lang="fr-FR" sz="1900" kern="1200" dirty="0"/>
        </a:p>
      </dsp:txBody>
      <dsp:txXfrm rot="10800000">
        <a:off x="0" y="2475359"/>
        <a:ext cx="8229600" cy="811623"/>
      </dsp:txXfrm>
    </dsp:sp>
    <dsp:sp modelId="{AA780FE3-CFB2-4337-89C1-64DEB8AA1711}">
      <dsp:nvSpPr>
        <dsp:cNvPr id="0" name=""/>
        <dsp:cNvSpPr/>
      </dsp:nvSpPr>
      <dsp:spPr>
        <a:xfrm rot="10800000">
          <a:off x="0" y="1238449"/>
          <a:ext cx="8229600" cy="12490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These funds need to be spent for </a:t>
          </a:r>
          <a:r>
            <a:rPr lang="en-US" sz="1900" b="1" kern="1200" dirty="0" smtClean="0"/>
            <a:t>intended purposes</a:t>
          </a:r>
          <a:r>
            <a:rPr lang="en-US" sz="1900" kern="1200" dirty="0" smtClean="0"/>
            <a:t>, with </a:t>
          </a:r>
          <a:r>
            <a:rPr lang="en-US" sz="1900" b="1" kern="1200" dirty="0" smtClean="0"/>
            <a:t>value-for-money</a:t>
          </a:r>
          <a:endParaRPr lang="fr-FR" sz="1900" b="1" kern="1200" dirty="0"/>
        </a:p>
      </dsp:txBody>
      <dsp:txXfrm rot="10800000">
        <a:off x="0" y="1238449"/>
        <a:ext cx="8229600" cy="811623"/>
      </dsp:txXfrm>
    </dsp:sp>
    <dsp:sp modelId="{3F0DB2CF-4E50-463B-BDAB-141239ADD06F}">
      <dsp:nvSpPr>
        <dsp:cNvPr id="0" name=""/>
        <dsp:cNvSpPr/>
      </dsp:nvSpPr>
      <dsp:spPr>
        <a:xfrm rot="10800000">
          <a:off x="0" y="1538"/>
          <a:ext cx="8229600" cy="124909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Funds need to be channeled to the health sector (right amount, right place, right time)</a:t>
          </a:r>
          <a:endParaRPr lang="fr-FR" sz="1900" kern="1200" dirty="0"/>
        </a:p>
      </dsp:txBody>
      <dsp:txXfrm rot="10800000">
        <a:off x="0" y="1538"/>
        <a:ext cx="8229600" cy="811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C2AC6-4BBF-4D8E-BB9E-305A30A6D17A}">
      <dsp:nvSpPr>
        <dsp:cNvPr id="0" name=""/>
        <dsp:cNvSpPr/>
      </dsp:nvSpPr>
      <dsp:spPr>
        <a:xfrm>
          <a:off x="0" y="96448"/>
          <a:ext cx="1752600" cy="1356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Creates very high transaction costs </a:t>
          </a:r>
          <a:endParaRPr lang="fr-FR" sz="1900" kern="1200" dirty="0"/>
        </a:p>
      </dsp:txBody>
      <dsp:txXfrm>
        <a:off x="66196" y="162644"/>
        <a:ext cx="1620208" cy="1223637"/>
      </dsp:txXfrm>
    </dsp:sp>
    <dsp:sp modelId="{DE7C7185-3956-4546-8FF8-F56E1702C996}">
      <dsp:nvSpPr>
        <dsp:cNvPr id="0" name=""/>
        <dsp:cNvSpPr/>
      </dsp:nvSpPr>
      <dsp:spPr>
        <a:xfrm>
          <a:off x="0" y="1507198"/>
          <a:ext cx="1752600" cy="1356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Increases overall fiduciary risks</a:t>
          </a:r>
          <a:endParaRPr lang="fr-FR" sz="1900" kern="1200"/>
        </a:p>
      </dsp:txBody>
      <dsp:txXfrm>
        <a:off x="66196" y="1573394"/>
        <a:ext cx="1620208" cy="1223637"/>
      </dsp:txXfrm>
    </dsp:sp>
    <dsp:sp modelId="{EE5ADE6E-04EB-4924-8634-E1DA872DBAD9}">
      <dsp:nvSpPr>
        <dsp:cNvPr id="0" name=""/>
        <dsp:cNvSpPr/>
      </dsp:nvSpPr>
      <dsp:spPr>
        <a:xfrm>
          <a:off x="0" y="2917948"/>
          <a:ext cx="1752600" cy="135602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Prevents overall system strengthening</a:t>
          </a:r>
          <a:endParaRPr lang="fr-FR" sz="1900" kern="1200" dirty="0"/>
        </a:p>
      </dsp:txBody>
      <dsp:txXfrm>
        <a:off x="66196" y="2984144"/>
        <a:ext cx="1620208" cy="12236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59ACC-D9F3-4429-A8E1-EFFDA07FC910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Harmonize FM arrangements</a:t>
          </a:r>
          <a:endParaRPr lang="fr-FR" sz="2200" kern="1200" dirty="0"/>
        </a:p>
      </dsp:txBody>
      <dsp:txXfrm>
        <a:off x="2977756" y="35837"/>
        <a:ext cx="2274087" cy="1102735"/>
      </dsp:txXfrm>
    </dsp:sp>
    <dsp:sp modelId="{20CBF670-2112-4841-835D-F349A77A3E80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4594367" y="2139989"/>
        <a:ext cx="975885" cy="245983"/>
      </dsp:txXfrm>
    </dsp:sp>
    <dsp:sp modelId="{B4726463-31EC-4506-8CE7-C7E25AFAE6FB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Strengthen country FM systems</a:t>
          </a:r>
          <a:endParaRPr lang="fr-FR" sz="2200" kern="1200" dirty="0"/>
        </a:p>
      </dsp:txBody>
      <dsp:txXfrm>
        <a:off x="4912776" y="3387390"/>
        <a:ext cx="2274087" cy="1102735"/>
      </dsp:txXfrm>
    </dsp:sp>
    <dsp:sp modelId="{DDF2C3B6-FFCB-4114-B4DE-1B5EE59336D4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3626857" y="3815766"/>
        <a:ext cx="975885" cy="245983"/>
      </dsp:txXfrm>
    </dsp:sp>
    <dsp:sp modelId="{26C2A7D5-6EE5-4FCD-8325-21B2DAFAE15D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Align with country systems</a:t>
          </a:r>
          <a:endParaRPr lang="fr-FR" sz="2200" kern="1200" dirty="0"/>
        </a:p>
      </dsp:txBody>
      <dsp:txXfrm>
        <a:off x="1042736" y="3387390"/>
        <a:ext cx="2274087" cy="1102735"/>
      </dsp:txXfrm>
    </dsp:sp>
    <dsp:sp modelId="{BA50A14F-A94C-4D16-BAAD-B9A0F9D37949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659347" y="2139989"/>
        <a:ext cx="975885" cy="2459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DD983-B09C-4907-8298-4B8F03FBB999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1F9-263B-4EAD-9953-EA753B104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1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DDC7-8FCB-426A-AD5C-D3EEE35235C8}" type="slidenum">
              <a:rPr lang="en-US"/>
              <a:pPr/>
              <a:t>7</a:t>
            </a:fld>
            <a:endParaRPr lang="en-US"/>
          </a:p>
        </p:txBody>
      </p:sp>
      <p:sp>
        <p:nvSpPr>
          <p:cNvPr id="83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66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6612" name="Slide Number Placeholder 3"/>
          <p:cNvSpPr txBox="1">
            <a:spLocks noGrp="1"/>
          </p:cNvSpPr>
          <p:nvPr/>
        </p:nvSpPr>
        <p:spPr bwMode="auto">
          <a:xfrm>
            <a:off x="3885454" y="8686288"/>
            <a:ext cx="2972547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25" tIns="44862" rIns="89725" bIns="44862" anchor="b"/>
          <a:lstStyle/>
          <a:p>
            <a:pPr algn="r"/>
            <a:fld id="{A3AF2F98-1A8A-4DDD-8AAD-D393694402D1}" type="slidenum">
              <a:rPr lang="en-US" sz="1200"/>
              <a:pPr algn="r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9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7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34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1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7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06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00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3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226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FBE25-EBB9-4200-B27D-F1DC50D7ECF7}" type="datetimeFigureOut">
              <a:rPr lang="en-US" smtClean="0"/>
              <a:t>6/20/2014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F6335-CBCD-42E6-AC38-C7A482165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2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375"/>
            <a:ext cx="7848600" cy="2613025"/>
          </a:xfrm>
        </p:spPr>
        <p:txBody>
          <a:bodyPr/>
          <a:lstStyle/>
          <a:p>
            <a:r>
              <a:rPr lang="en-US" sz="4200" b="1" dirty="0" smtClean="0"/>
              <a:t>The IHP+ Financial Management Technical Working Group</a:t>
            </a:r>
            <a:endParaRPr lang="en-US" sz="4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0999" y="3962400"/>
            <a:ext cx="8734567" cy="21336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Renaud </a:t>
            </a:r>
            <a:r>
              <a:rPr lang="en-US" dirty="0" err="1" smtClean="0"/>
              <a:t>Seligmann</a:t>
            </a:r>
            <a:r>
              <a:rPr lang="en-US" dirty="0" smtClean="0"/>
              <a:t>, </a:t>
            </a:r>
            <a:r>
              <a:rPr lang="en-US" i="1" dirty="0" smtClean="0"/>
              <a:t>Sector Manager, World Bank</a:t>
            </a:r>
          </a:p>
          <a:p>
            <a:pPr algn="r"/>
            <a:r>
              <a:rPr lang="en-US" i="1" dirty="0" smtClean="0"/>
              <a:t>Chair, FM TWG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4" y="392391"/>
            <a:ext cx="1143000" cy="14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82" y="392391"/>
            <a:ext cx="1176618" cy="14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182" y="425823"/>
            <a:ext cx="1176618" cy="14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949" y="389590"/>
            <a:ext cx="1176618" cy="14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5823"/>
            <a:ext cx="1143000" cy="147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2" y="423022"/>
            <a:ext cx="1176618" cy="148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82" y="441232"/>
            <a:ext cx="1176618" cy="146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410200"/>
            <a:ext cx="2105319" cy="128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Changing behaviors on FM in the health sector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Demand Side</a:t>
            </a:r>
            <a:endParaRPr lang="fr-FR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8631518"/>
              </p:ext>
            </p:extLst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Supply side</a:t>
            </a:r>
            <a:endParaRPr lang="fr-FR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90619654"/>
              </p:ext>
            </p:extLst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2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9" grpId="0">
        <p:bldAsOne/>
      </p:bldGraphic>
      <p:bldP spid="6" grpId="0" build="p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your attention</a:t>
            </a:r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b="58592"/>
          <a:stretch>
            <a:fillRect/>
          </a:stretch>
        </p:blipFill>
        <p:spPr bwMode="auto">
          <a:xfrm>
            <a:off x="0" y="2895600"/>
            <a:ext cx="9144000" cy="244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5448707"/>
            <a:ext cx="2105319" cy="1286055"/>
          </a:xfrm>
          <a:prstGeom prst="rect">
            <a:avLst/>
          </a:prstGeom>
        </p:spPr>
      </p:pic>
      <p:pic>
        <p:nvPicPr>
          <p:cNvPr id="10" name="Picture 1" descr="C:\Users\wb427868\AppData\Local\Temp\notes5D0A72\blueWB Cube w_wo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13412"/>
            <a:ext cx="2311400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43200" y="606294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rseligmann@worldbank.org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8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6360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9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</a:t>
            </a:r>
            <a:r>
              <a:rPr lang="en-US" dirty="0" smtClean="0"/>
              <a:t>iduciary objectives of Development Partners in the health sector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00563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9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3" name="Rectangle 6"/>
          <p:cNvSpPr>
            <a:spLocks noChangeArrowheads="1"/>
          </p:cNvSpPr>
          <p:nvPr/>
        </p:nvSpPr>
        <p:spPr bwMode="auto">
          <a:xfrm>
            <a:off x="685800" y="5334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400" dirty="0" smtClean="0">
                <a:latin typeface="Tahoma" pitchFamily="34" charset="0"/>
              </a:rPr>
              <a:t>Fund flows and reporting relationships are inherently complex in the health sector</a:t>
            </a:r>
            <a:endParaRPr lang="en-US" sz="2400" dirty="0">
              <a:latin typeface="Tahoma" pitchFamily="34" charset="0"/>
            </a:endParaRPr>
          </a:p>
        </p:txBody>
      </p:sp>
      <p:pic>
        <p:nvPicPr>
          <p:cNvPr id="547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6858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43000" y="6166757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Parminder</a:t>
            </a:r>
            <a:r>
              <a:rPr lang="en-US" sz="1400" dirty="0" smtClean="0"/>
              <a:t> </a:t>
            </a:r>
            <a:r>
              <a:rPr lang="en-US" sz="1400" dirty="0" err="1" smtClean="0"/>
              <a:t>Brar</a:t>
            </a:r>
            <a:r>
              <a:rPr lang="en-US" sz="1400" dirty="0" smtClean="0"/>
              <a:t>, WB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2376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0720" y="207554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n-US" sz="2000" dirty="0" smtClean="0">
                <a:latin typeface="Tahoma" pitchFamily="34" charset="0"/>
              </a:rPr>
              <a:t>The plethora of FM arrangements for development partner funding adds another layer of complexity</a:t>
            </a:r>
            <a:endParaRPr lang="en-US" sz="2000" dirty="0"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5791200"/>
            <a:ext cx="335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Parminder</a:t>
            </a:r>
            <a:r>
              <a:rPr lang="en-US" sz="1400" dirty="0" smtClean="0"/>
              <a:t> </a:t>
            </a:r>
            <a:r>
              <a:rPr lang="en-US" sz="1400" dirty="0" err="1" smtClean="0"/>
              <a:t>Brar</a:t>
            </a:r>
            <a:r>
              <a:rPr lang="en-US" sz="1400" dirty="0" smtClean="0"/>
              <a:t>, WB</a:t>
            </a:r>
            <a:endParaRPr lang="fr-FR" sz="14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86706088"/>
              </p:ext>
            </p:extLst>
          </p:nvPr>
        </p:nvGraphicFramePr>
        <p:xfrm>
          <a:off x="7162800" y="1600200"/>
          <a:ext cx="1752600" cy="4370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77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PFM matters for health development outcomes</a:t>
            </a:r>
            <a:endParaRPr lang="fr-F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2514600"/>
            <a:ext cx="52705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6427113"/>
            <a:ext cx="3365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Andrews, </a:t>
            </a:r>
            <a:r>
              <a:rPr lang="en-US" sz="1100" dirty="0" err="1" smtClean="0"/>
              <a:t>Cangiano</a:t>
            </a:r>
            <a:r>
              <a:rPr lang="en-US" sz="1100" dirty="0" smtClean="0"/>
              <a:t>, Cole, Krause, </a:t>
            </a:r>
            <a:r>
              <a:rPr lang="en-US" sz="1100" dirty="0" err="1" smtClean="0"/>
              <a:t>Seligmann</a:t>
            </a:r>
            <a:r>
              <a:rPr lang="en-US" sz="1100" dirty="0" smtClean="0"/>
              <a:t>, </a:t>
            </a:r>
            <a:r>
              <a:rPr lang="en-US" sz="1100" i="1" dirty="0" smtClean="0"/>
              <a:t>This is PFM,  </a:t>
            </a:r>
            <a:r>
              <a:rPr lang="en-US" sz="1100" dirty="0" smtClean="0"/>
              <a:t>forthcoming (2014</a:t>
            </a:r>
            <a:r>
              <a:rPr lang="en-US" sz="1100" dirty="0"/>
              <a:t>) </a:t>
            </a:r>
            <a:endParaRPr lang="fr-FR" sz="1100" dirty="0"/>
          </a:p>
        </p:txBody>
      </p:sp>
      <p:sp>
        <p:nvSpPr>
          <p:cNvPr id="8" name="Oval Callout 7"/>
          <p:cNvSpPr/>
          <p:nvPr/>
        </p:nvSpPr>
        <p:spPr>
          <a:xfrm>
            <a:off x="5567680" y="1793240"/>
            <a:ext cx="2814320" cy="1066800"/>
          </a:xfrm>
          <a:prstGeom prst="wedgeEllipseCallout">
            <a:avLst>
              <a:gd name="adj1" fmla="val -29865"/>
              <a:gd name="adj2" fmla="val 739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n-US" sz="1400" dirty="0" smtClean="0">
                <a:solidFill>
                  <a:schemeClr val="tx1"/>
                </a:solidFill>
              </a:rPr>
              <a:t>llocation to health sector – volume, recurrent </a:t>
            </a:r>
            <a:r>
              <a:rPr lang="en-US" sz="1400" dirty="0" err="1" smtClean="0">
                <a:solidFill>
                  <a:schemeClr val="tx1"/>
                </a:solidFill>
              </a:rPr>
              <a:t>vs</a:t>
            </a:r>
            <a:r>
              <a:rPr lang="en-US" sz="1400" dirty="0" smtClean="0">
                <a:solidFill>
                  <a:schemeClr val="tx1"/>
                </a:solidFill>
              </a:rPr>
              <a:t> capital, geographic location,  fit with sector strategies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248400" y="4191000"/>
            <a:ext cx="2895600" cy="1828800"/>
          </a:xfrm>
          <a:prstGeom prst="wedgeEllipseCallout">
            <a:avLst>
              <a:gd name="adj1" fmla="val -59980"/>
              <a:gd name="adj2" fmla="val 14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Timely fund flows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Value for Money in Procurement of vaccines, pharmaceuticals,  medical equipment and buildings.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Asset management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162560" y="4465637"/>
            <a:ext cx="2362200" cy="1554163"/>
          </a:xfrm>
          <a:prstGeom prst="wedgeEllipseCallout">
            <a:avLst>
              <a:gd name="adj1" fmla="val 85231"/>
              <a:gd name="adj2" fmla="val -3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Comprehensiveness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Accuracy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Timeliness of financial reporting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553460" y="5486401"/>
            <a:ext cx="2613660" cy="1295399"/>
          </a:xfrm>
          <a:prstGeom prst="wedgeEllipseCallout">
            <a:avLst>
              <a:gd name="adj1" fmla="val -10676"/>
              <a:gd name="adj2" fmla="val -5626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Controls over cash,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assets  and payroll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Effectiveness of health sector internal audit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endParaRPr lang="fr-FR" sz="1400" dirty="0"/>
          </a:p>
        </p:txBody>
      </p:sp>
      <p:sp>
        <p:nvSpPr>
          <p:cNvPr id="13" name="Oval Callout 12"/>
          <p:cNvSpPr/>
          <p:nvPr/>
        </p:nvSpPr>
        <p:spPr>
          <a:xfrm>
            <a:off x="162560" y="1600200"/>
            <a:ext cx="2199640" cy="1554163"/>
          </a:xfrm>
          <a:prstGeom prst="wedgeEllipseCallout">
            <a:avLst>
              <a:gd name="adj1" fmla="val 57704"/>
              <a:gd name="adj2" fmla="val 775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Financial and performance  audits of the health sector 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Parliamentary oversight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33400" y="106680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</a:pPr>
            <a:endParaRPr lang="en-US" sz="2000" dirty="0">
              <a:latin typeface="Tahoma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 dirty="0" smtClean="0"/>
              <a:t>What happens when PFM systems are weak</a:t>
            </a:r>
            <a:endParaRPr lang="en-US" sz="2800" dirty="0"/>
          </a:p>
        </p:txBody>
      </p:sp>
      <p:pic>
        <p:nvPicPr>
          <p:cNvPr id="5" name="Picture 4" descr="NebbiGulu 7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133600"/>
            <a:ext cx="5305425" cy="351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041525"/>
            <a:ext cx="298767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5952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to do? </a:t>
            </a:r>
            <a:endParaRPr lang="fr-F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70628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859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59ACC-D9F3-4429-A8E1-EFFDA07F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BF670-2112-4841-835D-F349A77A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26463-31EC-4506-8CE7-C7E25AFA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2C3B6-FFCB-4114-B4DE-1B5EE5933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2A7D5-6EE5-4FCD-8325-21B2DAFAE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50A14F-A94C-4D16-BAAD-B9A0F9D3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C359ACC-D9F3-4429-A8E1-EFFDA07FC9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2C359ACC-D9F3-4429-A8E1-EFFDA07F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C359ACC-D9F3-4429-A8E1-EFFDA07F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2C359ACC-D9F3-4429-A8E1-EFFDA07F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359ACC-D9F3-4429-A8E1-EFFDA07FC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20CBF670-2112-4841-835D-F349A77A3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20CBF670-2112-4841-835D-F349A77A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0CBF670-2112-4841-835D-F349A77A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20CBF670-2112-4841-835D-F349A77A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CBF670-2112-4841-835D-F349A77A3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B4726463-31EC-4506-8CE7-C7E25AFAE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B4726463-31EC-4506-8CE7-C7E25AFA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B4726463-31EC-4506-8CE7-C7E25AFA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>
                                            <p:graphicEl>
                                              <a:dgm id="{B4726463-31EC-4506-8CE7-C7E25AFA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726463-31EC-4506-8CE7-C7E25AFAE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graphicEl>
                                              <a:dgm id="{DDF2C3B6-FFCB-4114-B4DE-1B5EE5933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DDF2C3B6-FFCB-4114-B4DE-1B5EE5933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DF2C3B6-FFCB-4114-B4DE-1B5EE5933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DDF2C3B6-FFCB-4114-B4DE-1B5EE5933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2C3B6-FFCB-4114-B4DE-1B5EE5933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26C2A7D5-6EE5-4FCD-8325-21B2DAFAE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26C2A7D5-6EE5-4FCD-8325-21B2DAFAE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26C2A7D5-6EE5-4FCD-8325-21B2DAFAE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26C2A7D5-6EE5-4FCD-8325-21B2DAFAE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C2A7D5-6EE5-4FCD-8325-21B2DAFAE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BA50A14F-A94C-4D16-BAAD-B9A0F9D379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4">
                                            <p:graphicEl>
                                              <a:dgm id="{BA50A14F-A94C-4D16-BAAD-B9A0F9D3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BA50A14F-A94C-4D16-BAAD-B9A0F9D3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BA50A14F-A94C-4D16-BAAD-B9A0F9D3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50A14F-A94C-4D16-BAAD-B9A0F9D37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4" grpId="1" uiExpand="1">
        <p:bldSub>
          <a:bldDgm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Bottlenecks to FM harmonization and alignment in the health sector</a:t>
            </a:r>
            <a:endParaRPr lang="fr-FR" sz="32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47072889"/>
              </p:ext>
            </p:extLst>
          </p:nvPr>
        </p:nvGraphicFramePr>
        <p:xfrm>
          <a:off x="620486" y="14478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444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B72427-942E-43CD-AE41-166217E21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C1433F-6280-4EAC-BB6B-61B88714B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520E43-9186-4B83-A03E-BA6F9AD93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A2887B-6C8A-4D5E-95C6-DF328FC5B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B4C0D4-FD48-481B-9B92-3B3D1C3A6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512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IHP+ Financial Management Technical Working Group</vt:lpstr>
      <vt:lpstr>Contents</vt:lpstr>
      <vt:lpstr>Fiduciary objectives of Development Partners in the health sector</vt:lpstr>
      <vt:lpstr>PowerPoint Presentation</vt:lpstr>
      <vt:lpstr>PowerPoint Presentation</vt:lpstr>
      <vt:lpstr>PFM matters for health development outcomes</vt:lpstr>
      <vt:lpstr>PowerPoint Presentation</vt:lpstr>
      <vt:lpstr>So, what to do? </vt:lpstr>
      <vt:lpstr>Bottlenecks to FM harmonization and alignment in the health sector</vt:lpstr>
      <vt:lpstr>Changing behaviors on FM in the health sector</vt:lpstr>
      <vt:lpstr>Thank you for your attention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Budget Reforms in Africa</dc:title>
  <dc:creator>Renaud Seligmann</dc:creator>
  <cp:lastModifiedBy>Finn S</cp:lastModifiedBy>
  <cp:revision>58</cp:revision>
  <dcterms:created xsi:type="dcterms:W3CDTF">2013-04-16T12:20:37Z</dcterms:created>
  <dcterms:modified xsi:type="dcterms:W3CDTF">2014-06-20T06:50:26Z</dcterms:modified>
</cp:coreProperties>
</file>