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45" r:id="rId4"/>
    <p:sldMasterId id="2147484031" r:id="rId5"/>
    <p:sldMasterId id="2147484269" r:id="rId6"/>
  </p:sldMasterIdLst>
  <p:notesMasterIdLst>
    <p:notesMasterId r:id="rId24"/>
  </p:notesMasterIdLst>
  <p:handoutMasterIdLst>
    <p:handoutMasterId r:id="rId25"/>
  </p:handoutMasterIdLst>
  <p:sldIdLst>
    <p:sldId id="260" r:id="rId7"/>
    <p:sldId id="409" r:id="rId8"/>
    <p:sldId id="369" r:id="rId9"/>
    <p:sldId id="439" r:id="rId10"/>
    <p:sldId id="410" r:id="rId11"/>
    <p:sldId id="445" r:id="rId12"/>
    <p:sldId id="355" r:id="rId13"/>
    <p:sldId id="431" r:id="rId14"/>
    <p:sldId id="411" r:id="rId15"/>
    <p:sldId id="444" r:id="rId16"/>
    <p:sldId id="419" r:id="rId17"/>
    <p:sldId id="412" r:id="rId18"/>
    <p:sldId id="426" r:id="rId19"/>
    <p:sldId id="428" r:id="rId20"/>
    <p:sldId id="429" r:id="rId21"/>
    <p:sldId id="434" r:id="rId22"/>
    <p:sldId id="422" r:id="rId23"/>
  </p:sldIdLst>
  <p:sldSz cx="9906000" cy="6858000" type="A4"/>
  <p:notesSz cx="6810375" cy="9942513"/>
  <p:custDataLst>
    <p:tags r:id="rId26"/>
  </p:custDataLst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orient="horz" pos="3929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orient="horz" pos="164" userDrawn="1">
          <p15:clr>
            <a:srgbClr val="A4A3A4"/>
          </p15:clr>
        </p15:guide>
        <p15:guide id="5" pos="284" userDrawn="1">
          <p15:clr>
            <a:srgbClr val="A4A3A4"/>
          </p15:clr>
        </p15:guide>
        <p15:guide id="6" pos="5956" userDrawn="1">
          <p15:clr>
            <a:srgbClr val="A4A3A4"/>
          </p15:clr>
        </p15:guide>
        <p15:guide id="7" pos="30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esl" initials="LG" lastIdx="3" clrIdx="0"/>
  <p:cmAuthor id="1" name="Shyam" initials="S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103F"/>
    <a:srgbClr val="BBBBBF"/>
    <a:srgbClr val="DDDDDF"/>
    <a:srgbClr val="B1CFC5"/>
    <a:srgbClr val="88B6A7"/>
    <a:srgbClr val="5F9D88"/>
    <a:srgbClr val="35836A"/>
    <a:srgbClr val="0C6A4B"/>
    <a:srgbClr val="C0CEDF"/>
    <a:srgbClr val="9E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7377" autoAdjust="0"/>
  </p:normalViewPr>
  <p:slideViewPr>
    <p:cSldViewPr showGuides="1">
      <p:cViewPr varScale="1">
        <p:scale>
          <a:sx n="64" d="100"/>
          <a:sy n="64" d="100"/>
        </p:scale>
        <p:origin x="1121" y="24"/>
      </p:cViewPr>
      <p:guideLst>
        <p:guide orient="horz" pos="4201"/>
        <p:guide orient="horz" pos="3929"/>
        <p:guide orient="horz" pos="799"/>
        <p:guide orient="horz" pos="164"/>
        <p:guide pos="284"/>
        <p:guide pos="5956"/>
        <p:guide pos="302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0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C9BEE-3AC7-460A-B809-BC540BBA96C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0A824-AA92-4108-8774-8549BCB14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0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5AECE-F766-40BA-875A-5096C5C854BA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2AE5C-F5D2-4389-A35A-7618DE5C2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HPAF is a </a:t>
            </a:r>
            <a:r>
              <a:rPr lang="en-US" sz="1200" b="1" dirty="0" smtClean="0"/>
              <a:t>small grants program </a:t>
            </a:r>
            <a:r>
              <a:rPr lang="en-US" sz="1200" dirty="0" smtClean="0"/>
              <a:t>established by the International Health Partnership in 2010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Its objective is to strengthen </a:t>
            </a:r>
            <a:r>
              <a:rPr lang="en-US" sz="1200" b="1" dirty="0" smtClean="0"/>
              <a:t>civil society organizations’ </a:t>
            </a:r>
            <a:r>
              <a:rPr lang="en-US" sz="1200" dirty="0" smtClean="0"/>
              <a:t>(CSO) engagement in national health policy processes</a:t>
            </a:r>
          </a:p>
          <a:p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HPAF has awarded </a:t>
            </a:r>
            <a:r>
              <a:rPr lang="en-US" b="1" dirty="0" smtClean="0"/>
              <a:t>23 grants </a:t>
            </a:r>
            <a:r>
              <a:rPr lang="en-US" dirty="0" smtClean="0"/>
              <a:t>over 2 rounds of funding</a:t>
            </a:r>
          </a:p>
          <a:p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total, IHP+ has allocated </a:t>
            </a:r>
            <a:r>
              <a:rPr lang="en-US" b="1" dirty="0" smtClean="0"/>
              <a:t>over $1 </a:t>
            </a:r>
            <a:r>
              <a:rPr lang="en-US" b="1" dirty="0" err="1" smtClean="0"/>
              <a:t>mn</a:t>
            </a:r>
            <a:r>
              <a:rPr lang="en-US" b="1" dirty="0" smtClean="0"/>
              <a:t> USD </a:t>
            </a:r>
            <a:r>
              <a:rPr lang="en-US" dirty="0" smtClean="0"/>
              <a:t>to support the HPAF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HPAF has supported CSO-activities in </a:t>
            </a:r>
            <a:r>
              <a:rPr lang="en-US" b="1" dirty="0" smtClean="0"/>
              <a:t>13 countries  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Projects funded included monitoring implementation of policies, advocacy and enhancing CSO participation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Oxfam</a:t>
            </a:r>
            <a:r>
              <a:rPr lang="en-US" dirty="0" smtClean="0"/>
              <a:t> was awarded the contract to </a:t>
            </a:r>
            <a:r>
              <a:rPr lang="en-US" b="1" dirty="0" smtClean="0"/>
              <a:t>manage</a:t>
            </a:r>
            <a:r>
              <a:rPr lang="en-US" dirty="0" smtClean="0"/>
              <a:t> the HPAF small grants program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/>
              <a:t>Project Technical Committee</a:t>
            </a:r>
            <a:r>
              <a:rPr lang="en-US" dirty="0" smtClean="0"/>
              <a:t>, a voluntary committee of experts, </a:t>
            </a:r>
            <a:r>
              <a:rPr lang="en-US" b="1" dirty="0" smtClean="0"/>
              <a:t>supported</a:t>
            </a:r>
            <a:r>
              <a:rPr lang="en-US" dirty="0" smtClean="0"/>
              <a:t> the management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The IHP+ Core Team supervised </a:t>
            </a:r>
            <a:r>
              <a:rPr lang="en-US" dirty="0" smtClean="0"/>
              <a:t>the management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3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Focus donor outreach on high-potential contributors: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Prepare a concept note for interested donors, </a:t>
            </a:r>
            <a:r>
              <a:rPr lang="en-US" sz="1200" dirty="0" smtClean="0"/>
              <a:t>detailing the purpose of the fund, who would host it, and the impact it will have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Interview potentially interested donors </a:t>
            </a:r>
            <a:r>
              <a:rPr lang="en-US" sz="1200" dirty="0" smtClean="0"/>
              <a:t>to hear their thoughts on the concept note and answer their questions</a:t>
            </a:r>
            <a:endParaRPr lang="en-US" sz="1200" b="1" dirty="0" smtClean="0"/>
          </a:p>
          <a:p>
            <a:pPr marL="0" indent="0">
              <a:buFont typeface="Arial"/>
              <a:buNone/>
            </a:pPr>
            <a:endParaRPr lang="en-US" sz="1200" b="1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dirty="0" smtClean="0"/>
              <a:t>Develop specific proposal for partnering/ hosting: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Interview PMNCH and IBP </a:t>
            </a:r>
            <a:r>
              <a:rPr lang="en-US" sz="1200" dirty="0" smtClean="0"/>
              <a:t>to explore the possibility of partnering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Prepare a short memo for each potential partner/ host organization, </a:t>
            </a:r>
            <a:r>
              <a:rPr lang="en-US" sz="1200" dirty="0" smtClean="0"/>
              <a:t>detailing the purpose of the fund, who would host it, and the impact it will have. In preparation, align within IHP+ and with high-potential donors on assessment framework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Discuss and refine memo </a:t>
            </a:r>
            <a:r>
              <a:rPr lang="en-US" sz="1200" dirty="0" smtClean="0"/>
              <a:t>with potential partner/ host organizations and come to an agreed proposal to put before the IHP+ Steering Committee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7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Quotes</a:t>
            </a:r>
            <a:r>
              <a:rPr lang="en-US" b="1" baseline="0" dirty="0" smtClean="0"/>
              <a:t> from grantees on key strengths: </a:t>
            </a:r>
          </a:p>
          <a:p>
            <a:endParaRPr lang="en-US" baseline="0" dirty="0" smtClean="0"/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“In my opinion, HPAF has made a great contribution in </a:t>
            </a:r>
            <a:r>
              <a:rPr lang="en-US" sz="1200" b="1" dirty="0" smtClean="0"/>
              <a:t>making citizens active and government accountable</a:t>
            </a:r>
            <a:r>
              <a:rPr lang="en-US" sz="1200" dirty="0" smtClean="0"/>
              <a:t>” – CSO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“Providing CSOs with </a:t>
            </a:r>
            <a:r>
              <a:rPr lang="en-US" sz="1200" b="1" dirty="0" smtClean="0"/>
              <a:t>funding specific to policy engagement </a:t>
            </a:r>
            <a:r>
              <a:rPr lang="en-US" sz="1200" dirty="0" smtClean="0"/>
              <a:t>as well as </a:t>
            </a:r>
            <a:r>
              <a:rPr lang="en-US" sz="1200" b="1" dirty="0" smtClean="0"/>
              <a:t>sharing experiences </a:t>
            </a:r>
            <a:r>
              <a:rPr lang="en-US" sz="1200" dirty="0" smtClean="0"/>
              <a:t>among partners” - CSO</a:t>
            </a:r>
            <a:endParaRPr lang="en-GB" sz="12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Quotes on the need to increase grant duration/size: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</a:rPr>
              <a:t>The grant is </a:t>
            </a:r>
            <a:r>
              <a:rPr lang="en-US" sz="1200" b="1" dirty="0" smtClean="0">
                <a:solidFill>
                  <a:schemeClr val="tx2"/>
                </a:solidFill>
              </a:rPr>
              <a:t>short lived</a:t>
            </a:r>
            <a:r>
              <a:rPr lang="en-US" sz="1200" dirty="0" smtClean="0">
                <a:solidFill>
                  <a:schemeClr val="tx2"/>
                </a:solidFill>
              </a:rPr>
              <a:t>. There is need to make it continuous since policy advocacy is a continuous process.”  CSO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A" sz="1200" dirty="0" smtClean="0">
                <a:solidFill>
                  <a:schemeClr val="tx2"/>
                </a:solidFill>
              </a:rPr>
              <a:t>“Effective monitoring and tracking and issues of advocacy especially in a vast country like ours needs more funding and time (about 2- 3 years) funding cycle” – CSO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ZA" sz="1200" dirty="0" smtClean="0">
              <a:solidFill>
                <a:schemeClr val="tx2"/>
              </a:solidFill>
            </a:endParaRP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sz="1200" b="1" dirty="0" smtClean="0">
                <a:solidFill>
                  <a:schemeClr val="tx2"/>
                </a:solidFill>
              </a:rPr>
              <a:t>Quotes</a:t>
            </a:r>
            <a:r>
              <a:rPr lang="en-ZA" sz="1200" b="1" baseline="0" dirty="0" smtClean="0">
                <a:solidFill>
                  <a:schemeClr val="tx2"/>
                </a:solidFill>
              </a:rPr>
              <a:t> on the focus of support 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ZA" sz="1200" baseline="0" dirty="0" smtClean="0">
              <a:solidFill>
                <a:schemeClr val="tx2"/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2"/>
                </a:solidFill>
              </a:rPr>
              <a:t>Few grantees focus on aid effectiveness (in line with IHP+ agenda), mainly because of a lack of capabilities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2"/>
                </a:solidFill>
              </a:rPr>
              <a:t>Grantees and funders identified capability gaps of CSOs to engage in health policy effectively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ZA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Notes on CSO</a:t>
            </a:r>
            <a:r>
              <a:rPr lang="en-US" baseline="0" dirty="0" smtClean="0"/>
              <a:t> activities in each of the main areas of work.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Country compacts:</a:t>
            </a:r>
          </a:p>
          <a:p>
            <a:endParaRPr lang="en-US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Partner with other CSOs to push for the development or revision of country compacts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Support the government in developing the country compact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Sign the country compact and then monitor its implementation</a:t>
            </a:r>
          </a:p>
          <a:p>
            <a:endParaRPr lang="en-US" sz="1200" dirty="0" smtClean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JANS</a:t>
            </a:r>
          </a:p>
          <a:p>
            <a:endParaRPr lang="en-US" sz="1200" dirty="0" smtClean="0">
              <a:latin typeface="+mn-lt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Encourage policy makers to conduct a joint assessment of national health strategies and plans (JANS)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Partner with other CSOs to push for CSO participation in the JANS assessment 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Work with the government on the JANS assessment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Track how the JANS has been used to strengthen the national strategy</a:t>
            </a:r>
          </a:p>
          <a:p>
            <a:endParaRPr lang="en-US" sz="1200" dirty="0" smtClean="0">
              <a:latin typeface="+mn-lt"/>
              <a:cs typeface="Calibri"/>
            </a:endParaRPr>
          </a:p>
          <a:p>
            <a:r>
              <a:rPr lang="en-US" sz="1200" dirty="0" smtClean="0">
                <a:latin typeface="+mn-lt"/>
              </a:rPr>
              <a:t>National</a:t>
            </a:r>
            <a:r>
              <a:rPr lang="en-US" sz="1200" baseline="0" dirty="0" smtClean="0">
                <a:latin typeface="+mn-lt"/>
              </a:rPr>
              <a:t> planning processes</a:t>
            </a:r>
          </a:p>
          <a:p>
            <a:endParaRPr lang="en-US" sz="1200" baseline="0" dirty="0" smtClean="0">
              <a:latin typeface="+mn-lt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Conduct facilitated conversation around highest-priority policy outcomes and changes needed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Work with other CSOs to build a fact base and publish perspectives on policy needs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Identify where collective action could lead to policy changes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Participate in budgeting process and in strategy development 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dirty="0" smtClean="0">
                <a:latin typeface="+mn-lt"/>
                <a:cs typeface="Calibri"/>
              </a:rPr>
              <a:t>Financial</a:t>
            </a:r>
            <a:r>
              <a:rPr lang="en-US" sz="1200" baseline="0" dirty="0" smtClean="0">
                <a:latin typeface="+mn-lt"/>
                <a:cs typeface="Calibri"/>
              </a:rPr>
              <a:t> management </a:t>
            </a:r>
          </a:p>
          <a:p>
            <a:pPr marL="0" indent="0">
              <a:buFont typeface="Arial" pitchFamily="34" charset="0"/>
              <a:buNone/>
            </a:pPr>
            <a:endParaRPr lang="en-US" sz="1200" baseline="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Promote strengthening of the fiduciary systems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Use financial monitoring data to advocate for transparency and changing resource use 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>
              <a:latin typeface="+mn-lt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dirty="0" smtClean="0">
                <a:latin typeface="+mn-lt"/>
                <a:cs typeface="Calibri"/>
              </a:rPr>
              <a:t>M&amp;E 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Lobby for aid effectiveness indicators in the M&amp;E framework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cs typeface="Calibri"/>
              </a:rPr>
              <a:t>Participate in the development of the framework</a:t>
            </a:r>
          </a:p>
          <a:p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Track implementation and compare results to own tracking mechanisms</a:t>
            </a:r>
          </a:p>
          <a:p>
            <a:endParaRPr lang="en-US" sz="1200" dirty="0" smtClean="0"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Use data to advocate for transparency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200" dirty="0" smtClean="0">
              <a:solidFill>
                <a:srgbClr val="FF0000"/>
              </a:solidFill>
              <a:latin typeface="+mn-lt"/>
              <a:cs typeface="Calibri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+mn-lt"/>
                <a:cs typeface="Calibri"/>
              </a:rPr>
              <a:t>Promote an open discussion of the results in a forum with government officials and CSOs 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>
              <a:latin typeface="+mn-lt"/>
              <a:cs typeface="Calibri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12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Measuring/</a:t>
            </a:r>
            <a:r>
              <a:rPr lang="en-US" b="1" baseline="0" dirty="0" smtClean="0"/>
              <a:t> attributing impact </a:t>
            </a:r>
          </a:p>
          <a:p>
            <a:endParaRPr lang="en-US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Health systems advocacy is a hard case to make in terms of return on investment:</a:t>
            </a:r>
          </a:p>
          <a:p>
            <a:pPr marL="628596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Impact is context specific </a:t>
            </a:r>
          </a:p>
          <a:p>
            <a:pPr marL="628596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Difficult to measure number of lives saved </a:t>
            </a:r>
          </a:p>
          <a:p>
            <a:pPr marL="628596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Difficult to attribute change to one particular organization </a:t>
            </a:r>
          </a:p>
          <a:p>
            <a:pPr marL="171450" marR="0" lvl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baseline="0" dirty="0" smtClean="0"/>
              <a:t>Donors acknowledged a need for the fund but did not know how to </a:t>
            </a:r>
            <a:r>
              <a:rPr lang="en-GB" sz="1200" dirty="0" smtClean="0">
                <a:solidFill>
                  <a:srgbClr val="000000"/>
                </a:solidFill>
              </a:rPr>
              <a:t>reconcile this with their organization’s shift in focus to </a:t>
            </a:r>
            <a:r>
              <a:rPr lang="en-GB" sz="1200" b="0" dirty="0" smtClean="0">
                <a:solidFill>
                  <a:srgbClr val="000000"/>
                </a:solidFill>
              </a:rPr>
              <a:t>“purchasing results”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Not within focus area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Donors have a topical health focuses and work in specific geographic areas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Lack of clarity which budget line HPAF would fall under or who would advocate for it internally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This may change in light of the broader sustainable development goals agenda compared to the MDGs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Already support CSO advocacy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Advocacy for CSOs engaged in health issues is already supported under an existing program for a particular disease or group of people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Budget cycle inflexibility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171450" marR="0" lvl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Budget cycles for 2015 have been concluded or the procedure will take at least 9 months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b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b="0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6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Continue to provide grants to CSOs</a:t>
            </a:r>
            <a:r>
              <a:rPr lang="en-GB" sz="1200" b="1" baseline="0" dirty="0" smtClean="0"/>
              <a:t> focussing on national/local health systems </a:t>
            </a:r>
          </a:p>
          <a:p>
            <a:pPr marL="171450" marR="0" lvl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baseline="0" dirty="0" smtClean="0"/>
              <a:t>There is very existing funding </a:t>
            </a:r>
            <a:r>
              <a:rPr lang="en-GB" sz="1200" dirty="0" smtClean="0"/>
              <a:t>for advocacy, lobbying and information gathering at the level of national and local health systems </a:t>
            </a:r>
            <a:endParaRPr lang="en-GB" sz="1200" b="0" dirty="0" smtClean="0"/>
          </a:p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 smtClean="0"/>
          </a:p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Combine funding with (local) capacity building</a:t>
            </a:r>
          </a:p>
          <a:p>
            <a:pPr marL="92075" lvl="1" indent="-92075">
              <a:buFont typeface="Arial"/>
              <a:buChar char="•"/>
            </a:pPr>
            <a:r>
              <a:rPr lang="en-GB" sz="1400" dirty="0" smtClean="0"/>
              <a:t>Grantees would be more impactful if they had greater knowledge including on broader health policies, lobbying and advocacy,  budget tracking and design of strategies</a:t>
            </a:r>
          </a:p>
          <a:p>
            <a:pPr marL="92075" lvl="1" indent="-92075">
              <a:buFont typeface="Arial"/>
              <a:buChar char="•"/>
            </a:pPr>
            <a:r>
              <a:rPr lang="en-GB" sz="1400" dirty="0" smtClean="0"/>
              <a:t>Assistance has to be very context-specific in order to be meaningful </a:t>
            </a:r>
            <a:endParaRPr lang="en-GB" sz="1300" dirty="0" smtClean="0"/>
          </a:p>
          <a:p>
            <a:pPr marL="92075" lvl="1" indent="-92075">
              <a:buFont typeface="Arial"/>
              <a:buChar char="•"/>
            </a:pPr>
            <a:r>
              <a:rPr lang="en-GB" sz="1300" dirty="0" smtClean="0"/>
              <a:t>Example: GPSA provides technical assistance in close operations with the country offices and GAVI provides trainings on country and regional levels in addition to its grant</a:t>
            </a:r>
          </a:p>
          <a:p>
            <a:pPr marL="92075" lvl="1" indent="-92075">
              <a:buFont typeface="Arial"/>
              <a:buChar char="•"/>
            </a:pPr>
            <a:endParaRPr lang="en-GB" sz="1300" baseline="30000" dirty="0" smtClean="0"/>
          </a:p>
          <a:p>
            <a:pPr marL="0" lvl="1" indent="0">
              <a:buFont typeface="Arial"/>
              <a:buNone/>
            </a:pPr>
            <a:endParaRPr lang="en-US" sz="1300" baseline="30000" dirty="0" smtClean="0"/>
          </a:p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Provide assistance during the application</a:t>
            </a:r>
          </a:p>
          <a:p>
            <a:pPr marL="92075" lvl="1" indent="-92075">
              <a:buFont typeface="Arial"/>
              <a:buChar char="•"/>
            </a:pPr>
            <a:r>
              <a:rPr lang="en-GB" sz="1500" dirty="0" smtClean="0"/>
              <a:t>Helps grantees to attract funding from other sources</a:t>
            </a:r>
          </a:p>
          <a:p>
            <a:pPr marL="92075" lvl="1" indent="-92075">
              <a:buFont typeface="Arial"/>
              <a:buChar char="•"/>
            </a:pPr>
            <a:r>
              <a:rPr lang="en-GB" sz="1500" dirty="0" smtClean="0"/>
              <a:t>Assists them think about how the grant can best be used</a:t>
            </a:r>
          </a:p>
          <a:p>
            <a:pPr marL="92075" lvl="1" indent="-92075">
              <a:buFont typeface="Arial"/>
              <a:buChar char="•"/>
            </a:pPr>
            <a:r>
              <a:rPr lang="en-GB" sz="1500" dirty="0" smtClean="0"/>
              <a:t>Example:  </a:t>
            </a:r>
            <a:r>
              <a:rPr lang="en-GB" sz="1300" dirty="0" smtClean="0"/>
              <a:t>BMZ has a “hot line” for grant applicants (phone line)</a:t>
            </a:r>
          </a:p>
          <a:p>
            <a:endParaRPr lang="en-US" dirty="0" smtClean="0"/>
          </a:p>
          <a:p>
            <a:r>
              <a:rPr lang="en-US" b="1" dirty="0" smtClean="0"/>
              <a:t>Help CSOs</a:t>
            </a:r>
            <a:r>
              <a:rPr lang="en-US" b="1" baseline="0" dirty="0" smtClean="0"/>
              <a:t> establish linkages with media and government </a:t>
            </a:r>
          </a:p>
          <a:p>
            <a:pPr marL="0" marR="0" lvl="1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/>
              <a:t>Helps to establish constructive relationship between CSOs, government and media</a:t>
            </a:r>
            <a:endParaRPr lang="en-US" sz="1400" dirty="0" smtClean="0"/>
          </a:p>
          <a:p>
            <a:pPr marL="0" marR="0" lvl="1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 smtClean="0"/>
              <a:t>Example: PMNCH /IBP trainings for representatives of CSOs, government and media on budgeting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Fund and grant characteristics: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Make grants more predictable </a:t>
            </a:r>
          </a:p>
          <a:p>
            <a:pPr marL="185738" lvl="1" indent="-185738">
              <a:buFont typeface="Arial"/>
              <a:buChar char="•"/>
            </a:pPr>
            <a:r>
              <a:rPr lang="en-GB" sz="1500" dirty="0" smtClean="0"/>
              <a:t>Allows grantees to be more effective</a:t>
            </a:r>
          </a:p>
          <a:p>
            <a:pPr marL="185738" lvl="1" indent="-185738">
              <a:buFont typeface="Arial"/>
              <a:buChar char="•"/>
            </a:pPr>
            <a:r>
              <a:rPr lang="en-GB" sz="1500" dirty="0" smtClean="0"/>
              <a:t>Saves grantees time that they spent on adjusting their planning and budget</a:t>
            </a:r>
            <a:endParaRPr lang="en-US" sz="1500" dirty="0" smtClean="0"/>
          </a:p>
          <a:p>
            <a:endParaRPr lang="en-US" b="1" baseline="0" dirty="0" smtClean="0"/>
          </a:p>
          <a:p>
            <a:r>
              <a:rPr lang="en-US" b="1" baseline="0" dirty="0" smtClean="0"/>
              <a:t>Extend grant duration beyond 2 years</a:t>
            </a:r>
          </a:p>
          <a:p>
            <a:pPr marL="185738" marR="0" lvl="1" indent="-185738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1400" dirty="0" smtClean="0"/>
              <a:t>Matches the nature of the activities better (it takes time to build up relationships and advocate effectively)</a:t>
            </a:r>
            <a:endParaRPr lang="en-US" sz="1400" dirty="0" smtClean="0"/>
          </a:p>
          <a:p>
            <a:pPr marL="185738" lvl="1" indent="-185738">
              <a:buFont typeface="Arial"/>
              <a:buChar char="•"/>
            </a:pPr>
            <a:r>
              <a:rPr lang="en-GB" sz="1300" dirty="0" smtClean="0"/>
              <a:t>Example:</a:t>
            </a:r>
            <a:r>
              <a:rPr lang="en-GB" sz="1300" baseline="0" dirty="0" smtClean="0"/>
              <a:t> </a:t>
            </a:r>
            <a:r>
              <a:rPr lang="en-GB" sz="1300" dirty="0" smtClean="0"/>
              <a:t>GPSA: 3-5 years and </a:t>
            </a:r>
            <a:r>
              <a:rPr lang="en-US" sz="1300" dirty="0" smtClean="0"/>
              <a:t>Global Fund: 2-10 years</a:t>
            </a:r>
            <a:endParaRPr lang="en-US" sz="1300" baseline="30000" dirty="0" smtClean="0"/>
          </a:p>
          <a:p>
            <a:pPr marL="185738" lvl="1" indent="-185738">
              <a:buFont typeface="Arial"/>
              <a:buChar char="•"/>
            </a:pPr>
            <a:endParaRPr lang="en-US" sz="1300" b="0" baseline="30000" dirty="0" smtClean="0"/>
          </a:p>
          <a:p>
            <a:pPr marL="0" lvl="1" indent="0">
              <a:buFont typeface="Arial"/>
              <a:buNone/>
            </a:pPr>
            <a:r>
              <a:rPr lang="en-US" b="1" baseline="0" dirty="0" smtClean="0"/>
              <a:t>Focus on coalitions where possible:</a:t>
            </a:r>
          </a:p>
          <a:p>
            <a:pPr marL="0" marR="0" lvl="1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0" dirty="0" smtClean="0"/>
              <a:t>Allows for more impact (“advocacy is a numbers game”)</a:t>
            </a:r>
            <a:endParaRPr lang="en-US" sz="1200" dirty="0" smtClean="0"/>
          </a:p>
          <a:p>
            <a:pPr marL="0" marR="0" lvl="1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ea typeface="Calibri"/>
                <a:cs typeface="Calibri"/>
              </a:rPr>
              <a:t>Example: Civil Society Education Fund only provides grants to national education coalitions</a:t>
            </a:r>
            <a:endParaRPr lang="en-US" sz="1200" dirty="0" smtClean="0"/>
          </a:p>
          <a:p>
            <a:pPr marL="0" lvl="1" indent="0">
              <a:buFont typeface="Arial"/>
              <a:buNone/>
            </a:pPr>
            <a:endParaRPr lang="en-US" b="1" baseline="0" dirty="0" smtClean="0"/>
          </a:p>
          <a:p>
            <a:pPr marL="0" lvl="1" indent="0">
              <a:buFont typeface="Arial"/>
              <a:buNone/>
            </a:pPr>
            <a:endParaRPr lang="en-US" b="0" baseline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2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25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</a:t>
            </a:r>
            <a:r>
              <a:rPr lang="en-US" baseline="0" dirty="0" smtClean="0"/>
              <a:t> set up has its pros and cons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Pros of hosting with IHP+</a:t>
            </a:r>
          </a:p>
          <a:p>
            <a:endParaRPr lang="en-US" baseline="0" dirty="0" smtClean="0"/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dirty="0" smtClean="0"/>
              <a:t>IHP+ focuses on a country led approach to improve health systems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dirty="0" smtClean="0"/>
              <a:t>Existing </a:t>
            </a:r>
            <a:r>
              <a:rPr lang="en-GB" sz="1200" dirty="0" smtClean="0"/>
              <a:t>IHP+ structures can be used</a:t>
            </a:r>
            <a:r>
              <a:rPr lang="en-GB" sz="1200" baseline="0" dirty="0" smtClean="0"/>
              <a:t>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easier to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convince donors to give to an existing organisation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can be aggregated through leveraging IHP+ networks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 of IHP+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Short budget</a:t>
            </a:r>
            <a:r>
              <a:rPr lang="en-GB" sz="1200" baseline="0" dirty="0" smtClean="0"/>
              <a:t> cycles: l</a:t>
            </a:r>
            <a:r>
              <a:rPr lang="en-GB" sz="1200" dirty="0" smtClean="0"/>
              <a:t>imit of a</a:t>
            </a:r>
            <a:r>
              <a:rPr lang="en-GB" sz="1200" baseline="0" dirty="0" smtClean="0"/>
              <a:t> </a:t>
            </a:r>
            <a:r>
              <a:rPr lang="en-GB" sz="1200" dirty="0" smtClean="0"/>
              <a:t>2 year grant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Donor commitments tend to be short due to the short budget</a:t>
            </a:r>
            <a:r>
              <a:rPr lang="en-GB" sz="1200" baseline="0" dirty="0" smtClean="0"/>
              <a:t> cycles of IHP+</a:t>
            </a:r>
            <a:endParaRPr lang="en-GB" sz="120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rtl="0" eaLnBrk="1" fontAlgn="auto" latinLnBrk="0" hangingPunct="1"/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 of fully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independent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The grant making process can be designed</a:t>
            </a:r>
            <a:r>
              <a:rPr lang="en-US" sz="1200" baseline="0" dirty="0" smtClean="0"/>
              <a:t> to best suit the stakeholders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The HPAF can  focus solely on its core objectives and not with the agenda of another organisation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 smtClean="0"/>
              <a:t>Cons of fully independent model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smtClean="0"/>
              <a:t>Harder to gain donor buy in for</a:t>
            </a:r>
            <a:r>
              <a:rPr lang="en-GB" sz="1200" b="0" baseline="0" dirty="0" smtClean="0"/>
              <a:t> a new fund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Structures must be completely established</a:t>
            </a:r>
            <a:endParaRPr lang="en-US" sz="1200" dirty="0" smtClean="0"/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="0" baseline="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baseline="0" dirty="0" smtClean="0"/>
              <a:t>Pros of another host 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Easier to convince donors to give to an existing organisation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Allows for aggregating knowledge through leveraging existing networks which may extend beyond IHP+ networks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baseline="0" dirty="0" smtClean="0"/>
              <a:t>Pros/Cons of another host depending on the organisation </a:t>
            </a:r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baseline="0" dirty="0" smtClean="0"/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dirty="0" smtClean="0"/>
              <a:t>Existing organisation </a:t>
            </a:r>
            <a:r>
              <a:rPr lang="en-GB" sz="1200" dirty="0" smtClean="0"/>
              <a:t> structures may</a:t>
            </a:r>
            <a:r>
              <a:rPr lang="en-GB" sz="1200" baseline="0" dirty="0" smtClean="0"/>
              <a:t> be </a:t>
            </a:r>
            <a:r>
              <a:rPr lang="en-GB" sz="1200" dirty="0" smtClean="0"/>
              <a:t>used</a:t>
            </a:r>
            <a:r>
              <a:rPr lang="en-GB" sz="1200" baseline="0" dirty="0" smtClean="0"/>
              <a:t>, but some effort will be needed to transition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The</a:t>
            </a:r>
            <a:r>
              <a:rPr lang="en-US" sz="1200" baseline="0" dirty="0" smtClean="0"/>
              <a:t> grant making process would have to fit with the organization management processes</a:t>
            </a:r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The fund</a:t>
            </a:r>
            <a:r>
              <a:rPr lang="en-GB" sz="1200" baseline="0" dirty="0" smtClean="0"/>
              <a:t> </a:t>
            </a:r>
            <a:r>
              <a:rPr lang="en-GB" sz="1200" dirty="0" smtClean="0"/>
              <a:t>would have to fit with the host’s topical focus</a:t>
            </a:r>
            <a:endParaRPr lang="en-US" sz="120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dirty="0" smtClean="0"/>
          </a:p>
          <a:p>
            <a:pPr marL="0" marR="0" indent="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 smtClean="0"/>
          </a:p>
          <a:p>
            <a:pPr marL="171450" marR="0" indent="-171450" algn="l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 smtClean="0"/>
          </a:p>
          <a:p>
            <a:pPr marL="171450" indent="-171450" rtl="0" eaLnBrk="1" fontAlgn="auto" latinLnBrk="0" hangingPunct="1">
              <a:buFont typeface="Arial" panose="020B0604020202020204" pitchFamily="34" charset="0"/>
              <a:buChar char="•"/>
            </a:pPr>
            <a:endParaRPr lang="en-GB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24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preliminary recommendation in terms of a host from this work is GPSA however the other two options need to be explored further as it was not expected they would be </a:t>
            </a:r>
            <a:r>
              <a:rPr lang="en-US" baseline="0" dirty="0" err="1" smtClean="0"/>
              <a:t>potentiao</a:t>
            </a:r>
            <a:r>
              <a:rPr lang="en-US" baseline="0" dirty="0" smtClean="0"/>
              <a:t> hosts so they were not interviewed for this purpose during this piece of work.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GPSA: </a:t>
            </a:r>
          </a:p>
          <a:p>
            <a:endParaRPr lang="en-US" baseline="0" dirty="0" smtClean="0"/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1200" b="1" dirty="0" smtClean="0">
                <a:solidFill>
                  <a:schemeClr val="tx1"/>
                </a:solidFill>
              </a:rPr>
              <a:t>Aligned scope: </a:t>
            </a:r>
            <a:r>
              <a:rPr lang="en-US" sz="1200" b="0" dirty="0" smtClean="0">
                <a:solidFill>
                  <a:schemeClr val="tx1"/>
                </a:solidFill>
              </a:rPr>
              <a:t>w</a:t>
            </a:r>
            <a:r>
              <a:rPr lang="en-US" sz="1200" dirty="0" smtClean="0">
                <a:solidFill>
                  <a:schemeClr val="tx1"/>
                </a:solidFill>
              </a:rPr>
              <a:t>orks with CSOs engaged in policy in 39 countries</a:t>
            </a:r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1200" b="1" dirty="0" smtClean="0">
                <a:solidFill>
                  <a:schemeClr val="tx1"/>
                </a:solidFill>
              </a:rPr>
              <a:t>Potential for a new fund for health policy: </a:t>
            </a:r>
            <a:r>
              <a:rPr lang="en-US" sz="1200" dirty="0" smtClean="0">
                <a:solidFill>
                  <a:schemeClr val="tx1"/>
                </a:solidFill>
              </a:rPr>
              <a:t>Financing for a specific fund for health policy could potentially be set up receiving contributions from foundations, bi-lateral and multi-lateral donors</a:t>
            </a:r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1200" b="1" dirty="0" smtClean="0">
                <a:solidFill>
                  <a:schemeClr val="tx1"/>
                </a:solidFill>
              </a:rPr>
              <a:t>Knowledge sharing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potential </a:t>
            </a:r>
            <a:r>
              <a:rPr lang="en-US" sz="1200" dirty="0" smtClean="0">
                <a:solidFill>
                  <a:schemeClr val="tx1"/>
                </a:solidFill>
              </a:rPr>
              <a:t>through online platform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Questions raised</a:t>
            </a:r>
            <a:r>
              <a:rPr lang="en-US" sz="1200" b="1" baseline="0" dirty="0" smtClean="0">
                <a:solidFill>
                  <a:schemeClr val="tx1"/>
                </a:solidFill>
              </a:rPr>
              <a:t> around </a:t>
            </a:r>
            <a:r>
              <a:rPr lang="en-US" sz="1200" b="1" dirty="0" smtClean="0">
                <a:solidFill>
                  <a:schemeClr val="tx1"/>
                </a:solidFill>
              </a:rPr>
              <a:t>capacity of secretariat</a:t>
            </a:r>
            <a:r>
              <a:rPr lang="en-US" sz="1200" b="1" baseline="0" dirty="0" smtClean="0">
                <a:solidFill>
                  <a:schemeClr val="tx1"/>
                </a:solidFill>
              </a:rPr>
              <a:t> to accommodate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Limited results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so far </a:t>
            </a:r>
            <a:r>
              <a:rPr lang="en-US" sz="1200" dirty="0" smtClean="0">
                <a:solidFill>
                  <a:schemeClr val="tx1"/>
                </a:solidFill>
              </a:rPr>
              <a:t>as the program is new, which makes</a:t>
            </a:r>
            <a:r>
              <a:rPr lang="en-US" sz="1200" baseline="0" dirty="0" smtClean="0">
                <a:solidFill>
                  <a:schemeClr val="tx1"/>
                </a:solidFill>
              </a:rPr>
              <a:t> it harder to attract donors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Word Bank procurement rules could pose a challenge </a:t>
            </a:r>
            <a:r>
              <a:rPr lang="en-US" sz="1200" dirty="0" smtClean="0">
                <a:solidFill>
                  <a:schemeClr val="tx1"/>
                </a:solidFill>
              </a:rPr>
              <a:t>(to be checked with GPSA)</a:t>
            </a:r>
          </a:p>
          <a:p>
            <a:endParaRPr lang="en-US" dirty="0" smtClean="0"/>
          </a:p>
          <a:p>
            <a:r>
              <a:rPr lang="en-US" b="1" dirty="0" smtClean="0"/>
              <a:t>PMNCH</a:t>
            </a:r>
          </a:p>
          <a:p>
            <a:endParaRPr lang="en-US" b="1" dirty="0" smtClean="0"/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Aligned scope: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Funds and builds capacity of CSOs in lower and middle income countries</a:t>
            </a:r>
          </a:p>
          <a:p>
            <a:pPr marL="285750" marR="0" indent="-28575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+"/>
              <a:tabLst/>
              <a:defRPr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Potential to be a host in principle: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Funds a joint program with IBP to support CSOs engaged in budget tracking for RMNCH, planning to expand the scope of the program</a:t>
            </a:r>
          </a:p>
          <a:p>
            <a:pPr marL="285750" marR="0" indent="-28575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+"/>
              <a:tabLst/>
              <a:defRPr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Knowledge sharing potential in line with current network practice 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Limited disease focus </a:t>
            </a:r>
            <a:r>
              <a:rPr lang="en-US" sz="1200" b="0" baseline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RMNCH) is at odds with HPAF focus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Supporting CSOS is a small part of the work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0" baseline="0" dirty="0" smtClean="0">
                <a:solidFill>
                  <a:schemeClr val="tx1"/>
                </a:solidFill>
                <a:latin typeface="+mn-lt"/>
              </a:rPr>
              <a:t>WHO systems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have </a:t>
            </a: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high administrative barriers 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The structure </a:t>
            </a: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may not allow for much direct support to CSOs</a:t>
            </a:r>
          </a:p>
          <a:p>
            <a:endParaRPr lang="en-US" b="1" dirty="0" smtClean="0"/>
          </a:p>
          <a:p>
            <a:r>
              <a:rPr lang="en-US" b="1" dirty="0" smtClean="0"/>
              <a:t>IBP</a:t>
            </a:r>
          </a:p>
          <a:p>
            <a:endParaRPr lang="en-US" b="1" dirty="0" smtClean="0"/>
          </a:p>
          <a:p>
            <a:pPr marL="285750" marR="0" indent="-28575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+"/>
              <a:tabLst/>
              <a:defRPr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Aligned scope: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Works across the world in lower and middle income countries with CSOs</a:t>
            </a:r>
          </a:p>
          <a:p>
            <a:pPr marL="285750" marR="0" indent="-28575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+"/>
              <a:tabLst/>
              <a:defRPr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Potential to be a host in principle: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 funds a joint program with PMNCH to support CSOs engaged in budget tracking for RMNCH, planning to expand the scope of the program</a:t>
            </a:r>
          </a:p>
          <a:p>
            <a:pPr marL="285750" marR="0" indent="-28575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+"/>
              <a:tabLst/>
              <a:defRPr/>
            </a:pPr>
            <a:r>
              <a:rPr lang="en-US" sz="1200" b="1" baseline="0" dirty="0" smtClean="0">
                <a:solidFill>
                  <a:schemeClr val="tx1"/>
                </a:solidFill>
                <a:latin typeface="+mn-lt"/>
              </a:rPr>
              <a:t>Knowledge sharing potential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amongst members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sz="1200" b="1" dirty="0" smtClean="0">
                <a:latin typeface="+mn-lt"/>
              </a:rPr>
              <a:t>Approach is not grant-based but direct support provision, with focus on </a:t>
            </a:r>
            <a:r>
              <a:rPr lang="en-US" sz="1200" b="0" dirty="0" smtClean="0">
                <a:latin typeface="+mn-lt"/>
              </a:rPr>
              <a:t>a</a:t>
            </a:r>
            <a:r>
              <a:rPr lang="en-US" sz="1200" baseline="0" dirty="0" smtClean="0">
                <a:latin typeface="+mn-lt"/>
              </a:rPr>
              <a:t>dvocacy for government budgeting</a:t>
            </a:r>
            <a:endParaRPr lang="en-US" sz="1200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6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AE5C-F5D2-4389-A35A-7618DE5C24A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9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/Deliverabl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1224376"/>
              </p:ext>
            </p:ext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8265" y="1234464"/>
            <a:ext cx="8397935" cy="115671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rgbClr val="67103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8265" y="2391186"/>
            <a:ext cx="8397935" cy="82622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200" i="1">
                <a:solidFill>
                  <a:schemeClr val="tx2"/>
                </a:solidFill>
              </a:defRPr>
            </a:lvl1pPr>
            <a:lvl2pPr marL="41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2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presentation subtitle</a:t>
            </a:r>
            <a:endParaRPr lang="en-US" dirty="0"/>
          </a:p>
        </p:txBody>
      </p:sp>
      <p:pic>
        <p:nvPicPr>
          <p:cNvPr id="7" name="Picture 6" descr="Dalberg Dash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50251" y="1379810"/>
            <a:ext cx="376308" cy="22950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058369" y="3208579"/>
            <a:ext cx="8397831" cy="826088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7518566"/>
              </p:ext>
            </p:extLst>
          </p:nvPr>
        </p:nvGraphicFramePr>
        <p:xfrm>
          <a:off x="3" y="0"/>
          <a:ext cx="156345" cy="14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7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6345" cy="14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0274" y="134471"/>
            <a:ext cx="9005454" cy="6096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slide title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450585" y="6446498"/>
            <a:ext cx="8167595" cy="38667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Click to edit Master footer. This space is reserved for footnotes and sources only, and cannot be expanded beyond its current size. Text should </a:t>
            </a:r>
            <a:br>
              <a:rPr lang="en-US" dirty="0" smtClean="0"/>
            </a:br>
            <a:r>
              <a:rPr lang="en-US" dirty="0" smtClean="0"/>
              <a:t>never cover the ‘Dalberg #’ in the bottom right., but the bottom line of text can extend under it if necessary.  SOURCE::</a:t>
            </a:r>
            <a:r>
              <a:rPr lang="en-US" dirty="0" err="1" smtClean="0"/>
              <a:t>xxxxxxxxxxxxxxxxxxxxxxxx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0323" y="1008531"/>
            <a:ext cx="8991691" cy="5325595"/>
          </a:xfrm>
          <a:prstGeom prst="rect">
            <a:avLst/>
          </a:prstGeom>
        </p:spPr>
        <p:txBody>
          <a:bodyPr lIns="0" tIns="0" rIns="0" bIns="0"/>
          <a:lstStyle>
            <a:lvl1pPr marL="173037" indent="-173037">
              <a:defRPr sz="1400"/>
            </a:lvl1pPr>
            <a:lvl2pPr marL="347661" indent="-174624">
              <a:defRPr sz="1200"/>
            </a:lvl2pPr>
            <a:lvl3pPr marL="509585" indent="-161924">
              <a:defRPr sz="1200"/>
            </a:lvl3pPr>
            <a:lvl4pPr marL="682621" indent="-173037">
              <a:defRPr sz="12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2" y="349250"/>
            <a:ext cx="9625013" cy="304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8387" y="6570665"/>
            <a:ext cx="57578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75200" algn="r"/>
              </a:tabLst>
              <a:defRPr sz="1000"/>
            </a:lvl1pPr>
          </a:lstStyle>
          <a:p>
            <a:r>
              <a:rPr lang="en-US" dirty="0" smtClean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93665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3" y="0"/>
          <a:ext cx="156345" cy="14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4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6345" cy="14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0274" y="134471"/>
            <a:ext cx="9005454" cy="6096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slide title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450585" y="6446498"/>
            <a:ext cx="8167595" cy="38667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Click to edit Master footer. This space is reserved for footnotes and sources only, and cannot be expanded beyond its current size. Text should </a:t>
            </a:r>
            <a:br>
              <a:rPr lang="en-US" dirty="0" smtClean="0"/>
            </a:br>
            <a:r>
              <a:rPr lang="en-US" dirty="0" smtClean="0"/>
              <a:t>never cover the ‘Dalberg #’ in the bottom right., but the bottom line of text can extend under it if necessary.  SOURCE::</a:t>
            </a:r>
            <a:r>
              <a:rPr lang="en-US" dirty="0" err="1" smtClean="0"/>
              <a:t>xxxxxxxxxxxxxxxxxxxxxxxx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0323" y="1008531"/>
            <a:ext cx="8991691" cy="5325595"/>
          </a:xfrm>
          <a:prstGeom prst="rect">
            <a:avLst/>
          </a:prstGeom>
        </p:spPr>
        <p:txBody>
          <a:bodyPr lIns="0" tIns="0" rIns="0" bIns="0"/>
          <a:lstStyle>
            <a:lvl1pPr marL="173037" indent="-173037">
              <a:defRPr sz="1400"/>
            </a:lvl1pPr>
            <a:lvl2pPr marL="347661" indent="-174624">
              <a:defRPr sz="1200"/>
            </a:lvl2pPr>
            <a:lvl3pPr marL="509585" indent="-161924">
              <a:defRPr sz="1200"/>
            </a:lvl3pPr>
            <a:lvl4pPr marL="682621" indent="-173037">
              <a:defRPr sz="12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922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2" y="349250"/>
            <a:ext cx="9625013" cy="304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8387" y="6570665"/>
            <a:ext cx="57578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75200" algn="r"/>
              </a:tabLst>
              <a:defRPr sz="1000"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57264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vmlDrawing" Target="../drawings/vmlDrawing3.vml"/><Relationship Id="rId9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tags" Target="../tags/tag6.xml"/><Relationship Id="rId4" Type="http://schemas.openxmlformats.org/officeDocument/2006/relationships/vmlDrawing" Target="../drawings/vmlDrawing5.v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6721810"/>
              </p:ext>
            </p:extLst>
          </p:nvPr>
        </p:nvGraphicFramePr>
        <p:xfrm>
          <a:off x="3" y="0"/>
          <a:ext cx="156345" cy="14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5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6345" cy="14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PPT cover - Standard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9624" y="5074887"/>
            <a:ext cx="9826752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</p:sldLayoutIdLst>
  <p:txStyles>
    <p:titleStyle>
      <a:lvl1pPr algn="ctr" defTabSz="820579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716" indent="-307716" algn="l" defTabSz="820579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19" indent="-256431" algn="l" defTabSz="82057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722" indent="-205145" algn="l" defTabSz="82057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010" indent="-205145" algn="l" defTabSz="82057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301" indent="-205145" algn="l" defTabSz="820579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589" indent="-205145" algn="l" defTabSz="82057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77" indent="-205145" algn="l" defTabSz="82057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68" indent="-205145" algn="l" defTabSz="82057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56" indent="-205145" algn="l" defTabSz="82057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88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79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67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55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44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34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23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11" algn="l" defTabSz="82057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806292612"/>
              </p:ext>
            </p:extLst>
          </p:nvPr>
        </p:nvGraphicFramePr>
        <p:xfrm>
          <a:off x="3" y="0"/>
          <a:ext cx="156345" cy="14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10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6345" cy="14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Logo Color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35719" y="6537926"/>
            <a:ext cx="449805" cy="115226"/>
          </a:xfrm>
          <a:prstGeom prst="rect">
            <a:avLst/>
          </a:prstGeom>
        </p:spPr>
      </p:pic>
      <p:pic>
        <p:nvPicPr>
          <p:cNvPr id="18" name="Picture 17" descr="PPT strip 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766511"/>
            <a:ext cx="9906000" cy="121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2840" y="5042629"/>
            <a:ext cx="1981178" cy="32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07994" indent="-207994"/>
            <a:endParaRPr lang="en-US" sz="1400" dirty="0" smtClean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717245" y="6425576"/>
            <a:ext cx="725832" cy="2952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26E27B-9644-4D47-9CB9-4DAD21E549B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268" r:id="rId2"/>
  </p:sldLayoutIdLst>
  <p:hf hdr="0" ftr="0" dt="0"/>
  <p:txStyles>
    <p:titleStyle>
      <a:lvl1pPr algn="l" defTabSz="914288" rtl="0" eaLnBrk="1" latinLnBrk="0" hangingPunct="1">
        <a:spcBef>
          <a:spcPct val="0"/>
        </a:spcBef>
        <a:buNone/>
        <a:defRPr sz="23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7994" indent="-207994" algn="l" defTabSz="9142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17413" indent="-209419" algn="l" defTabSz="914288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12585" indent="-195173" algn="l" defTabSz="914288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20579" indent="-207994" algn="l" defTabSz="914288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7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2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6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1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3" y="0"/>
          <a:ext cx="156345" cy="14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1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6345" cy="14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Logo Color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35719" y="6537926"/>
            <a:ext cx="449805" cy="115226"/>
          </a:xfrm>
          <a:prstGeom prst="rect">
            <a:avLst/>
          </a:prstGeom>
        </p:spPr>
      </p:pic>
      <p:pic>
        <p:nvPicPr>
          <p:cNvPr id="18" name="Picture 17" descr="PPT strip 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766511"/>
            <a:ext cx="9906000" cy="121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2840" y="5042629"/>
            <a:ext cx="1981178" cy="32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07994" indent="-207994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717245" y="6425576"/>
            <a:ext cx="725832" cy="2952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88">
              <a:defRPr/>
            </a:pPr>
            <a:fld id="{FA26E27B-9644-4D47-9CB9-4DAD21E549BD}" type="slidenum">
              <a:rPr lang="en-US" sz="900" smtClean="0">
                <a:solidFill>
                  <a:srgbClr val="67103F"/>
                </a:solidFill>
              </a:rPr>
              <a:pPr defTabSz="914288">
                <a:defRPr/>
              </a:pPr>
              <a:t>‹#›</a:t>
            </a:fld>
            <a:endParaRPr lang="en-US" sz="900" dirty="0">
              <a:solidFill>
                <a:srgbClr val="6710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</p:sldLayoutIdLst>
  <p:hf hdr="0" ftr="0" dt="0"/>
  <p:txStyles>
    <p:titleStyle>
      <a:lvl1pPr algn="l" defTabSz="914288" rtl="0" eaLnBrk="1" latinLnBrk="0" hangingPunct="1">
        <a:spcBef>
          <a:spcPct val="0"/>
        </a:spcBef>
        <a:buNone/>
        <a:defRPr sz="23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7994" indent="-207994" algn="l" defTabSz="9142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17413" indent="-209419" algn="l" defTabSz="914288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12585" indent="-195173" algn="l" defTabSz="914288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20579" indent="-207994" algn="l" defTabSz="914288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7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2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6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1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jpeg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" Target="slide14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2.jpe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" Target="slide1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" Target="slide14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" Target="slide1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slide" Target="slide14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9543235"/>
              </p:ext>
            </p:extLst>
          </p:nvPr>
        </p:nvGraphicFramePr>
        <p:xfrm>
          <a:off x="1591" y="159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51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594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development for a fund supporting CSOs active in national health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</a:t>
            </a:r>
            <a:r>
              <a:rPr lang="en-US" smtClean="0"/>
              <a:t>the IHP+ Steering </a:t>
            </a:r>
            <a:r>
              <a:rPr lang="en-US" dirty="0" smtClean="0"/>
              <a:t>Committee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87" y="134471"/>
            <a:ext cx="9433048" cy="609600"/>
          </a:xfrm>
        </p:spPr>
        <p:txBody>
          <a:bodyPr/>
          <a:lstStyle/>
          <a:p>
            <a:r>
              <a:rPr lang="en-US" dirty="0" smtClean="0"/>
              <a:t>Stakeholders expressed their preference for a fund that supports coalitions (where possible) by providing grants and capacity building over a longer period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47969" y="6453338"/>
            <a:ext cx="8167595" cy="386679"/>
          </a:xfrm>
        </p:spPr>
        <p:txBody>
          <a:bodyPr/>
          <a:lstStyle/>
          <a:p>
            <a:r>
              <a:rPr lang="en-US" dirty="0" smtClean="0"/>
              <a:t>SOURCE: Interviews with HPAF stakeholders, desk research.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9087" y="1423624"/>
            <a:ext cx="2045641" cy="24374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/>
              <a:t>Focus and type of support recommendations</a:t>
            </a:r>
            <a:endParaRPr lang="en-US" sz="1900" b="1" dirty="0"/>
          </a:p>
        </p:txBody>
      </p:sp>
      <p:sp>
        <p:nvSpPr>
          <p:cNvPr id="39" name="Rectangle 38"/>
          <p:cNvSpPr/>
          <p:nvPr/>
        </p:nvSpPr>
        <p:spPr>
          <a:xfrm>
            <a:off x="2504728" y="1412776"/>
            <a:ext cx="6912768" cy="2448272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wrap="square">
            <a:noAutofit/>
          </a:bodyPr>
          <a:lstStyle/>
          <a:p>
            <a:pPr lvl="0"/>
            <a:endParaRPr lang="en-GB" sz="1900" b="1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447969" y="4180356"/>
            <a:ext cx="2056760" cy="18409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/>
              <a:t>Fund and grant characteristic recommendations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04728" y="4221087"/>
            <a:ext cx="6912768" cy="1800200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wrap="square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900" dirty="0"/>
          </a:p>
        </p:txBody>
      </p:sp>
      <p:sp>
        <p:nvSpPr>
          <p:cNvPr id="3" name="Rectangle 2"/>
          <p:cNvSpPr/>
          <p:nvPr/>
        </p:nvSpPr>
        <p:spPr>
          <a:xfrm>
            <a:off x="2648744" y="1628800"/>
            <a:ext cx="662473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Continue to provide grants to CSOs focusing on national / local health systems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Combine funding with (local) capacity building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Provide assistance during the application process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Help CSOs establish linkages with media &amp; </a:t>
            </a:r>
            <a:r>
              <a:rPr lang="en-GB" sz="1900" dirty="0" smtClean="0"/>
              <a:t>government</a:t>
            </a:r>
            <a:endParaRPr lang="en-GB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2648744" y="4437111"/>
            <a:ext cx="633670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1900" dirty="0"/>
              <a:t>Make grants more </a:t>
            </a:r>
            <a:r>
              <a:rPr lang="en-GB" sz="1900" dirty="0" smtClean="0"/>
              <a:t>predictable and reduce admin effort</a:t>
            </a:r>
            <a:endParaRPr lang="en-GB" sz="19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1900" dirty="0" err="1"/>
              <a:t>Extend</a:t>
            </a:r>
            <a:r>
              <a:rPr lang="nl-NL" sz="1900" dirty="0"/>
              <a:t> </a:t>
            </a:r>
            <a:r>
              <a:rPr lang="nl-NL" sz="1900" dirty="0" err="1"/>
              <a:t>grant</a:t>
            </a:r>
            <a:r>
              <a:rPr lang="nl-NL" sz="1900" dirty="0"/>
              <a:t> </a:t>
            </a:r>
            <a:r>
              <a:rPr lang="nl-NL" sz="1900" dirty="0" err="1"/>
              <a:t>duration</a:t>
            </a:r>
            <a:r>
              <a:rPr lang="nl-NL" sz="1900" dirty="0"/>
              <a:t> </a:t>
            </a:r>
            <a:r>
              <a:rPr lang="nl-NL" sz="1900" dirty="0" err="1"/>
              <a:t>beyond</a:t>
            </a:r>
            <a:r>
              <a:rPr lang="nl-NL" sz="1900" dirty="0"/>
              <a:t> 2 </a:t>
            </a:r>
            <a:r>
              <a:rPr lang="nl-NL" sz="1900" dirty="0" err="1"/>
              <a:t>years</a:t>
            </a:r>
            <a:endParaRPr lang="en-US" sz="19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Focus on coalitions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13523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12829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75" name="think-cell Slide" r:id="rId5" imgW="492" imgH="493" progId="TCLayout.ActiveDocument.1">
                  <p:embed/>
                </p:oleObj>
              </mc:Choice>
              <mc:Fallback>
                <p:oleObj name="think-cell Slide" r:id="rId5" imgW="492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Donors and other stakeholders shared some “best practices” based on their experience with supporting CSOs to strengthen health systems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47971" y="6453338"/>
            <a:ext cx="8167595" cy="386679"/>
          </a:xfrm>
        </p:spPr>
        <p:txBody>
          <a:bodyPr/>
          <a:lstStyle/>
          <a:p>
            <a:r>
              <a:rPr lang="en-US" dirty="0" smtClean="0"/>
              <a:t>SOURCE: Interviews with HPAF </a:t>
            </a:r>
            <a:r>
              <a:rPr lang="en-US" dirty="0"/>
              <a:t>stakeholders, http://www.thegpsa.org</a:t>
            </a:r>
            <a:r>
              <a:rPr lang="en-US" dirty="0" smtClean="0"/>
              <a:t>/; </a:t>
            </a:r>
            <a:r>
              <a:rPr lang="en-US" dirty="0"/>
              <a:t>http://www.who.int/pmnch/en</a:t>
            </a:r>
            <a:r>
              <a:rPr lang="en-US" dirty="0" smtClean="0"/>
              <a:t>/  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560513" y="1004426"/>
            <a:ext cx="8894638" cy="754560"/>
          </a:xfrm>
          <a:prstGeom prst="rect">
            <a:avLst/>
          </a:prstGeom>
        </p:spPr>
        <p:txBody>
          <a:bodyPr lIns="0" tIns="0" rIns="0" bIns="0"/>
          <a:lstStyle>
            <a:lvl1pPr marL="173037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661" indent="-17462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585" indent="-161924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1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i="1" dirty="0"/>
          </a:p>
        </p:txBody>
      </p:sp>
      <p:pic>
        <p:nvPicPr>
          <p:cNvPr id="23" name="Picture 22" descr="Ausriss-gro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84499" y="1235358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50850" y="1426253"/>
            <a:ext cx="8750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One donor provides </a:t>
            </a:r>
            <a:r>
              <a:rPr lang="en-US" b="1" dirty="0">
                <a:solidFill>
                  <a:srgbClr val="000000"/>
                </a:solidFill>
                <a:ea typeface="Calibri"/>
                <a:cs typeface="Calibri"/>
              </a:rPr>
              <a:t>assistance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b="1" dirty="0">
                <a:solidFill>
                  <a:srgbClr val="000000"/>
                </a:solidFill>
                <a:ea typeface="Calibri"/>
                <a:cs typeface="Calibri"/>
              </a:rPr>
              <a:t>during the application process for grants to CSOs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: seminars, online forum for applicants, workshops for shortlisted candidates and webinars on specific topics. </a:t>
            </a:r>
          </a:p>
          <a:p>
            <a:pPr algn="r"/>
            <a:r>
              <a:rPr lang="en-US" i="1" dirty="0">
                <a:solidFill>
                  <a:srgbClr val="000000"/>
                </a:solidFill>
                <a:ea typeface="Calibri"/>
                <a:cs typeface="Calibri"/>
              </a:rPr>
              <a:t>Donor</a:t>
            </a:r>
            <a:endParaRPr lang="en-US" i="1" dirty="0"/>
          </a:p>
        </p:txBody>
      </p:sp>
      <p:pic>
        <p:nvPicPr>
          <p:cNvPr id="24" name="Picture 23" descr="Ausriss-gro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5424" y="2982534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Ausriss-gro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43700" y="4729710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40897" y="4960995"/>
            <a:ext cx="8894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GPSA </a:t>
            </a:r>
            <a:r>
              <a:rPr lang="en-US" b="1" dirty="0"/>
              <a:t>measures impact through a results framework developed for each project </a:t>
            </a:r>
            <a:r>
              <a:rPr lang="en-US" dirty="0"/>
              <a:t>based on the pillars of governance (transparency, representation and voice, accountability, learning and improved results)</a:t>
            </a:r>
          </a:p>
          <a:p>
            <a:pPr algn="r"/>
            <a:r>
              <a:rPr lang="en-US" i="1" dirty="0"/>
              <a:t>GPSA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6600" y="3302666"/>
            <a:ext cx="8766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WHO organizes 5-day workshops in coordination with the International Budget Partnership where they </a:t>
            </a:r>
            <a:r>
              <a:rPr lang="en-US" b="1" dirty="0" smtClean="0"/>
              <a:t>bring together parliamentarians, government officials and CSOs</a:t>
            </a:r>
            <a:r>
              <a:rPr lang="en-US" dirty="0" smtClean="0"/>
              <a:t>.</a:t>
            </a:r>
          </a:p>
          <a:p>
            <a:pPr algn="r"/>
            <a:r>
              <a:rPr lang="en-US" i="1" dirty="0" smtClean="0"/>
              <a:t>WHO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673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5177292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4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5" y="349250"/>
            <a:ext cx="9625013" cy="304800"/>
          </a:xfrm>
        </p:spPr>
        <p:txBody>
          <a:bodyPr/>
          <a:lstStyle/>
          <a:p>
            <a:r>
              <a:rPr lang="en-GB" sz="2200" dirty="0" smtClean="0"/>
              <a:t>Table of Contents</a:t>
            </a:r>
            <a:endParaRPr lang="en-GB" sz="2200" dirty="0"/>
          </a:p>
        </p:txBody>
      </p:sp>
      <p:sp>
        <p:nvSpPr>
          <p:cNvPr id="65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2557016"/>
            <a:ext cx="5807075" cy="508000"/>
          </a:xfrm>
          <a:prstGeom prst="rect">
            <a:avLst/>
          </a:prstGeom>
          <a:noFill/>
          <a:ln w="9525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CSO-support fund as a public good</a:t>
            </a:r>
            <a:endParaRPr lang="en-GB" sz="2000" dirty="0"/>
          </a:p>
        </p:txBody>
      </p:sp>
      <p:sp>
        <p:nvSpPr>
          <p:cNvPr id="77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3065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What a CSO-support fund could look like</a:t>
            </a:r>
            <a:endParaRPr lang="en-GB" sz="2000" dirty="0"/>
          </a:p>
        </p:txBody>
      </p:sp>
      <p:sp>
        <p:nvSpPr>
          <p:cNvPr id="55" name="Text Placeholder 7">
            <a:hlinkClick r:id="rId7" action="ppaction://hlinksldjump"/>
          </p:cNvPr>
          <p:cNvSpPr>
            <a:spLocks noGrp="1"/>
          </p:cNvSpPr>
          <p:nvPr/>
        </p:nvSpPr>
        <p:spPr bwMode="gray">
          <a:xfrm>
            <a:off x="2219053" y="3573016"/>
            <a:ext cx="5807075" cy="50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How a CSO-support fund could be structured</a:t>
            </a:r>
            <a:endParaRPr lang="en-GB" sz="2000" b="1" dirty="0"/>
          </a:p>
        </p:txBody>
      </p:sp>
      <p:sp>
        <p:nvSpPr>
          <p:cNvPr id="90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4077072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Next steps</a:t>
            </a:r>
            <a:endParaRPr lang="en-GB" sz="2000" dirty="0"/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gray">
          <a:xfrm>
            <a:off x="2201864" y="2057400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Context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9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25815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53"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Rectangle 174"/>
          <p:cNvSpPr/>
          <p:nvPr/>
        </p:nvSpPr>
        <p:spPr>
          <a:xfrm>
            <a:off x="6980654" y="1412776"/>
            <a:ext cx="2470150" cy="4715769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HPAF fund can either be hosted by IHP+, by another organization or it can be an independent entity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84885" y="3100969"/>
            <a:ext cx="2160239" cy="5760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  <a:endCxn id="138" idx="0"/>
          </p:cNvCxnSpPr>
          <p:nvPr/>
        </p:nvCxnSpPr>
        <p:spPr>
          <a:xfrm>
            <a:off x="5565005" y="3677033"/>
            <a:ext cx="0" cy="6589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1568623" y="4312270"/>
            <a:ext cx="2160239" cy="504056"/>
            <a:chOff x="1568623" y="3488173"/>
            <a:chExt cx="2160239" cy="504056"/>
          </a:xfrm>
        </p:grpSpPr>
        <p:sp>
          <p:nvSpPr>
            <p:cNvPr id="12" name="Rectangle 11"/>
            <p:cNvSpPr/>
            <p:nvPr/>
          </p:nvSpPr>
          <p:spPr>
            <a:xfrm>
              <a:off x="1568623" y="3488173"/>
              <a:ext cx="2160239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85230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9276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33322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57368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718974" y="1412776"/>
            <a:ext cx="1692188" cy="188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 algn="ctr"/>
            <a:r>
              <a:rPr lang="en-US" sz="1300" b="1" i="1" dirty="0" smtClean="0"/>
              <a:t>Fully independent</a:t>
            </a:r>
            <a:endParaRPr lang="en-GB" sz="13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595680" y="1412776"/>
            <a:ext cx="2160240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 algn="ctr"/>
            <a:r>
              <a:rPr lang="en-US" sz="1300" b="1" i="1" dirty="0" smtClean="0"/>
              <a:t>IHP+ and external manager</a:t>
            </a:r>
          </a:p>
          <a:p>
            <a:pPr marL="231775" indent="-231775" algn="ctr"/>
            <a:r>
              <a:rPr lang="en-US" sz="1300" b="1" i="1" dirty="0" smtClean="0"/>
              <a:t>(as is)</a:t>
            </a:r>
            <a:endParaRPr lang="en-GB" sz="1300" b="1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604962" y="3174138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</a:rPr>
              <a:t>HPAF</a:t>
            </a:r>
          </a:p>
          <a:p>
            <a:pPr algn="ctr"/>
            <a:r>
              <a:rPr lang="en-US" sz="1000" i="1" dirty="0" smtClean="0"/>
              <a:t>Manager and advisor</a:t>
            </a:r>
            <a:endParaRPr lang="en-GB" sz="1000" i="1" dirty="0">
              <a:solidFill>
                <a:schemeClr val="dk1"/>
              </a:solidFill>
            </a:endParaRPr>
          </a:p>
        </p:txBody>
      </p:sp>
      <p:cxnSp>
        <p:nvCxnSpPr>
          <p:cNvPr id="25" name="Straight Arrow Connector 24"/>
          <p:cNvCxnSpPr>
            <a:stCxn id="26" idx="2"/>
            <a:endCxn id="7" idx="0"/>
          </p:cNvCxnSpPr>
          <p:nvPr/>
        </p:nvCxnSpPr>
        <p:spPr>
          <a:xfrm>
            <a:off x="5565004" y="2497213"/>
            <a:ext cx="1" cy="603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65652" y="3965064"/>
            <a:ext cx="2160239" cy="2171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84649" y="3951378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External Partner (</a:t>
            </a:r>
            <a:r>
              <a:rPr lang="en-GB" sz="1000" i="1" dirty="0" smtClean="0">
                <a:solidFill>
                  <a:schemeClr val="dk1"/>
                </a:solidFill>
              </a:rPr>
              <a:t>Manager</a:t>
            </a:r>
            <a:r>
              <a:rPr lang="en-GB" sz="1000" dirty="0" smtClean="0">
                <a:solidFill>
                  <a:schemeClr val="dk1"/>
                </a:solidFill>
              </a:rPr>
              <a:t>)</a:t>
            </a:r>
            <a:endParaRPr lang="en-GB" sz="1000" dirty="0">
              <a:solidFill>
                <a:schemeClr val="dk1"/>
              </a:solidFill>
            </a:endParaRPr>
          </a:p>
        </p:txBody>
      </p:sp>
      <p:cxnSp>
        <p:nvCxnSpPr>
          <p:cNvPr id="36" name="Straight Arrow Connector 35"/>
          <p:cNvCxnSpPr>
            <a:stCxn id="34" idx="2"/>
            <a:endCxn id="12" idx="0"/>
          </p:cNvCxnSpPr>
          <p:nvPr/>
        </p:nvCxnSpPr>
        <p:spPr>
          <a:xfrm>
            <a:off x="2645772" y="4182249"/>
            <a:ext cx="2971" cy="1300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640633" y="2875108"/>
            <a:ext cx="1008111" cy="3698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68624" y="2851008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IHP+ Core Team (</a:t>
            </a:r>
            <a:r>
              <a:rPr lang="en-GB" sz="1000" i="1" dirty="0" smtClean="0">
                <a:solidFill>
                  <a:schemeClr val="dk1"/>
                </a:solidFill>
              </a:rPr>
              <a:t>Coordinator</a:t>
            </a:r>
            <a:r>
              <a:rPr lang="en-GB" sz="1000" dirty="0" smtClean="0">
                <a:solidFill>
                  <a:schemeClr val="dk1"/>
                </a:solidFill>
              </a:rPr>
              <a:t>)</a:t>
            </a:r>
            <a:endParaRPr lang="en-GB" sz="1000" dirty="0">
              <a:solidFill>
                <a:schemeClr val="dk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0752" y="2875108"/>
            <a:ext cx="936104" cy="3698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4728" y="2844836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IHP+ PTC</a:t>
            </a:r>
          </a:p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(</a:t>
            </a:r>
            <a:r>
              <a:rPr lang="en-GB" sz="1000" i="1" dirty="0" smtClean="0">
                <a:solidFill>
                  <a:schemeClr val="dk1"/>
                </a:solidFill>
              </a:rPr>
              <a:t>Advisor</a:t>
            </a:r>
            <a:r>
              <a:rPr lang="en-GB" sz="1000" dirty="0" smtClean="0">
                <a:solidFill>
                  <a:schemeClr val="dk1"/>
                </a:solidFill>
              </a:rPr>
              <a:t>)</a:t>
            </a:r>
            <a:endParaRPr lang="en-GB" sz="1000" dirty="0">
              <a:solidFill>
                <a:schemeClr val="dk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65651" y="2812937"/>
            <a:ext cx="2160240" cy="936104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48968" y="1412776"/>
            <a:ext cx="2160240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 algn="ctr"/>
            <a:r>
              <a:rPr lang="en-US" sz="1300" b="1" i="1" dirty="0" smtClean="0"/>
              <a:t>Other host</a:t>
            </a:r>
            <a:endParaRPr lang="en-GB" sz="1300" b="1" i="1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7239274" y="3639068"/>
            <a:ext cx="1944215" cy="325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77271" y="3671405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HPAF (</a:t>
            </a:r>
            <a:r>
              <a:rPr lang="en-GB" sz="1000" i="1" dirty="0" smtClean="0">
                <a:solidFill>
                  <a:schemeClr val="dk1"/>
                </a:solidFill>
              </a:rPr>
              <a:t>Manager</a:t>
            </a:r>
            <a:r>
              <a:rPr lang="en-GB" sz="1000" dirty="0" smtClean="0">
                <a:solidFill>
                  <a:schemeClr val="dk1"/>
                </a:solidFill>
              </a:rPr>
              <a:t>) </a:t>
            </a:r>
            <a:endParaRPr lang="en-GB" sz="1000" dirty="0">
              <a:solidFill>
                <a:schemeClr val="dk1"/>
              </a:solidFill>
            </a:endParaRPr>
          </a:p>
        </p:txBody>
      </p:sp>
      <p:cxnSp>
        <p:nvCxnSpPr>
          <p:cNvPr id="57" name="Straight Arrow Connector 56"/>
          <p:cNvCxnSpPr>
            <a:stCxn id="63" idx="2"/>
            <a:endCxn id="144" idx="0"/>
          </p:cNvCxnSpPr>
          <p:nvPr/>
        </p:nvCxnSpPr>
        <p:spPr>
          <a:xfrm>
            <a:off x="8223981" y="4037073"/>
            <a:ext cx="24" cy="2751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179888" y="2956953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Host</a:t>
            </a:r>
          </a:p>
          <a:p>
            <a:pPr algn="ctr"/>
            <a:r>
              <a:rPr lang="en-GB" sz="1000" i="1" dirty="0" smtClean="0">
                <a:solidFill>
                  <a:schemeClr val="dk1"/>
                </a:solidFill>
              </a:rPr>
              <a:t>(Supervisor and Advisor)</a:t>
            </a:r>
            <a:endParaRPr lang="en-GB" sz="1000" i="1" dirty="0">
              <a:solidFill>
                <a:schemeClr val="dk1"/>
              </a:solidFill>
            </a:endParaRPr>
          </a:p>
        </p:txBody>
      </p:sp>
      <p:cxnSp>
        <p:nvCxnSpPr>
          <p:cNvPr id="62" name="Straight Arrow Connector 61"/>
          <p:cNvCxnSpPr>
            <a:stCxn id="126" idx="2"/>
            <a:endCxn id="63" idx="0"/>
          </p:cNvCxnSpPr>
          <p:nvPr/>
        </p:nvCxnSpPr>
        <p:spPr>
          <a:xfrm flipH="1">
            <a:off x="8223981" y="2497213"/>
            <a:ext cx="23" cy="387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143838" y="2884945"/>
            <a:ext cx="2160286" cy="1152128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2694" y="5247496"/>
            <a:ext cx="1125910" cy="6297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Description</a:t>
            </a:r>
            <a:endParaRPr lang="en-US" sz="1300" dirty="0"/>
          </a:p>
        </p:txBody>
      </p:sp>
      <p:sp>
        <p:nvSpPr>
          <p:cNvPr id="73" name="Rectangle 72"/>
          <p:cNvSpPr/>
          <p:nvPr/>
        </p:nvSpPr>
        <p:spPr>
          <a:xfrm>
            <a:off x="1640633" y="3301023"/>
            <a:ext cx="1008111" cy="3698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000" i="1" dirty="0">
              <a:solidFill>
                <a:schemeClr val="dk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68624" y="3276923"/>
            <a:ext cx="1152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Steering Com-</a:t>
            </a:r>
            <a:r>
              <a:rPr lang="en-GB" sz="1000" dirty="0" err="1" smtClean="0">
                <a:solidFill>
                  <a:schemeClr val="dk1"/>
                </a:solidFill>
              </a:rPr>
              <a:t>mittee</a:t>
            </a:r>
            <a:r>
              <a:rPr lang="en-GB" sz="1000" dirty="0" smtClean="0">
                <a:solidFill>
                  <a:schemeClr val="dk1"/>
                </a:solidFill>
              </a:rPr>
              <a:t> (Oversight)</a:t>
            </a:r>
            <a:endParaRPr lang="en-GB" sz="1000" dirty="0">
              <a:solidFill>
                <a:schemeClr val="dk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720752" y="3301023"/>
            <a:ext cx="936104" cy="3698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en-GB" sz="1100" i="1" dirty="0">
              <a:solidFill>
                <a:schemeClr val="dk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04728" y="3281384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CSO – rep</a:t>
            </a:r>
          </a:p>
          <a:p>
            <a:pPr algn="ctr"/>
            <a:r>
              <a:rPr lang="en-GB" sz="1000" dirty="0" smtClean="0">
                <a:solidFill>
                  <a:schemeClr val="dk1"/>
                </a:solidFill>
              </a:rPr>
              <a:t>(</a:t>
            </a:r>
            <a:r>
              <a:rPr lang="en-GB" sz="1000" i="1" dirty="0" smtClean="0">
                <a:solidFill>
                  <a:schemeClr val="dk1"/>
                </a:solidFill>
              </a:rPr>
              <a:t>Advisor)</a:t>
            </a:r>
            <a:endParaRPr lang="en-GB" sz="1000" dirty="0">
              <a:solidFill>
                <a:schemeClr val="dk1"/>
              </a:solidFill>
            </a:endParaRPr>
          </a:p>
        </p:txBody>
      </p:sp>
      <p:cxnSp>
        <p:nvCxnSpPr>
          <p:cNvPr id="77" name="Straight Arrow Connector 76"/>
          <p:cNvCxnSpPr>
            <a:stCxn id="42" idx="2"/>
            <a:endCxn id="34" idx="0"/>
          </p:cNvCxnSpPr>
          <p:nvPr/>
        </p:nvCxnSpPr>
        <p:spPr>
          <a:xfrm>
            <a:off x="2645771" y="3749041"/>
            <a:ext cx="1" cy="2160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136576" y="2596913"/>
            <a:ext cx="10801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dk1"/>
                </a:solidFill>
              </a:rPr>
              <a:t>IHP+</a:t>
            </a:r>
            <a:endParaRPr lang="en-GB" sz="1000" b="1" dirty="0">
              <a:solidFill>
                <a:schemeClr val="dk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36646" y="5247497"/>
            <a:ext cx="2652258" cy="217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111600">
              <a:buFont typeface="Arial"/>
              <a:buChar char="•"/>
            </a:pPr>
            <a:r>
              <a:rPr lang="en-US" sz="1300" dirty="0" smtClean="0"/>
              <a:t>IHP+ hosts the HPAF and an external partner manages the grants</a:t>
            </a:r>
            <a:endParaRPr lang="en-GB" sz="1300" dirty="0" smtClean="0"/>
          </a:p>
        </p:txBody>
      </p:sp>
      <p:sp>
        <p:nvSpPr>
          <p:cNvPr id="89" name="TextBox 88"/>
          <p:cNvSpPr txBox="1"/>
          <p:nvPr/>
        </p:nvSpPr>
        <p:spPr>
          <a:xfrm>
            <a:off x="4448944" y="5247497"/>
            <a:ext cx="2520280" cy="1357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>
              <a:buFont typeface="Arial"/>
              <a:buChar char="•"/>
            </a:pPr>
            <a:r>
              <a:rPr lang="en-GB" sz="1300" dirty="0" smtClean="0"/>
              <a:t>HPAF is a fully independent organization (option for external manager)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089284" y="5256627"/>
            <a:ext cx="2244194" cy="1800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>
              <a:buFont typeface="Arial"/>
              <a:buChar char="•"/>
            </a:pPr>
            <a:r>
              <a:rPr lang="en-GB" sz="1300" dirty="0" smtClean="0"/>
              <a:t>HPAF is hosted and managed by another organisation (option for a separate earmarked fund)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4484884" y="1993157"/>
            <a:ext cx="2160240" cy="504056"/>
            <a:chOff x="1568624" y="1196752"/>
            <a:chExt cx="2160240" cy="504056"/>
          </a:xfrm>
        </p:grpSpPr>
        <p:sp>
          <p:nvSpPr>
            <p:cNvPr id="26" name="Rectangle 25"/>
            <p:cNvSpPr/>
            <p:nvPr/>
          </p:nvSpPr>
          <p:spPr>
            <a:xfrm>
              <a:off x="1568624" y="1196752"/>
              <a:ext cx="2160240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71524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95768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20012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244255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565651" y="1993157"/>
            <a:ext cx="2160240" cy="504056"/>
            <a:chOff x="1568624" y="1196752"/>
            <a:chExt cx="2160240" cy="504056"/>
          </a:xfrm>
        </p:grpSpPr>
        <p:sp>
          <p:nvSpPr>
            <p:cNvPr id="120" name="Rectangle 119"/>
            <p:cNvSpPr/>
            <p:nvPr/>
          </p:nvSpPr>
          <p:spPr>
            <a:xfrm>
              <a:off x="1568624" y="1196752"/>
              <a:ext cx="2160240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671524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195768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720012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244255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143884" y="1993157"/>
            <a:ext cx="2160240" cy="504056"/>
            <a:chOff x="1568624" y="1196752"/>
            <a:chExt cx="2160240" cy="504056"/>
          </a:xfrm>
        </p:grpSpPr>
        <p:sp>
          <p:nvSpPr>
            <p:cNvPr id="126" name="Rectangle 125"/>
            <p:cNvSpPr/>
            <p:nvPr/>
          </p:nvSpPr>
          <p:spPr>
            <a:xfrm>
              <a:off x="1568624" y="1196752"/>
              <a:ext cx="2160240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671524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195768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20012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4255" y="1273619"/>
              <a:ext cx="413458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Donor</a:t>
              </a:r>
              <a:endParaRPr lang="en-GB" sz="1000" dirty="0"/>
            </a:p>
          </p:txBody>
        </p:sp>
      </p:grpSp>
      <p:cxnSp>
        <p:nvCxnSpPr>
          <p:cNvPr id="131" name="Straight Arrow Connector 130"/>
          <p:cNvCxnSpPr>
            <a:stCxn id="120" idx="2"/>
            <a:endCxn id="42" idx="0"/>
          </p:cNvCxnSpPr>
          <p:nvPr/>
        </p:nvCxnSpPr>
        <p:spPr>
          <a:xfrm>
            <a:off x="2645771" y="2497213"/>
            <a:ext cx="0" cy="3157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4484885" y="4336031"/>
            <a:ext cx="2160239" cy="504056"/>
            <a:chOff x="1568623" y="3488173"/>
            <a:chExt cx="2160239" cy="504056"/>
          </a:xfrm>
        </p:grpSpPr>
        <p:sp>
          <p:nvSpPr>
            <p:cNvPr id="138" name="Rectangle 137"/>
            <p:cNvSpPr/>
            <p:nvPr/>
          </p:nvSpPr>
          <p:spPr>
            <a:xfrm>
              <a:off x="1568623" y="3488173"/>
              <a:ext cx="2160239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685230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209276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733322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257368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7143885" y="4312270"/>
            <a:ext cx="2160239" cy="504056"/>
            <a:chOff x="1568623" y="3488173"/>
            <a:chExt cx="2160239" cy="504056"/>
          </a:xfrm>
        </p:grpSpPr>
        <p:sp>
          <p:nvSpPr>
            <p:cNvPr id="144" name="Rectangle 143"/>
            <p:cNvSpPr/>
            <p:nvPr/>
          </p:nvSpPr>
          <p:spPr>
            <a:xfrm>
              <a:off x="1568623" y="3488173"/>
              <a:ext cx="2160239" cy="50405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685230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09276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33322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257368" y="3569608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dirty="0" smtClean="0"/>
                <a:t>CSO</a:t>
              </a:r>
              <a:endParaRPr lang="en-GB" sz="1000" dirty="0"/>
            </a:p>
          </p:txBody>
        </p:sp>
      </p:grpSp>
      <p:cxnSp>
        <p:nvCxnSpPr>
          <p:cNvPr id="150" name="Straight Connector 149"/>
          <p:cNvCxnSpPr/>
          <p:nvPr/>
        </p:nvCxnSpPr>
        <p:spPr>
          <a:xfrm>
            <a:off x="141299" y="5075523"/>
            <a:ext cx="9313851" cy="21417"/>
          </a:xfrm>
          <a:prstGeom prst="line">
            <a:avLst/>
          </a:prstGeom>
          <a:ln w="0">
            <a:solidFill>
              <a:schemeClr val="accent1">
                <a:alpha val="5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8049344" y="1052736"/>
            <a:ext cx="144016" cy="144016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4" name="TextBox 173"/>
          <p:cNvSpPr txBox="1"/>
          <p:nvPr/>
        </p:nvSpPr>
        <p:spPr>
          <a:xfrm>
            <a:off x="8282773" y="980728"/>
            <a:ext cx="1422755" cy="803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1300" dirty="0" smtClean="0"/>
              <a:t>Recommendation</a:t>
            </a:r>
            <a:endParaRPr lang="en-GB" sz="1300" dirty="0" smtClean="0"/>
          </a:p>
        </p:txBody>
      </p:sp>
      <p:sp>
        <p:nvSpPr>
          <p:cNvPr id="176" name="Rectangle 175"/>
          <p:cNvSpPr/>
          <p:nvPr/>
        </p:nvSpPr>
        <p:spPr>
          <a:xfrm>
            <a:off x="272480" y="1412777"/>
            <a:ext cx="1116124" cy="3403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Structure </a:t>
            </a:r>
            <a:endParaRPr lang="en-US" sz="1300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66446" y="6453338"/>
            <a:ext cx="8167595" cy="386679"/>
          </a:xfrm>
        </p:spPr>
        <p:txBody>
          <a:bodyPr/>
          <a:lstStyle/>
          <a:p>
            <a:r>
              <a:rPr lang="en-US" dirty="0" smtClean="0"/>
              <a:t>SOURCE: Interviews with potential donors for a CSO-support fund focusing on strengthening health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42252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03"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451428" y="1844824"/>
            <a:ext cx="9004300" cy="1656185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08318"/>
              </p:ext>
            </p:extLst>
          </p:nvPr>
        </p:nvGraphicFramePr>
        <p:xfrm>
          <a:off x="460605" y="1267677"/>
          <a:ext cx="8975524" cy="516636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1756091"/>
                <a:gridCol w="6101080"/>
                <a:gridCol w="1118353"/>
              </a:tblGrid>
              <a:tr h="35005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Potential host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Evaluation of fit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Openness to</a:t>
                      </a:r>
                      <a:r>
                        <a:rPr lang="en-US" sz="1500" baseline="0" dirty="0" smtClean="0">
                          <a:latin typeface="+mn-lt"/>
                        </a:rPr>
                        <a:t> </a:t>
                      </a:r>
                      <a:r>
                        <a:rPr lang="en-US" sz="1500" dirty="0" smtClean="0">
                          <a:latin typeface="+mn-lt"/>
                        </a:rPr>
                        <a:t>partner </a:t>
                      </a:r>
                      <a:endParaRPr lang="en-US" sz="15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97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+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Aligned scope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+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Potential for a new fund for health policy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+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Knowledge sharing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potential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through online platform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Questions raised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around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capacity of secretariat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to accommodate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Limited results so far as the program is new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Word Bank procurement rules could pose a challenge (to be checked with GPSA)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Willingness to explore further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97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+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Aligned scope</a:t>
                      </a:r>
                    </a:p>
                    <a:p>
                      <a:pPr marL="285750" marR="0" indent="-285750" algn="l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Potential to be a host in principle</a:t>
                      </a:r>
                    </a:p>
                    <a:p>
                      <a:pPr marL="285750" marR="0" indent="-285750" algn="l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Knowledge sharing potential in line with current network practice 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Limited disease focus (RMNCH) 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Supporting CSOS is a small part of the work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WHO systems have high administrative barriers 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structure may not allow for much direct support to CSOs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To be followed up with </a:t>
                      </a:r>
                      <a:endParaRPr lang="en-US" sz="15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97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Aligned scope</a:t>
                      </a:r>
                    </a:p>
                    <a:p>
                      <a:pPr marL="285750" marR="0" indent="-285750" algn="l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Potential to be a host in principle:</a:t>
                      </a:r>
                    </a:p>
                    <a:p>
                      <a:pPr marL="285750" marR="0" indent="-285750" algn="l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Knowledge sharing potential amongst members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-"/>
                      </a:pPr>
                      <a:r>
                        <a:rPr lang="en-US" sz="1500" b="0" dirty="0" smtClean="0">
                          <a:latin typeface="+mn-lt"/>
                        </a:rPr>
                        <a:t>Approach is not grant-based but direct support provision, with focus on a</a:t>
                      </a:r>
                      <a:r>
                        <a:rPr lang="en-US" sz="1500" b="0" baseline="0" dirty="0" smtClean="0">
                          <a:latin typeface="+mn-lt"/>
                        </a:rPr>
                        <a:t>dvocacy for government budgeting</a:t>
                      </a:r>
                      <a:endParaRPr lang="en-US" sz="15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To be followed up with </a:t>
                      </a:r>
                      <a:endParaRPr lang="en-US" sz="15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HPAF were to be hosted by another organization, GPSA currently provides the best option in terms of fit and has expressed a willingness to partner</a:t>
            </a:r>
            <a:endParaRPr lang="en-US" dirty="0"/>
          </a:p>
        </p:txBody>
      </p:sp>
      <p:pic>
        <p:nvPicPr>
          <p:cNvPr id="23" name="Picture 22" descr="Schermafbeelding 2014-11-12 om 11.10.42 AM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"/>
          <a:stretch/>
        </p:blipFill>
        <p:spPr>
          <a:xfrm>
            <a:off x="560512" y="2204864"/>
            <a:ext cx="1568662" cy="712516"/>
          </a:xfrm>
          <a:prstGeom prst="rect">
            <a:avLst/>
          </a:prstGeom>
        </p:spPr>
      </p:pic>
      <p:pic>
        <p:nvPicPr>
          <p:cNvPr id="25" name="Image 100" descr="PMNCH.jpg"/>
          <p:cNvPicPr>
            <a:picLocks noChangeAspect="1"/>
          </p:cNvPicPr>
          <p:nvPr/>
        </p:nvPicPr>
        <p:blipFill>
          <a:blip r:embed="rId8" cstate="print"/>
          <a:srcRect t="4783" b="9120"/>
          <a:stretch>
            <a:fillRect/>
          </a:stretch>
        </p:blipFill>
        <p:spPr>
          <a:xfrm>
            <a:off x="848544" y="3652504"/>
            <a:ext cx="1085592" cy="936104"/>
          </a:xfrm>
          <a:prstGeom prst="rect">
            <a:avLst/>
          </a:prstGeom>
        </p:spPr>
      </p:pic>
      <p:pic>
        <p:nvPicPr>
          <p:cNvPr id="26" name="Picture 25" descr="Schermafbeelding 2014-11-12 om 3.09.58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5200679"/>
            <a:ext cx="1544623" cy="64807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113240" y="1041248"/>
            <a:ext cx="144016" cy="144016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401272" y="980728"/>
            <a:ext cx="2504728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 smtClean="0"/>
              <a:t>Preliminary recommendation</a:t>
            </a:r>
            <a:endParaRPr lang="en-GB" sz="1400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60197" y="6597353"/>
            <a:ext cx="8321195" cy="216023"/>
          </a:xfrm>
        </p:spPr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Interviews with potential donors for a CSO-support fund focusing on strengthening health systems, http://www.thegpsa.org</a:t>
            </a:r>
            <a:r>
              <a:rPr lang="en-US" dirty="0" smtClean="0"/>
              <a:t>/, </a:t>
            </a:r>
            <a:r>
              <a:rPr lang="en-GB" dirty="0"/>
              <a:t>http://internationalbudget.org</a:t>
            </a:r>
            <a:r>
              <a:rPr lang="en-GB" dirty="0" smtClean="0"/>
              <a:t>/, http</a:t>
            </a:r>
            <a:r>
              <a:rPr lang="en-GB" dirty="0"/>
              <a:t>://</a:t>
            </a:r>
            <a:r>
              <a:rPr lang="en-GB" dirty="0" smtClean="0"/>
              <a:t>jointlearningnetwork.org/what/challenge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30252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25"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GPSA provides broad advocacy support to CSOs seeking to improve social accountability in a broad variety of sectors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60512" y="4423496"/>
            <a:ext cx="1584176" cy="2160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Donor 4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2480" y="4423495"/>
            <a:ext cx="21602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1600" b="1" dirty="0">
                <a:solidFill>
                  <a:schemeClr val="bg1"/>
                </a:solidFill>
              </a:rPr>
              <a:t>4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2292599" y="2461312"/>
            <a:ext cx="6204280" cy="260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305299" y="3836327"/>
            <a:ext cx="61912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76537" y="1471167"/>
            <a:ext cx="1258887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</a:rPr>
              <a:t>No specific focus on health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9265" y="2881983"/>
            <a:ext cx="1406159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</a:rPr>
              <a:t>Health </a:t>
            </a:r>
          </a:p>
          <a:p>
            <a:pPr algn="r"/>
            <a:r>
              <a:rPr lang="en-US" sz="1600" b="1" dirty="0" smtClean="0">
                <a:solidFill>
                  <a:srgbClr val="000000"/>
                </a:solidFill>
              </a:rPr>
              <a:t>systems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9677" y="4322143"/>
            <a:ext cx="1435747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</a:rPr>
              <a:t>Issue specific (e.g., HIV/AIDS or RMNCH)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20752" y="5366013"/>
            <a:ext cx="2242498" cy="5203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Specific advocacy support (e.g. shadow budget)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72802" y="5366013"/>
            <a:ext cx="1922463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Broad advocacy support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385048" y="1097363"/>
            <a:ext cx="0" cy="40646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2178299" y="980728"/>
            <a:ext cx="0" cy="430113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178299" y="5281859"/>
            <a:ext cx="631825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178299" y="5899214"/>
            <a:ext cx="6197431" cy="335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i="1" u="sng" dirty="0" smtClean="0">
                <a:solidFill>
                  <a:schemeClr val="tx2"/>
                </a:solidFill>
              </a:rPr>
              <a:t>Functional focus</a:t>
            </a:r>
            <a:endParaRPr lang="en-US" sz="1600" b="1" i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-1470459" y="3025888"/>
            <a:ext cx="4176464" cy="2029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i="1" u="sng" dirty="0" smtClean="0">
                <a:solidFill>
                  <a:schemeClr val="tx2"/>
                </a:solidFill>
              </a:rPr>
              <a:t>Sectorial focus</a:t>
            </a:r>
            <a:endParaRPr lang="en-US" sz="1600" b="1" i="1" baseline="30000" dirty="0">
              <a:solidFill>
                <a:schemeClr val="tx2"/>
              </a:solidFill>
            </a:endParaRPr>
          </a:p>
        </p:txBody>
      </p:sp>
      <p:pic>
        <p:nvPicPr>
          <p:cNvPr id="117" name="Image 95" descr="HPAF logo.png"/>
          <p:cNvPicPr>
            <a:picLocks noChangeAspect="1"/>
          </p:cNvPicPr>
          <p:nvPr/>
        </p:nvPicPr>
        <p:blipFill>
          <a:blip r:embed="rId7" cstate="print"/>
          <a:srcRect t="35644"/>
          <a:stretch>
            <a:fillRect/>
          </a:stretch>
        </p:blipFill>
        <p:spPr>
          <a:xfrm>
            <a:off x="6411828" y="2779419"/>
            <a:ext cx="1158816" cy="720080"/>
          </a:xfrm>
          <a:prstGeom prst="rect">
            <a:avLst/>
          </a:prstGeom>
        </p:spPr>
      </p:pic>
      <p:pic>
        <p:nvPicPr>
          <p:cNvPr id="4" name="Picture 3" descr="Schermafbeelding 2014-11-12 om 11.10.42 AM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"/>
          <a:stretch/>
        </p:blipFill>
        <p:spPr>
          <a:xfrm>
            <a:off x="6072802" y="1392681"/>
            <a:ext cx="1846690" cy="757808"/>
          </a:xfrm>
          <a:prstGeom prst="rect">
            <a:avLst/>
          </a:prstGeom>
        </p:spPr>
      </p:pic>
      <p:pic>
        <p:nvPicPr>
          <p:cNvPr id="3" name="Picture 2" descr="Schermafbeelding 2014-11-12 om 3.09.58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986" y="1465786"/>
            <a:ext cx="2128038" cy="596776"/>
          </a:xfrm>
          <a:prstGeom prst="rect">
            <a:avLst/>
          </a:prstGeom>
        </p:spPr>
      </p:pic>
      <p:pic>
        <p:nvPicPr>
          <p:cNvPr id="21" name="Image 100" descr="PMNCH.jpg"/>
          <p:cNvPicPr>
            <a:picLocks noChangeAspect="1"/>
          </p:cNvPicPr>
          <p:nvPr/>
        </p:nvPicPr>
        <p:blipFill>
          <a:blip r:embed="rId10" cstate="print"/>
          <a:srcRect t="4783" b="9120"/>
          <a:stretch>
            <a:fillRect/>
          </a:stretch>
        </p:blipFill>
        <p:spPr>
          <a:xfrm>
            <a:off x="6560434" y="4128802"/>
            <a:ext cx="864096" cy="740654"/>
          </a:xfrm>
          <a:prstGeom prst="rect">
            <a:avLst/>
          </a:prstGeom>
        </p:spPr>
      </p:pic>
      <p:sp>
        <p:nvSpPr>
          <p:cNvPr id="24" name="Text Placeholder 6"/>
          <p:cNvSpPr>
            <a:spLocks noGrp="1"/>
          </p:cNvSpPr>
          <p:nvPr>
            <p:ph type="body" sz="quarter" idx="37"/>
          </p:nvPr>
        </p:nvSpPr>
        <p:spPr>
          <a:xfrm>
            <a:off x="450585" y="6381328"/>
            <a:ext cx="8167595" cy="386679"/>
          </a:xfrm>
        </p:spPr>
        <p:txBody>
          <a:bodyPr/>
          <a:lstStyle/>
          <a:p>
            <a:r>
              <a:rPr lang="en-US" dirty="0"/>
              <a:t>SOURCE: Interviews with potential donors for a CSO-support fund focusing on strengthening health systems, http://www.thegpsa.org/, </a:t>
            </a:r>
            <a:r>
              <a:rPr lang="en-GB" dirty="0"/>
              <a:t>http://internationalbudget.org/, http://</a:t>
            </a:r>
            <a:r>
              <a:rPr lang="en-GB" dirty="0" smtClean="0"/>
              <a:t>jointlearningnetwork.org/what/challenge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9302739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05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39" y="349250"/>
            <a:ext cx="9625013" cy="304800"/>
          </a:xfrm>
        </p:spPr>
        <p:txBody>
          <a:bodyPr/>
          <a:lstStyle/>
          <a:p>
            <a:r>
              <a:rPr lang="en-GB" sz="2200" dirty="0" smtClean="0"/>
              <a:t>Table of Contents</a:t>
            </a:r>
            <a:endParaRPr lang="en-GB" sz="2200" dirty="0"/>
          </a:p>
        </p:txBody>
      </p:sp>
      <p:sp>
        <p:nvSpPr>
          <p:cNvPr id="65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2557016"/>
            <a:ext cx="5807075" cy="508000"/>
          </a:xfrm>
          <a:prstGeom prst="rect">
            <a:avLst/>
          </a:prstGeom>
          <a:noFill/>
          <a:ln w="9525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CSO-support fund as a public good</a:t>
            </a:r>
            <a:endParaRPr lang="en-GB" sz="2000" dirty="0"/>
          </a:p>
        </p:txBody>
      </p:sp>
      <p:sp>
        <p:nvSpPr>
          <p:cNvPr id="77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3065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What a CSO-support fund could look like</a:t>
            </a:r>
            <a:endParaRPr lang="en-GB" sz="2000" dirty="0"/>
          </a:p>
        </p:txBody>
      </p:sp>
      <p:sp>
        <p:nvSpPr>
          <p:cNvPr id="55" name="Text Placeholder 7">
            <a:hlinkClick r:id="rId7" action="ppaction://hlinksldjump"/>
          </p:cNvPr>
          <p:cNvSpPr>
            <a:spLocks noGrp="1"/>
          </p:cNvSpPr>
          <p:nvPr/>
        </p:nvSpPr>
        <p:spPr bwMode="gray">
          <a:xfrm>
            <a:off x="2219053" y="3573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How a CSO-support fund could be structured</a:t>
            </a:r>
            <a:endParaRPr lang="en-GB" sz="2000" dirty="0"/>
          </a:p>
        </p:txBody>
      </p:sp>
      <p:sp>
        <p:nvSpPr>
          <p:cNvPr id="90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4077072"/>
            <a:ext cx="5807075" cy="50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Next steps</a:t>
            </a:r>
            <a:endParaRPr lang="en-GB" sz="2000" b="1" dirty="0"/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gray">
          <a:xfrm>
            <a:off x="2201864" y="2057400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Context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072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If the IHP+ Steering Committee decides to explore these options further, the next steps are securing donor support and detailing partner/ hosting arrangement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2720" y="1268760"/>
            <a:ext cx="6624736" cy="1800200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6" name="TextBox 5"/>
          <p:cNvSpPr txBox="1"/>
          <p:nvPr/>
        </p:nvSpPr>
        <p:spPr>
          <a:xfrm>
            <a:off x="3080792" y="1556792"/>
            <a:ext cx="6048672" cy="15121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900" b="1" dirty="0" smtClean="0"/>
              <a:t>Prepare a concept note for interested donors</a:t>
            </a:r>
            <a:endParaRPr lang="en-US" sz="1900" b="1" dirty="0"/>
          </a:p>
          <a:p>
            <a:endParaRPr lang="en-US" sz="1900" b="1" dirty="0" smtClean="0"/>
          </a:p>
          <a:p>
            <a:endParaRPr lang="en-US" sz="1900" dirty="0"/>
          </a:p>
          <a:p>
            <a:r>
              <a:rPr lang="en-US" sz="1900" b="1" dirty="0" smtClean="0"/>
              <a:t>Interview potentially interested donors</a:t>
            </a:r>
          </a:p>
        </p:txBody>
      </p:sp>
      <p:sp>
        <p:nvSpPr>
          <p:cNvPr id="4" name="Oval 3"/>
          <p:cNvSpPr/>
          <p:nvPr/>
        </p:nvSpPr>
        <p:spPr>
          <a:xfrm>
            <a:off x="2576736" y="1556792"/>
            <a:ext cx="360040" cy="360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900"/>
          </a:p>
        </p:txBody>
      </p:sp>
      <p:sp>
        <p:nvSpPr>
          <p:cNvPr id="9" name="TextBox 8"/>
          <p:cNvSpPr txBox="1"/>
          <p:nvPr/>
        </p:nvSpPr>
        <p:spPr>
          <a:xfrm>
            <a:off x="2576736" y="1556792"/>
            <a:ext cx="360040" cy="3600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231775" indent="-231775" algn="ctr"/>
            <a:r>
              <a:rPr lang="en-US" sz="19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2576736" y="2420888"/>
            <a:ext cx="360040" cy="360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14" name="Rectangle 13"/>
          <p:cNvSpPr/>
          <p:nvPr/>
        </p:nvSpPr>
        <p:spPr>
          <a:xfrm>
            <a:off x="920552" y="1268760"/>
            <a:ext cx="1512168" cy="1800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Reach out to high-potential donors</a:t>
            </a:r>
            <a:endParaRPr lang="en-US" sz="1900" dirty="0"/>
          </a:p>
        </p:txBody>
      </p:sp>
      <p:sp>
        <p:nvSpPr>
          <p:cNvPr id="15" name="Rectangle 14"/>
          <p:cNvSpPr/>
          <p:nvPr/>
        </p:nvSpPr>
        <p:spPr>
          <a:xfrm>
            <a:off x="920552" y="3429000"/>
            <a:ext cx="1512168" cy="2592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Develop partnering/ hosting options</a:t>
            </a:r>
            <a:endParaRPr lang="en-US" sz="1900" dirty="0"/>
          </a:p>
        </p:txBody>
      </p:sp>
      <p:sp>
        <p:nvSpPr>
          <p:cNvPr id="16" name="TextBox 15"/>
          <p:cNvSpPr txBox="1"/>
          <p:nvPr/>
        </p:nvSpPr>
        <p:spPr>
          <a:xfrm>
            <a:off x="3080792" y="3717032"/>
            <a:ext cx="6048672" cy="25202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900" b="1" dirty="0" smtClean="0"/>
              <a:t>Interview </a:t>
            </a:r>
            <a:r>
              <a:rPr lang="en-US" sz="1900" b="1" dirty="0"/>
              <a:t>PMNCH and </a:t>
            </a:r>
            <a:r>
              <a:rPr lang="en-US" sz="1900" b="1" dirty="0" smtClean="0"/>
              <a:t>IBP</a:t>
            </a:r>
          </a:p>
          <a:p>
            <a:endParaRPr lang="en-US" sz="1900" b="1" dirty="0" smtClean="0"/>
          </a:p>
          <a:p>
            <a:endParaRPr lang="en-US" sz="1900" b="1" dirty="0" smtClean="0"/>
          </a:p>
          <a:p>
            <a:r>
              <a:rPr lang="en-US" sz="1900" b="1" dirty="0" smtClean="0"/>
              <a:t>Prepare a short memo for each potential partner/ host</a:t>
            </a:r>
            <a:endParaRPr lang="en-US" sz="1900" b="1" dirty="0"/>
          </a:p>
          <a:p>
            <a:endParaRPr lang="en-US" sz="1900" b="1" dirty="0" smtClean="0"/>
          </a:p>
          <a:p>
            <a:endParaRPr lang="en-US" sz="1900" b="1" dirty="0" smtClean="0"/>
          </a:p>
          <a:p>
            <a:r>
              <a:rPr lang="en-US" sz="1900" b="1" dirty="0" smtClean="0"/>
              <a:t>Discuss and refine memo</a:t>
            </a:r>
            <a:endParaRPr lang="en-US" sz="1900" dirty="0"/>
          </a:p>
        </p:txBody>
      </p:sp>
      <p:sp>
        <p:nvSpPr>
          <p:cNvPr id="17" name="Oval 16"/>
          <p:cNvSpPr/>
          <p:nvPr/>
        </p:nvSpPr>
        <p:spPr>
          <a:xfrm>
            <a:off x="2576736" y="3717032"/>
            <a:ext cx="360040" cy="360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19" name="Oval 18"/>
          <p:cNvSpPr/>
          <p:nvPr/>
        </p:nvSpPr>
        <p:spPr>
          <a:xfrm>
            <a:off x="2576736" y="4576281"/>
            <a:ext cx="360040" cy="360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21" name="Oval 20"/>
          <p:cNvSpPr/>
          <p:nvPr/>
        </p:nvSpPr>
        <p:spPr>
          <a:xfrm>
            <a:off x="2576736" y="5445224"/>
            <a:ext cx="360040" cy="360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25" name="TextBox 24"/>
          <p:cNvSpPr txBox="1"/>
          <p:nvPr/>
        </p:nvSpPr>
        <p:spPr>
          <a:xfrm>
            <a:off x="2576736" y="3717032"/>
            <a:ext cx="360040" cy="3600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marL="231775" indent="-231775"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9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76736" y="4581126"/>
            <a:ext cx="360040" cy="3600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marL="231775" indent="-231775"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9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736" y="5450071"/>
            <a:ext cx="360040" cy="3600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marL="231775" indent="-231775"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9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76736" y="2416041"/>
            <a:ext cx="360040" cy="3600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marL="231775" indent="-231775"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900" dirty="0"/>
              <a:t>2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47971" y="6453338"/>
            <a:ext cx="8167595" cy="386679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Interviews with potential </a:t>
            </a:r>
            <a:r>
              <a:rPr lang="en-US" dirty="0" smtClean="0"/>
              <a:t>donors and partners/hosts </a:t>
            </a:r>
            <a:r>
              <a:rPr lang="en-US" dirty="0"/>
              <a:t>for a CSO-support fund focusing on strengthening health systems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32720" y="3429000"/>
            <a:ext cx="6624736" cy="2592288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3437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526812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06" y="349250"/>
            <a:ext cx="9625013" cy="304800"/>
          </a:xfrm>
        </p:spPr>
        <p:txBody>
          <a:bodyPr/>
          <a:lstStyle/>
          <a:p>
            <a:r>
              <a:rPr lang="en-GB" sz="2200" dirty="0" smtClean="0"/>
              <a:t>Table of Contents</a:t>
            </a:r>
            <a:endParaRPr lang="en-GB" sz="2200" dirty="0"/>
          </a:p>
        </p:txBody>
      </p:sp>
      <p:sp>
        <p:nvSpPr>
          <p:cNvPr id="65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2557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CSO-support fund as a public good</a:t>
            </a:r>
            <a:endParaRPr lang="en-GB" sz="2000" dirty="0"/>
          </a:p>
        </p:txBody>
      </p:sp>
      <p:sp>
        <p:nvSpPr>
          <p:cNvPr id="77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3065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What a CSO-support fund could look like</a:t>
            </a:r>
            <a:endParaRPr lang="en-GB" sz="2000" dirty="0"/>
          </a:p>
        </p:txBody>
      </p:sp>
      <p:sp>
        <p:nvSpPr>
          <p:cNvPr id="55" name="Text Placeholder 7">
            <a:hlinkClick r:id="rId7" action="ppaction://hlinksldjump"/>
          </p:cNvPr>
          <p:cNvSpPr>
            <a:spLocks noGrp="1"/>
          </p:cNvSpPr>
          <p:nvPr/>
        </p:nvSpPr>
        <p:spPr bwMode="gray">
          <a:xfrm>
            <a:off x="2219053" y="3573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How a CSO-support fund could be structured</a:t>
            </a:r>
            <a:endParaRPr lang="en-GB" sz="2000" dirty="0"/>
          </a:p>
        </p:txBody>
      </p:sp>
      <p:sp>
        <p:nvSpPr>
          <p:cNvPr id="90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4077072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Next steps</a:t>
            </a:r>
            <a:endParaRPr lang="en-GB" sz="2000" dirty="0"/>
          </a:p>
        </p:txBody>
      </p:sp>
      <p:sp>
        <p:nvSpPr>
          <p:cNvPr id="11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42269" y="4577184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Annex</a:t>
            </a:r>
            <a:endParaRPr lang="en-GB" sz="2000" dirty="0"/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gray">
          <a:xfrm>
            <a:off x="2201864" y="2057400"/>
            <a:ext cx="5807075" cy="50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Context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247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Health Policy Action Fund (HPFA) was established by IHP+ to support CSOs engaged in national health policies with small grants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Dalberg</a:t>
            </a:r>
            <a:r>
              <a:rPr lang="en-US" dirty="0" smtClean="0"/>
              <a:t> 2013 Review of CSO engagement in national health policy processes supported through the HPAF</a:t>
            </a:r>
            <a:endParaRPr lang="en-US" dirty="0"/>
          </a:p>
        </p:txBody>
      </p:sp>
      <p:pic>
        <p:nvPicPr>
          <p:cNvPr id="6" name="Image 95" descr="HPAF logo.png"/>
          <p:cNvPicPr>
            <a:picLocks noChangeAspect="1"/>
          </p:cNvPicPr>
          <p:nvPr/>
        </p:nvPicPr>
        <p:blipFill>
          <a:blip r:embed="rId3" cstate="print"/>
          <a:srcRect t="35644"/>
          <a:stretch>
            <a:fillRect/>
          </a:stretch>
        </p:blipFill>
        <p:spPr>
          <a:xfrm>
            <a:off x="6033120" y="3284984"/>
            <a:ext cx="3308333" cy="2055774"/>
          </a:xfrm>
          <a:prstGeom prst="rect">
            <a:avLst/>
          </a:prstGeom>
        </p:spPr>
      </p:pic>
      <p:sp>
        <p:nvSpPr>
          <p:cNvPr id="16" name="Text Placeholder 3"/>
          <p:cNvSpPr txBox="1">
            <a:spLocks/>
          </p:cNvSpPr>
          <p:nvPr/>
        </p:nvSpPr>
        <p:spPr>
          <a:xfrm>
            <a:off x="450976" y="1700808"/>
            <a:ext cx="9110536" cy="474569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91440" tIns="91440" rIns="91440" bIns="91440" anchor="t" anchorCtr="0"/>
          <a:lstStyle/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gray">
          <a:xfrm>
            <a:off x="416496" y="1196752"/>
            <a:ext cx="9145016" cy="573634"/>
          </a:xfrm>
          <a:prstGeom prst="rect">
            <a:avLst/>
          </a:prstGeom>
          <a:solidFill>
            <a:srgbClr val="67103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/>
          <a:p>
            <a:pPr algn="ctr">
              <a:lnSpc>
                <a:spcPct val="106000"/>
              </a:lnSpc>
            </a:pPr>
            <a:r>
              <a:rPr lang="en-AU" b="1" dirty="0" smtClean="0">
                <a:solidFill>
                  <a:schemeClr val="bg1"/>
                </a:solidFill>
                <a:latin typeface="Calibri" pitchFamily="34" charset="0"/>
              </a:rPr>
              <a:t>Key HPAF features</a:t>
            </a:r>
            <a:endParaRPr lang="en-A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504" y="1964154"/>
            <a:ext cx="6192688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1900" b="1" dirty="0" smtClean="0"/>
              <a:t>Objective</a:t>
            </a:r>
            <a:r>
              <a:rPr lang="en-US" sz="1900" dirty="0" smtClean="0"/>
              <a:t>: </a:t>
            </a:r>
            <a:r>
              <a:rPr lang="en-US" sz="1900" dirty="0"/>
              <a:t>strengthen civil society organizations’ (CSO) engagement in national health policy processes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en-US" sz="19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1900" b="1" dirty="0"/>
              <a:t>Activities</a:t>
            </a:r>
            <a:r>
              <a:rPr lang="en-US" sz="1900" dirty="0"/>
              <a:t>: provided ~$30,000 grants to CSOs engaged in: </a:t>
            </a:r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Monitoring and implementing policies </a:t>
            </a:r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Advocacy</a:t>
            </a:r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Enhancing CSO participation </a:t>
            </a:r>
          </a:p>
          <a:p>
            <a:pPr marL="742896" lvl="1" indent="-285750">
              <a:buFont typeface="Arial"/>
              <a:buChar char="•"/>
            </a:pPr>
            <a:endParaRPr lang="en-US" sz="19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1900" b="1" dirty="0"/>
              <a:t> Organization: </a:t>
            </a:r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Oxfam </a:t>
            </a:r>
            <a:r>
              <a:rPr lang="en-US" sz="1900" dirty="0" smtClean="0"/>
              <a:t>manages the grants</a:t>
            </a:r>
            <a:endParaRPr lang="en-US" sz="1900" dirty="0"/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The Project Technical Committee </a:t>
            </a:r>
            <a:r>
              <a:rPr lang="en-US" sz="1900" dirty="0" smtClean="0"/>
              <a:t>supports </a:t>
            </a:r>
            <a:r>
              <a:rPr lang="en-US" sz="1900" dirty="0"/>
              <a:t>the management </a:t>
            </a:r>
          </a:p>
          <a:p>
            <a:pPr marL="742896" lvl="1" indent="-285750">
              <a:buFont typeface="Arial"/>
              <a:buChar char="•"/>
            </a:pPr>
            <a:r>
              <a:rPr lang="en-US" sz="1900" dirty="0"/>
              <a:t>The IHP+ core team </a:t>
            </a:r>
            <a:r>
              <a:rPr lang="en-US" sz="1900" dirty="0" smtClean="0"/>
              <a:t>supervises </a:t>
            </a:r>
            <a:r>
              <a:rPr lang="en-US" sz="1900" dirty="0"/>
              <a:t>the management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57456" y="260648"/>
            <a:ext cx="2916324" cy="13681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in the footnotes to be updated based on Oxfam’s feedback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8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5121" y="116632"/>
            <a:ext cx="9633520" cy="609600"/>
          </a:xfrm>
        </p:spPr>
        <p:txBody>
          <a:bodyPr/>
          <a:lstStyle/>
          <a:p>
            <a:pPr lvl="0"/>
            <a:r>
              <a:rPr lang="en-US" dirty="0" smtClean="0"/>
              <a:t>The 2013 HPAF review </a:t>
            </a:r>
            <a:r>
              <a:rPr lang="en-US" dirty="0"/>
              <a:t>identified </a:t>
            </a:r>
            <a:r>
              <a:rPr lang="en-US" dirty="0" smtClean="0"/>
              <a:t>strengths </a:t>
            </a:r>
            <a:r>
              <a:rPr lang="en-US" dirty="0" smtClean="0"/>
              <a:t>and </a:t>
            </a:r>
            <a:r>
              <a:rPr lang="en-US" dirty="0"/>
              <a:t>showed potential </a:t>
            </a:r>
            <a:r>
              <a:rPr lang="en-US" dirty="0" smtClean="0"/>
              <a:t>for greater </a:t>
            </a:r>
            <a:r>
              <a:rPr lang="en-US" dirty="0"/>
              <a:t>impact by adjusting grant size &amp; duration, and supporting capacity building</a:t>
            </a:r>
          </a:p>
        </p:txBody>
      </p:sp>
      <p:sp>
        <p:nvSpPr>
          <p:cNvPr id="19" name="Rectangle 22"/>
          <p:cNvSpPr/>
          <p:nvPr>
            <p:custDataLst>
              <p:tags r:id="rId1"/>
            </p:custDataLst>
          </p:nvPr>
        </p:nvSpPr>
        <p:spPr>
          <a:xfrm>
            <a:off x="4808985" y="6106753"/>
            <a:ext cx="3600400" cy="1820233"/>
          </a:xfrm>
          <a:prstGeom prst="wedgeRectCallout">
            <a:avLst>
              <a:gd name="adj1" fmla="val -31196"/>
              <a:gd name="adj2" fmla="val 203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GB" sz="1400" dirty="0" smtClean="0">
              <a:solidFill>
                <a:schemeClr val="tx2"/>
              </a:solidFill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981575" y="1307032"/>
            <a:ext cx="4267200" cy="485557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91440" tIns="91440" rIns="91440" bIns="91440" anchor="t" anchorCtr="0"/>
          <a:lstStyle/>
          <a:p>
            <a:pPr marL="347663" marR="0" lvl="1" indent="-174625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53" lvl="1" indent="-222250">
              <a:spcBef>
                <a:spcPct val="20000"/>
              </a:spcBef>
              <a:buFontTx/>
              <a:buChar char="-"/>
              <a:defRPr/>
            </a:pPr>
            <a:endParaRPr lang="en-US" sz="1900" dirty="0" smtClean="0"/>
          </a:p>
          <a:p>
            <a:pPr marL="306388" lvl="1" indent="-30638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b="1" dirty="0" smtClean="0"/>
              <a:t>Grant duration: </a:t>
            </a:r>
            <a:r>
              <a:rPr lang="en-US" sz="1900" dirty="0" smtClean="0"/>
              <a:t>The time frame (12-18 months) is too short for advocacy work to cause significant change</a:t>
            </a:r>
          </a:p>
          <a:p>
            <a:pPr marL="306388" lvl="1" indent="-30638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900" dirty="0"/>
          </a:p>
          <a:p>
            <a:pPr marL="274638" lvl="1" indent="-27463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b="1" dirty="0" smtClean="0"/>
              <a:t>Grant size: </a:t>
            </a:r>
            <a:r>
              <a:rPr lang="en-US" sz="1900" dirty="0" smtClean="0"/>
              <a:t>$30,000 grants are too small to really make a </a:t>
            </a:r>
            <a:r>
              <a:rPr lang="en-US" sz="1900" dirty="0" smtClean="0"/>
              <a:t>difference, particularly in networks</a:t>
            </a:r>
            <a:endParaRPr lang="en-US" sz="1900" dirty="0" smtClean="0"/>
          </a:p>
          <a:p>
            <a:pPr marL="63553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900" dirty="0"/>
          </a:p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b="1" dirty="0" smtClean="0"/>
              <a:t>Focus of support: </a:t>
            </a:r>
            <a:r>
              <a:rPr lang="en-US" sz="1900" dirty="0" smtClean="0"/>
              <a:t>Grantees often lack capabilities that would allow them to have more </a:t>
            </a:r>
            <a:r>
              <a:rPr lang="en-US" sz="1900" dirty="0" smtClean="0"/>
              <a:t>impact and to focus on aid effectiveness</a:t>
            </a:r>
            <a:endParaRPr lang="en-US" sz="1900" dirty="0" smtClean="0"/>
          </a:p>
          <a:p>
            <a:pPr marL="623835" lvl="2" indent="-166688">
              <a:spcBef>
                <a:spcPct val="20000"/>
              </a:spcBef>
              <a:buFontTx/>
              <a:buChar char="-"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5" name="Rectangle 55"/>
          <p:cNvSpPr>
            <a:spLocks noChangeArrowheads="1"/>
          </p:cNvSpPr>
          <p:nvPr/>
        </p:nvSpPr>
        <p:spPr bwMode="gray">
          <a:xfrm>
            <a:off x="4985706" y="1195488"/>
            <a:ext cx="4278312" cy="573634"/>
          </a:xfrm>
          <a:prstGeom prst="rect">
            <a:avLst/>
          </a:prstGeom>
          <a:solidFill>
            <a:srgbClr val="67103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/>
          <a:p>
            <a:pPr algn="ctr">
              <a:lnSpc>
                <a:spcPct val="106000"/>
              </a:lnSpc>
            </a:pPr>
            <a:r>
              <a:rPr lang="en-AU" sz="1900" b="1" dirty="0" smtClean="0">
                <a:solidFill>
                  <a:schemeClr val="bg1"/>
                </a:solidFill>
                <a:latin typeface="Calibri" pitchFamily="34" charset="0"/>
              </a:rPr>
              <a:t>Areas for improvement</a:t>
            </a:r>
            <a:endParaRPr lang="en-AU" sz="1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489624" y="1349794"/>
            <a:ext cx="4267200" cy="48155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91440" tIns="91440" rIns="91440" bIns="91440" anchor="t" anchorCtr="0"/>
          <a:lstStyle/>
          <a:p>
            <a:pPr marL="347663" marR="0" lvl="1" indent="-174625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7663" marR="0" lvl="1" indent="-174625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900" dirty="0"/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b="1" noProof="0" dirty="0" smtClean="0"/>
              <a:t>HPAF </a:t>
            </a:r>
            <a:r>
              <a:rPr lang="en-US" sz="1900" b="1" noProof="0" dirty="0" smtClean="0"/>
              <a:t>fills </a:t>
            </a:r>
            <a:r>
              <a:rPr lang="en-US" sz="1900" b="1" noProof="0" dirty="0" smtClean="0"/>
              <a:t>an important </a:t>
            </a:r>
            <a:r>
              <a:rPr lang="en-US" sz="1900" b="1" noProof="0" dirty="0" smtClean="0"/>
              <a:t>niche </a:t>
            </a:r>
            <a:r>
              <a:rPr lang="en-US" sz="1900" noProof="0" dirty="0" smtClean="0"/>
              <a:t>as other grants in this space are usually much more earmarked to e.g., a specific disease area</a:t>
            </a:r>
            <a:endParaRPr lang="en-US" sz="1900" dirty="0" smtClean="0"/>
          </a:p>
          <a:p>
            <a:pPr marL="164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900" dirty="0"/>
          </a:p>
          <a:p>
            <a:pPr marL="274638" indent="-27463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Grantees </a:t>
            </a:r>
            <a:r>
              <a:rPr lang="en-US" sz="1900" dirty="0" smtClean="0"/>
              <a:t>are able </a:t>
            </a:r>
            <a:r>
              <a:rPr lang="en-US" sz="1900" dirty="0" smtClean="0"/>
              <a:t>to adapt to a changing policy environment due to the </a:t>
            </a:r>
            <a:r>
              <a:rPr lang="en-US" sz="1900" b="1" dirty="0" smtClean="0"/>
              <a:t>flexibility allowed in work plans </a:t>
            </a:r>
            <a:endParaRPr lang="en-US" sz="1900" dirty="0"/>
          </a:p>
          <a:p>
            <a:pPr marL="164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274638" indent="-27463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b="1" dirty="0" smtClean="0"/>
              <a:t>Grantees </a:t>
            </a:r>
            <a:r>
              <a:rPr lang="en-US" sz="1900" b="1" dirty="0" smtClean="0"/>
              <a:t>are provided </a:t>
            </a:r>
            <a:r>
              <a:rPr lang="en-US" sz="1900" b="1" dirty="0" smtClean="0"/>
              <a:t>with support locally </a:t>
            </a:r>
            <a:endParaRPr kumimoji="0" lang="en-US" sz="1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gray">
          <a:xfrm>
            <a:off x="489624" y="1194056"/>
            <a:ext cx="4278016" cy="573634"/>
          </a:xfrm>
          <a:prstGeom prst="rect">
            <a:avLst/>
          </a:prstGeom>
          <a:solidFill>
            <a:srgbClr val="67103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/>
          <a:p>
            <a:pPr algn="ctr">
              <a:lnSpc>
                <a:spcPct val="106000"/>
              </a:lnSpc>
            </a:pPr>
            <a:r>
              <a:rPr lang="en-AU" sz="1900" b="1" dirty="0" smtClean="0">
                <a:solidFill>
                  <a:schemeClr val="bg1"/>
                </a:solidFill>
                <a:latin typeface="Calibri" pitchFamily="34" charset="0"/>
              </a:rPr>
              <a:t>Strengths of HPAF</a:t>
            </a:r>
            <a:endParaRPr lang="en-AU" sz="1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602985" y="6453336"/>
            <a:ext cx="8167595" cy="386679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Dalberg</a:t>
            </a:r>
            <a:r>
              <a:rPr lang="en-US" dirty="0" smtClean="0"/>
              <a:t> 2013 Review of CSO engagement in national health policy processes supported through the HPAF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721046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07" y="349250"/>
            <a:ext cx="9625013" cy="304800"/>
          </a:xfrm>
        </p:spPr>
        <p:txBody>
          <a:bodyPr/>
          <a:lstStyle/>
          <a:p>
            <a:r>
              <a:rPr lang="en-GB" sz="2200" dirty="0" smtClean="0"/>
              <a:t>Table of Contents</a:t>
            </a:r>
            <a:endParaRPr lang="en-GB" sz="2200" dirty="0"/>
          </a:p>
        </p:txBody>
      </p:sp>
      <p:sp>
        <p:nvSpPr>
          <p:cNvPr id="65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2557016"/>
            <a:ext cx="5807075" cy="50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CSO-support fund as a public good</a:t>
            </a:r>
            <a:endParaRPr lang="en-GB" sz="2000" b="1" dirty="0"/>
          </a:p>
        </p:txBody>
      </p:sp>
      <p:sp>
        <p:nvSpPr>
          <p:cNvPr id="77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3065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What a CSO-support fund could look like</a:t>
            </a:r>
            <a:endParaRPr lang="en-GB" sz="2000" dirty="0"/>
          </a:p>
        </p:txBody>
      </p:sp>
      <p:sp>
        <p:nvSpPr>
          <p:cNvPr id="55" name="Text Placeholder 7">
            <a:hlinkClick r:id="rId7" action="ppaction://hlinksldjump"/>
          </p:cNvPr>
          <p:cNvSpPr>
            <a:spLocks noGrp="1"/>
          </p:cNvSpPr>
          <p:nvPr/>
        </p:nvSpPr>
        <p:spPr bwMode="gray">
          <a:xfrm>
            <a:off x="2219053" y="3573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How a CSO-support fund could be structured</a:t>
            </a:r>
            <a:endParaRPr lang="en-GB" sz="2000" dirty="0"/>
          </a:p>
        </p:txBody>
      </p:sp>
      <p:sp>
        <p:nvSpPr>
          <p:cNvPr id="90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4077072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Next steps</a:t>
            </a:r>
            <a:endParaRPr lang="en-GB" sz="2000" dirty="0"/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gray">
          <a:xfrm>
            <a:off x="2201864" y="2057400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Context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12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society </a:t>
            </a:r>
            <a:r>
              <a:rPr lang="en-US" dirty="0" smtClean="0"/>
              <a:t>organizations have important roles </a:t>
            </a:r>
            <a:r>
              <a:rPr lang="en-US" dirty="0"/>
              <a:t>to play </a:t>
            </a:r>
            <a:r>
              <a:rPr lang="en-US" dirty="0" smtClean="0"/>
              <a:t>in strengthening health systems, in particular in IHP+ main areas of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8584" y="692696"/>
            <a:ext cx="8558332" cy="6165304"/>
          </a:xfrm>
          <a:prstGeom prst="rect">
            <a:avLst/>
          </a:prstGeom>
          <a:noFill/>
        </p:spPr>
      </p:sp>
      <p:grpSp>
        <p:nvGrpSpPr>
          <p:cNvPr id="30" name="Group 29"/>
          <p:cNvGrpSpPr/>
          <p:nvPr/>
        </p:nvGrpSpPr>
        <p:grpSpPr>
          <a:xfrm>
            <a:off x="1209628" y="3712465"/>
            <a:ext cx="8495900" cy="1516735"/>
            <a:chOff x="1209628" y="3016979"/>
            <a:chExt cx="8293589" cy="1516735"/>
          </a:xfrm>
        </p:grpSpPr>
        <p:sp>
          <p:nvSpPr>
            <p:cNvPr id="5" name="Freeform 4"/>
            <p:cNvSpPr/>
            <p:nvPr/>
          </p:nvSpPr>
          <p:spPr>
            <a:xfrm>
              <a:off x="1209628" y="3016979"/>
              <a:ext cx="1799156" cy="1516735"/>
            </a:xfrm>
            <a:custGeom>
              <a:avLst/>
              <a:gdLst>
                <a:gd name="connsiteX0" fmla="*/ 0 w 2037200"/>
                <a:gd name="connsiteY0" fmla="*/ 0 h 814880"/>
                <a:gd name="connsiteX1" fmla="*/ 1629760 w 2037200"/>
                <a:gd name="connsiteY1" fmla="*/ 0 h 814880"/>
                <a:gd name="connsiteX2" fmla="*/ 2037200 w 2037200"/>
                <a:gd name="connsiteY2" fmla="*/ 407440 h 814880"/>
                <a:gd name="connsiteX3" fmla="*/ 1629760 w 2037200"/>
                <a:gd name="connsiteY3" fmla="*/ 814880 h 814880"/>
                <a:gd name="connsiteX4" fmla="*/ 0 w 2037200"/>
                <a:gd name="connsiteY4" fmla="*/ 814880 h 814880"/>
                <a:gd name="connsiteX5" fmla="*/ 0 w 2037200"/>
                <a:gd name="connsiteY5" fmla="*/ 0 h 81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7200" h="814880">
                  <a:moveTo>
                    <a:pt x="0" y="0"/>
                  </a:moveTo>
                  <a:lnTo>
                    <a:pt x="1629760" y="0"/>
                  </a:lnTo>
                  <a:lnTo>
                    <a:pt x="2037200" y="407440"/>
                  </a:lnTo>
                  <a:lnTo>
                    <a:pt x="1629760" y="814880"/>
                  </a:lnTo>
                  <a:lnTo>
                    <a:pt x="0" y="8148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40005" rIns="223723" bIns="400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Promote clear commitments to implement the national strategy</a:t>
              </a:r>
              <a:endParaRPr lang="en-US" sz="15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76736" y="3016979"/>
              <a:ext cx="2037200" cy="1516735"/>
            </a:xfrm>
            <a:custGeom>
              <a:avLst/>
              <a:gdLst>
                <a:gd name="connsiteX0" fmla="*/ 0 w 2037200"/>
                <a:gd name="connsiteY0" fmla="*/ 0 h 814880"/>
                <a:gd name="connsiteX1" fmla="*/ 1629760 w 2037200"/>
                <a:gd name="connsiteY1" fmla="*/ 0 h 814880"/>
                <a:gd name="connsiteX2" fmla="*/ 2037200 w 2037200"/>
                <a:gd name="connsiteY2" fmla="*/ 407440 h 814880"/>
                <a:gd name="connsiteX3" fmla="*/ 1629760 w 2037200"/>
                <a:gd name="connsiteY3" fmla="*/ 814880 h 814880"/>
                <a:gd name="connsiteX4" fmla="*/ 0 w 2037200"/>
                <a:gd name="connsiteY4" fmla="*/ 814880 h 814880"/>
                <a:gd name="connsiteX5" fmla="*/ 407440 w 2037200"/>
                <a:gd name="connsiteY5" fmla="*/ 407440 h 814880"/>
                <a:gd name="connsiteX6" fmla="*/ 0 w 2037200"/>
                <a:gd name="connsiteY6" fmla="*/ 0 h 81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200" h="814880">
                  <a:moveTo>
                    <a:pt x="0" y="0"/>
                  </a:moveTo>
                  <a:lnTo>
                    <a:pt x="1629760" y="0"/>
                  </a:lnTo>
                  <a:lnTo>
                    <a:pt x="2037200" y="407440"/>
                  </a:lnTo>
                  <a:lnTo>
                    <a:pt x="1629760" y="814880"/>
                  </a:lnTo>
                  <a:lnTo>
                    <a:pt x="0" y="814880"/>
                  </a:lnTo>
                  <a:lnTo>
                    <a:pt x="407440" y="4074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-957"/>
                <a:lumOff val="8171"/>
                <a:alphaOff val="0"/>
              </a:schemeClr>
            </a:fillRef>
            <a:effectRef idx="0">
              <a:schemeClr val="accent1">
                <a:shade val="80000"/>
                <a:hueOff val="0"/>
                <a:satOff val="-957"/>
                <a:lumOff val="817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7448" tIns="40005" rIns="427443" bIns="400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Promote creation of the joint assessment</a:t>
              </a:r>
              <a:endParaRPr lang="en-US" sz="15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6496" y="3016979"/>
              <a:ext cx="2037200" cy="1516735"/>
            </a:xfrm>
            <a:custGeom>
              <a:avLst/>
              <a:gdLst>
                <a:gd name="connsiteX0" fmla="*/ 0 w 2037200"/>
                <a:gd name="connsiteY0" fmla="*/ 0 h 814880"/>
                <a:gd name="connsiteX1" fmla="*/ 1629760 w 2037200"/>
                <a:gd name="connsiteY1" fmla="*/ 0 h 814880"/>
                <a:gd name="connsiteX2" fmla="*/ 2037200 w 2037200"/>
                <a:gd name="connsiteY2" fmla="*/ 407440 h 814880"/>
                <a:gd name="connsiteX3" fmla="*/ 1629760 w 2037200"/>
                <a:gd name="connsiteY3" fmla="*/ 814880 h 814880"/>
                <a:gd name="connsiteX4" fmla="*/ 0 w 2037200"/>
                <a:gd name="connsiteY4" fmla="*/ 814880 h 814880"/>
                <a:gd name="connsiteX5" fmla="*/ 407440 w 2037200"/>
                <a:gd name="connsiteY5" fmla="*/ 407440 h 814880"/>
                <a:gd name="connsiteX6" fmla="*/ 0 w 2037200"/>
                <a:gd name="connsiteY6" fmla="*/ 0 h 81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200" h="814880">
                  <a:moveTo>
                    <a:pt x="0" y="0"/>
                  </a:moveTo>
                  <a:lnTo>
                    <a:pt x="1629760" y="0"/>
                  </a:lnTo>
                  <a:lnTo>
                    <a:pt x="2037200" y="407440"/>
                  </a:lnTo>
                  <a:lnTo>
                    <a:pt x="1629760" y="814880"/>
                  </a:lnTo>
                  <a:lnTo>
                    <a:pt x="0" y="814880"/>
                  </a:lnTo>
                  <a:lnTo>
                    <a:pt x="407440" y="4074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-1915"/>
                <a:lumOff val="16342"/>
                <a:alphaOff val="0"/>
              </a:schemeClr>
            </a:fillRef>
            <a:effectRef idx="0">
              <a:schemeClr val="accent1">
                <a:shade val="80000"/>
                <a:hueOff val="0"/>
                <a:satOff val="-1915"/>
                <a:lumOff val="163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7448" tIns="40005" rIns="427443" bIns="400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Support development of national plans</a:t>
              </a:r>
              <a:endParaRPr lang="en-US" sz="15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36257" y="3016979"/>
              <a:ext cx="2037200" cy="1516735"/>
            </a:xfrm>
            <a:custGeom>
              <a:avLst/>
              <a:gdLst>
                <a:gd name="connsiteX0" fmla="*/ 0 w 2037200"/>
                <a:gd name="connsiteY0" fmla="*/ 0 h 814880"/>
                <a:gd name="connsiteX1" fmla="*/ 1629760 w 2037200"/>
                <a:gd name="connsiteY1" fmla="*/ 0 h 814880"/>
                <a:gd name="connsiteX2" fmla="*/ 2037200 w 2037200"/>
                <a:gd name="connsiteY2" fmla="*/ 407440 h 814880"/>
                <a:gd name="connsiteX3" fmla="*/ 1629760 w 2037200"/>
                <a:gd name="connsiteY3" fmla="*/ 814880 h 814880"/>
                <a:gd name="connsiteX4" fmla="*/ 0 w 2037200"/>
                <a:gd name="connsiteY4" fmla="*/ 814880 h 814880"/>
                <a:gd name="connsiteX5" fmla="*/ 407440 w 2037200"/>
                <a:gd name="connsiteY5" fmla="*/ 407440 h 814880"/>
                <a:gd name="connsiteX6" fmla="*/ 0 w 2037200"/>
                <a:gd name="connsiteY6" fmla="*/ 0 h 81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200" h="814880">
                  <a:moveTo>
                    <a:pt x="0" y="0"/>
                  </a:moveTo>
                  <a:lnTo>
                    <a:pt x="1629760" y="0"/>
                  </a:lnTo>
                  <a:lnTo>
                    <a:pt x="2037200" y="407440"/>
                  </a:lnTo>
                  <a:lnTo>
                    <a:pt x="1629760" y="814880"/>
                  </a:lnTo>
                  <a:lnTo>
                    <a:pt x="0" y="814880"/>
                  </a:lnTo>
                  <a:lnTo>
                    <a:pt x="407440" y="4074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-2872"/>
                <a:lumOff val="24514"/>
                <a:alphaOff val="0"/>
              </a:schemeClr>
            </a:fillRef>
            <a:effectRef idx="0">
              <a:schemeClr val="accent1">
                <a:shade val="80000"/>
                <a:hueOff val="0"/>
                <a:satOff val="-2872"/>
                <a:lumOff val="245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7448" tIns="40005" rIns="427443" bIns="400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chemeClr val="bg1"/>
                  </a:solidFill>
                </a:rPr>
                <a:t>Promote system strengthening and transparency</a:t>
              </a:r>
              <a:endParaRPr lang="en-US" sz="1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466017" y="3016979"/>
              <a:ext cx="2037200" cy="1516735"/>
            </a:xfrm>
            <a:custGeom>
              <a:avLst/>
              <a:gdLst>
                <a:gd name="connsiteX0" fmla="*/ 0 w 2037200"/>
                <a:gd name="connsiteY0" fmla="*/ 0 h 814880"/>
                <a:gd name="connsiteX1" fmla="*/ 1629760 w 2037200"/>
                <a:gd name="connsiteY1" fmla="*/ 0 h 814880"/>
                <a:gd name="connsiteX2" fmla="*/ 2037200 w 2037200"/>
                <a:gd name="connsiteY2" fmla="*/ 407440 h 814880"/>
                <a:gd name="connsiteX3" fmla="*/ 1629760 w 2037200"/>
                <a:gd name="connsiteY3" fmla="*/ 814880 h 814880"/>
                <a:gd name="connsiteX4" fmla="*/ 0 w 2037200"/>
                <a:gd name="connsiteY4" fmla="*/ 814880 h 814880"/>
                <a:gd name="connsiteX5" fmla="*/ 407440 w 2037200"/>
                <a:gd name="connsiteY5" fmla="*/ 407440 h 814880"/>
                <a:gd name="connsiteX6" fmla="*/ 0 w 2037200"/>
                <a:gd name="connsiteY6" fmla="*/ 0 h 81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200" h="814880">
                  <a:moveTo>
                    <a:pt x="0" y="0"/>
                  </a:moveTo>
                  <a:lnTo>
                    <a:pt x="1629760" y="0"/>
                  </a:lnTo>
                  <a:lnTo>
                    <a:pt x="2037200" y="407440"/>
                  </a:lnTo>
                  <a:lnTo>
                    <a:pt x="1629760" y="814880"/>
                  </a:lnTo>
                  <a:lnTo>
                    <a:pt x="0" y="814880"/>
                  </a:lnTo>
                  <a:lnTo>
                    <a:pt x="407440" y="4074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-3829"/>
                <a:lumOff val="32685"/>
                <a:alphaOff val="0"/>
              </a:schemeClr>
            </a:fillRef>
            <a:effectRef idx="0">
              <a:schemeClr val="accent1">
                <a:shade val="80000"/>
                <a:hueOff val="0"/>
                <a:satOff val="-3829"/>
                <a:lumOff val="326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7448" tIns="40005" rIns="427443" bIns="400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Promote transparency and use of data</a:t>
              </a:r>
              <a:endParaRPr lang="en-US" sz="1500" kern="12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14592" y="1340768"/>
            <a:ext cx="8534400" cy="2088232"/>
          </a:xfrm>
          <a:prstGeom prst="rect">
            <a:avLst/>
          </a:prstGeom>
          <a:noFill/>
        </p:spPr>
      </p:sp>
      <p:sp>
        <p:nvSpPr>
          <p:cNvPr id="13" name="Rectangle 12"/>
          <p:cNvSpPr/>
          <p:nvPr/>
        </p:nvSpPr>
        <p:spPr bwMode="auto">
          <a:xfrm>
            <a:off x="200472" y="1686942"/>
            <a:ext cx="985942" cy="138201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IHP+ Main Areas of Work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00472" y="3764446"/>
            <a:ext cx="985942" cy="144016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Potential roles for </a:t>
            </a:r>
            <a:r>
              <a:rPr lang="en-US" sz="1500" dirty="0" smtClean="0">
                <a:latin typeface="Calibri"/>
                <a:cs typeface="Calibri"/>
              </a:rPr>
              <a:t>CSOs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49850" y="6446498"/>
            <a:ext cx="8167595" cy="386679"/>
          </a:xfrm>
        </p:spPr>
        <p:txBody>
          <a:bodyPr/>
          <a:lstStyle/>
          <a:p>
            <a:r>
              <a:rPr lang="en-US" dirty="0"/>
              <a:t>SOURCE: IHP+ </a:t>
            </a:r>
            <a:r>
              <a:rPr lang="en-US" dirty="0" smtClean="0"/>
              <a:t>documentation on engaging CSOs to improve aid effectiveness in the health sector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15633" y="1642582"/>
            <a:ext cx="8469908" cy="1484601"/>
            <a:chOff x="1215633" y="1210534"/>
            <a:chExt cx="8268216" cy="1484601"/>
          </a:xfrm>
        </p:grpSpPr>
        <p:sp>
          <p:nvSpPr>
            <p:cNvPr id="23" name="Freeform 22"/>
            <p:cNvSpPr/>
            <p:nvPr/>
          </p:nvSpPr>
          <p:spPr>
            <a:xfrm>
              <a:off x="1215633" y="1210534"/>
              <a:ext cx="1793151" cy="1484601"/>
            </a:xfrm>
            <a:custGeom>
              <a:avLst/>
              <a:gdLst>
                <a:gd name="connsiteX0" fmla="*/ 0 w 2031503"/>
                <a:gd name="connsiteY0" fmla="*/ 0 h 812601"/>
                <a:gd name="connsiteX1" fmla="*/ 1625203 w 2031503"/>
                <a:gd name="connsiteY1" fmla="*/ 0 h 812601"/>
                <a:gd name="connsiteX2" fmla="*/ 2031503 w 2031503"/>
                <a:gd name="connsiteY2" fmla="*/ 406301 h 812601"/>
                <a:gd name="connsiteX3" fmla="*/ 1625203 w 2031503"/>
                <a:gd name="connsiteY3" fmla="*/ 812601 h 812601"/>
                <a:gd name="connsiteX4" fmla="*/ 0 w 2031503"/>
                <a:gd name="connsiteY4" fmla="*/ 812601 h 812601"/>
                <a:gd name="connsiteX5" fmla="*/ 0 w 2031503"/>
                <a:gd name="connsiteY5" fmla="*/ 0 h 8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1503" h="812601">
                  <a:moveTo>
                    <a:pt x="0" y="0"/>
                  </a:moveTo>
                  <a:lnTo>
                    <a:pt x="1625203" y="0"/>
                  </a:lnTo>
                  <a:lnTo>
                    <a:pt x="2031503" y="406301"/>
                  </a:lnTo>
                  <a:lnTo>
                    <a:pt x="1625203" y="812601"/>
                  </a:lnTo>
                  <a:lnTo>
                    <a:pt x="0" y="8126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219152" bIns="320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Country compacts</a:t>
              </a:r>
              <a:endParaRPr lang="en-US" sz="15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76736" y="1210534"/>
              <a:ext cx="2031503" cy="1484601"/>
            </a:xfrm>
            <a:custGeom>
              <a:avLst/>
              <a:gdLst>
                <a:gd name="connsiteX0" fmla="*/ 0 w 2031503"/>
                <a:gd name="connsiteY0" fmla="*/ 0 h 812601"/>
                <a:gd name="connsiteX1" fmla="*/ 1625203 w 2031503"/>
                <a:gd name="connsiteY1" fmla="*/ 0 h 812601"/>
                <a:gd name="connsiteX2" fmla="*/ 2031503 w 2031503"/>
                <a:gd name="connsiteY2" fmla="*/ 406301 h 812601"/>
                <a:gd name="connsiteX3" fmla="*/ 1625203 w 2031503"/>
                <a:gd name="connsiteY3" fmla="*/ 812601 h 812601"/>
                <a:gd name="connsiteX4" fmla="*/ 0 w 2031503"/>
                <a:gd name="connsiteY4" fmla="*/ 812601 h 812601"/>
                <a:gd name="connsiteX5" fmla="*/ 406301 w 2031503"/>
                <a:gd name="connsiteY5" fmla="*/ 406301 h 812601"/>
                <a:gd name="connsiteX6" fmla="*/ 0 w 2031503"/>
                <a:gd name="connsiteY6" fmla="*/ 0 h 8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1503" h="812601">
                  <a:moveTo>
                    <a:pt x="0" y="0"/>
                  </a:moveTo>
                  <a:lnTo>
                    <a:pt x="1625203" y="0"/>
                  </a:lnTo>
                  <a:lnTo>
                    <a:pt x="2031503" y="406301"/>
                  </a:lnTo>
                  <a:lnTo>
                    <a:pt x="1625203" y="812601"/>
                  </a:lnTo>
                  <a:lnTo>
                    <a:pt x="0" y="812601"/>
                  </a:lnTo>
                  <a:lnTo>
                    <a:pt x="406301" y="406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4307" tIns="32004" rIns="422302" bIns="320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Joint assessment of national health strategies and plans</a:t>
              </a:r>
              <a:endParaRPr lang="en-US" sz="15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01940" y="1210534"/>
              <a:ext cx="2031503" cy="1484601"/>
            </a:xfrm>
            <a:custGeom>
              <a:avLst/>
              <a:gdLst>
                <a:gd name="connsiteX0" fmla="*/ 0 w 2031503"/>
                <a:gd name="connsiteY0" fmla="*/ 0 h 812601"/>
                <a:gd name="connsiteX1" fmla="*/ 1625203 w 2031503"/>
                <a:gd name="connsiteY1" fmla="*/ 0 h 812601"/>
                <a:gd name="connsiteX2" fmla="*/ 2031503 w 2031503"/>
                <a:gd name="connsiteY2" fmla="*/ 406301 h 812601"/>
                <a:gd name="connsiteX3" fmla="*/ 1625203 w 2031503"/>
                <a:gd name="connsiteY3" fmla="*/ 812601 h 812601"/>
                <a:gd name="connsiteX4" fmla="*/ 0 w 2031503"/>
                <a:gd name="connsiteY4" fmla="*/ 812601 h 812601"/>
                <a:gd name="connsiteX5" fmla="*/ 406301 w 2031503"/>
                <a:gd name="connsiteY5" fmla="*/ 406301 h 812601"/>
                <a:gd name="connsiteX6" fmla="*/ 0 w 2031503"/>
                <a:gd name="connsiteY6" fmla="*/ 0 h 8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1503" h="812601">
                  <a:moveTo>
                    <a:pt x="0" y="0"/>
                  </a:moveTo>
                  <a:lnTo>
                    <a:pt x="1625203" y="0"/>
                  </a:lnTo>
                  <a:lnTo>
                    <a:pt x="2031503" y="406301"/>
                  </a:lnTo>
                  <a:lnTo>
                    <a:pt x="1625203" y="812601"/>
                  </a:lnTo>
                  <a:lnTo>
                    <a:pt x="0" y="812601"/>
                  </a:lnTo>
                  <a:lnTo>
                    <a:pt x="406301" y="406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4307" tIns="32004" rIns="422302" bIns="320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National planning process</a:t>
              </a:r>
              <a:endParaRPr lang="en-US" sz="15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827143" y="1210534"/>
              <a:ext cx="2031503" cy="1484601"/>
            </a:xfrm>
            <a:custGeom>
              <a:avLst/>
              <a:gdLst>
                <a:gd name="connsiteX0" fmla="*/ 0 w 2031503"/>
                <a:gd name="connsiteY0" fmla="*/ 0 h 812601"/>
                <a:gd name="connsiteX1" fmla="*/ 1625203 w 2031503"/>
                <a:gd name="connsiteY1" fmla="*/ 0 h 812601"/>
                <a:gd name="connsiteX2" fmla="*/ 2031503 w 2031503"/>
                <a:gd name="connsiteY2" fmla="*/ 406301 h 812601"/>
                <a:gd name="connsiteX3" fmla="*/ 1625203 w 2031503"/>
                <a:gd name="connsiteY3" fmla="*/ 812601 h 812601"/>
                <a:gd name="connsiteX4" fmla="*/ 0 w 2031503"/>
                <a:gd name="connsiteY4" fmla="*/ 812601 h 812601"/>
                <a:gd name="connsiteX5" fmla="*/ 406301 w 2031503"/>
                <a:gd name="connsiteY5" fmla="*/ 406301 h 812601"/>
                <a:gd name="connsiteX6" fmla="*/ 0 w 2031503"/>
                <a:gd name="connsiteY6" fmla="*/ 0 h 8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1503" h="812601">
                  <a:moveTo>
                    <a:pt x="0" y="0"/>
                  </a:moveTo>
                  <a:lnTo>
                    <a:pt x="1625203" y="0"/>
                  </a:lnTo>
                  <a:lnTo>
                    <a:pt x="2031503" y="406301"/>
                  </a:lnTo>
                  <a:lnTo>
                    <a:pt x="1625203" y="812601"/>
                  </a:lnTo>
                  <a:lnTo>
                    <a:pt x="0" y="812601"/>
                  </a:lnTo>
                  <a:lnTo>
                    <a:pt x="406301" y="406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4307" tIns="32004" rIns="422302" bIns="320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452346" y="1210534"/>
              <a:ext cx="2031503" cy="1484601"/>
            </a:xfrm>
            <a:custGeom>
              <a:avLst/>
              <a:gdLst>
                <a:gd name="connsiteX0" fmla="*/ 0 w 2031503"/>
                <a:gd name="connsiteY0" fmla="*/ 0 h 812601"/>
                <a:gd name="connsiteX1" fmla="*/ 1625203 w 2031503"/>
                <a:gd name="connsiteY1" fmla="*/ 0 h 812601"/>
                <a:gd name="connsiteX2" fmla="*/ 2031503 w 2031503"/>
                <a:gd name="connsiteY2" fmla="*/ 406301 h 812601"/>
                <a:gd name="connsiteX3" fmla="*/ 1625203 w 2031503"/>
                <a:gd name="connsiteY3" fmla="*/ 812601 h 812601"/>
                <a:gd name="connsiteX4" fmla="*/ 0 w 2031503"/>
                <a:gd name="connsiteY4" fmla="*/ 812601 h 812601"/>
                <a:gd name="connsiteX5" fmla="*/ 406301 w 2031503"/>
                <a:gd name="connsiteY5" fmla="*/ 406301 h 812601"/>
                <a:gd name="connsiteX6" fmla="*/ 0 w 2031503"/>
                <a:gd name="connsiteY6" fmla="*/ 0 h 8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1503" h="812601">
                  <a:moveTo>
                    <a:pt x="0" y="0"/>
                  </a:moveTo>
                  <a:lnTo>
                    <a:pt x="1625203" y="0"/>
                  </a:lnTo>
                  <a:lnTo>
                    <a:pt x="2031503" y="406301"/>
                  </a:lnTo>
                  <a:lnTo>
                    <a:pt x="1625203" y="812601"/>
                  </a:lnTo>
                  <a:lnTo>
                    <a:pt x="0" y="812601"/>
                  </a:lnTo>
                  <a:lnTo>
                    <a:pt x="406301" y="406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4307" tIns="32004" rIns="422302" bIns="320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01068" y="1484784"/>
              <a:ext cx="1440160" cy="927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chemeClr val="bg1"/>
                  </a:solidFill>
                </a:rPr>
                <a:t>Financial </a:t>
              </a:r>
              <a:r>
                <a:rPr lang="en-US" sz="1500" dirty="0" err="1" smtClean="0">
                  <a:solidFill>
                    <a:schemeClr val="bg1"/>
                  </a:solidFill>
                </a:rPr>
                <a:t>mgmt</a:t>
              </a:r>
              <a:r>
                <a:rPr lang="en-US" sz="1500" dirty="0" smtClean="0">
                  <a:solidFill>
                    <a:schemeClr val="bg1"/>
                  </a:solidFill>
                </a:rPr>
                <a:t> harmonization </a:t>
              </a:r>
              <a:r>
                <a:rPr lang="en-US" sz="1500" dirty="0">
                  <a:solidFill>
                    <a:schemeClr val="bg1"/>
                  </a:solidFill>
                </a:rPr>
                <a:t>&amp; implementation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46028" y="1449531"/>
              <a:ext cx="1512168" cy="927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rgbClr val="FFFFFF"/>
                  </a:solidFill>
                </a:rPr>
                <a:t>Single framework to monitor and track implementation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76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516600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74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33" y="134471"/>
            <a:ext cx="9455728" cy="609600"/>
          </a:xfrm>
        </p:spPr>
        <p:txBody>
          <a:bodyPr/>
          <a:lstStyle/>
          <a:p>
            <a:r>
              <a:rPr lang="en-US" dirty="0" smtClean="0"/>
              <a:t>Our interviews with HPAF stakeholders confirmed that there is a need for a support fund for civil society organizations engaged in national health policies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Dalberg</a:t>
            </a:r>
            <a:r>
              <a:rPr lang="en-US" dirty="0" smtClean="0"/>
              <a:t> interviews with HPAF-grantees, IHP+ CSO-representatives and IHP+ Steering Committee members</a:t>
            </a:r>
            <a:endParaRPr lang="en-US" dirty="0"/>
          </a:p>
        </p:txBody>
      </p:sp>
      <p:pic>
        <p:nvPicPr>
          <p:cNvPr id="10" name="Picture 9" descr="Ausriss-gros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72481" y="980728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3"/>
          <p:cNvSpPr txBox="1">
            <a:spLocks/>
          </p:cNvSpPr>
          <p:nvPr/>
        </p:nvSpPr>
        <p:spPr>
          <a:xfrm>
            <a:off x="560513" y="1185089"/>
            <a:ext cx="8712968" cy="1224136"/>
          </a:xfrm>
          <a:prstGeom prst="rect">
            <a:avLst/>
          </a:prstGeom>
        </p:spPr>
        <p:txBody>
          <a:bodyPr lIns="0" tIns="0" rIns="0" bIns="0"/>
          <a:lstStyle>
            <a:lvl1pPr marL="173037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661" indent="-17462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585" indent="-161924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1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“</a:t>
            </a:r>
            <a:r>
              <a:rPr lang="en-US" sz="1800" dirty="0">
                <a:solidFill>
                  <a:srgbClr val="000000"/>
                </a:solidFill>
                <a:ea typeface="Calibri"/>
                <a:cs typeface="Calibri"/>
              </a:rPr>
              <a:t>Most </a:t>
            </a:r>
            <a:r>
              <a:rPr lang="en-US" sz="1800" b="1" dirty="0">
                <a:solidFill>
                  <a:srgbClr val="000000"/>
                </a:solidFill>
                <a:ea typeface="Calibri"/>
                <a:cs typeface="Calibri"/>
              </a:rPr>
              <a:t>NGOs</a:t>
            </a:r>
            <a:r>
              <a:rPr lang="en-US" sz="1800" dirty="0">
                <a:solidFill>
                  <a:srgbClr val="000000"/>
                </a:solidFill>
                <a:ea typeface="Calibri"/>
                <a:cs typeface="Calibri"/>
              </a:rPr>
              <a:t> focus on one </a:t>
            </a:r>
            <a:r>
              <a:rPr lang="en-US" sz="1800" dirty="0" smtClean="0">
                <a:solidFill>
                  <a:srgbClr val="000000"/>
                </a:solidFill>
                <a:ea typeface="Calibri"/>
                <a:cs typeface="Calibri"/>
              </a:rPr>
              <a:t>issue and </a:t>
            </a:r>
            <a:r>
              <a:rPr lang="en-US" sz="1800" b="1" dirty="0">
                <a:solidFill>
                  <a:srgbClr val="000000"/>
                </a:solidFill>
                <a:ea typeface="Calibri"/>
                <a:cs typeface="Calibri"/>
              </a:rPr>
              <a:t>cannot</a:t>
            </a:r>
            <a:r>
              <a:rPr lang="en-US" sz="18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Calibri"/>
                <a:cs typeface="Calibri"/>
              </a:rPr>
              <a:t>engage in the broader health dialogue. </a:t>
            </a:r>
            <a:r>
              <a:rPr lang="en-US" sz="1800" dirty="0">
                <a:solidFill>
                  <a:srgbClr val="000000"/>
                </a:solidFill>
                <a:ea typeface="Calibri"/>
                <a:cs typeface="Calibri"/>
              </a:rPr>
              <a:t>This is probably because internationally there were always</a:t>
            </a:r>
            <a:r>
              <a:rPr lang="en-US" sz="1800" b="1" dirty="0">
                <a:solidFill>
                  <a:srgbClr val="000000"/>
                </a:solidFill>
                <a:ea typeface="Calibri"/>
                <a:cs typeface="Calibri"/>
              </a:rPr>
              <a:t> more funds available to support NGOs focused on particular </a:t>
            </a:r>
            <a:r>
              <a:rPr lang="en-US" sz="1800" b="1" dirty="0" smtClean="0">
                <a:solidFill>
                  <a:srgbClr val="000000"/>
                </a:solidFill>
                <a:ea typeface="Calibri"/>
                <a:cs typeface="Calibri"/>
              </a:rPr>
              <a:t>issues</a:t>
            </a:r>
            <a:r>
              <a:rPr lang="en-US" sz="1800" dirty="0" smtClean="0">
                <a:solidFill>
                  <a:srgbClr val="000000"/>
                </a:solidFill>
                <a:ea typeface="Calibri"/>
                <a:cs typeface="Calibri"/>
              </a:rPr>
              <a:t>.”</a:t>
            </a:r>
          </a:p>
          <a:p>
            <a:pPr marL="0" indent="0" algn="r">
              <a:buNone/>
            </a:pPr>
            <a:r>
              <a:rPr lang="en-US" sz="1800" i="1" dirty="0" smtClean="0">
                <a:solidFill>
                  <a:srgbClr val="000000"/>
                </a:solidFill>
                <a:ea typeface="Calibri"/>
                <a:cs typeface="Calibri"/>
              </a:rPr>
              <a:t>Donor</a:t>
            </a:r>
            <a:endParaRPr lang="en-US" sz="1800" i="1" dirty="0"/>
          </a:p>
        </p:txBody>
      </p:sp>
      <p:pic>
        <p:nvPicPr>
          <p:cNvPr id="21" name="Picture 20" descr="Ausriss-gros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8885" y="2871521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Ausriss-gros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72481" y="4762314"/>
            <a:ext cx="9289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0513" y="318385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Building relationships with government officials </a:t>
            </a:r>
            <a:r>
              <a:rPr lang="en-US" dirty="0"/>
              <a:t>takes time and money, especially given the poor infrastructure in my country.</a:t>
            </a:r>
          </a:p>
          <a:p>
            <a:pPr algn="r"/>
            <a:r>
              <a:rPr lang="en-US" i="1" dirty="0"/>
              <a:t>CSO-representative</a:t>
            </a: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560513" y="4985288"/>
            <a:ext cx="8724217" cy="1066219"/>
          </a:xfrm>
          <a:prstGeom prst="rect">
            <a:avLst/>
          </a:prstGeom>
        </p:spPr>
        <p:txBody>
          <a:bodyPr lIns="0" tIns="0" rIns="0" bIns="0"/>
          <a:lstStyle>
            <a:lvl1pPr marL="173037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661" indent="-17462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585" indent="-161924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1" indent="-173037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800" dirty="0" smtClean="0"/>
              <a:t>“We would </a:t>
            </a:r>
            <a:r>
              <a:rPr lang="en-US" sz="1800" b="1" dirty="0" smtClean="0"/>
              <a:t>really benefit from </a:t>
            </a:r>
            <a:r>
              <a:rPr lang="en-US" sz="1800" dirty="0" smtClean="0"/>
              <a:t>support in the form of </a:t>
            </a:r>
            <a:r>
              <a:rPr lang="en-US" sz="1800" b="1" dirty="0" smtClean="0"/>
              <a:t>trainings</a:t>
            </a:r>
            <a:r>
              <a:rPr lang="en-US" sz="1800" dirty="0" smtClean="0"/>
              <a:t> on lobbying skills, advocacy and campaigning tactics, strategy design, proposal writing and monitoring finances. It would also be valuable to receive help in </a:t>
            </a:r>
            <a:r>
              <a:rPr lang="en-US" sz="1800" b="1" dirty="0" smtClean="0"/>
              <a:t>networking</a:t>
            </a:r>
            <a:r>
              <a:rPr lang="en-US" sz="1800" dirty="0" smtClean="0"/>
              <a:t> with CSOs outside of our immediate area.”</a:t>
            </a:r>
          </a:p>
          <a:p>
            <a:pPr marL="0" lvl="0" indent="0" algn="r">
              <a:buNone/>
            </a:pPr>
            <a:r>
              <a:rPr lang="en-US" sz="1800" i="1" dirty="0" smtClean="0"/>
              <a:t>Grantee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7986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Donors were reluctant to make contributions to a CSO-support fund, but there might be enough interest to have talks with a “coalition of the willing”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8584" y="2976364"/>
            <a:ext cx="1224137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1600" b="1" dirty="0" smtClean="0">
                <a:solidFill>
                  <a:srgbClr val="FFFFFF"/>
                </a:solidFill>
              </a:rPr>
              <a:t>Operations</a:t>
            </a:r>
            <a:endParaRPr lang="en-GB" sz="1600" b="1" dirty="0" smtClean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560" y="3198725"/>
            <a:ext cx="1368153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Not within focus area</a:t>
            </a:r>
            <a:endParaRPr lang="en-GB" sz="1600" b="1" dirty="0" smtClean="0">
              <a:solidFill>
                <a:srgbClr val="FFFFFF"/>
              </a:solidFill>
            </a:endParaRP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66446" y="6453338"/>
            <a:ext cx="8167595" cy="386679"/>
          </a:xfrm>
        </p:spPr>
        <p:txBody>
          <a:bodyPr/>
          <a:lstStyle/>
          <a:p>
            <a:r>
              <a:rPr lang="en-US" dirty="0" smtClean="0"/>
              <a:t>SOURCE: Interviews with potential donors for a CSO-support fund focusing on strengthening health systems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795721" y="6257698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31775" indent="-231775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36576" y="5085184"/>
            <a:ext cx="7776864" cy="12241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Despite these concerns, </a:t>
            </a:r>
            <a:r>
              <a:rPr lang="en-GB" sz="2000" b="1" dirty="0" smtClean="0">
                <a:solidFill>
                  <a:schemeClr val="bg1"/>
                </a:solidFill>
              </a:rPr>
              <a:t>3 - 5 </a:t>
            </a:r>
            <a:r>
              <a:rPr lang="en-GB" sz="2000" b="1" dirty="0">
                <a:solidFill>
                  <a:schemeClr val="bg1"/>
                </a:solidFill>
              </a:rPr>
              <a:t>potential donors </a:t>
            </a:r>
            <a:r>
              <a:rPr lang="en-GB" sz="2000" b="1" dirty="0" smtClean="0">
                <a:solidFill>
                  <a:schemeClr val="bg1"/>
                </a:solidFill>
              </a:rPr>
              <a:t>indicated </a:t>
            </a:r>
            <a:r>
              <a:rPr lang="en-GB" sz="2000" b="1" dirty="0">
                <a:solidFill>
                  <a:schemeClr val="bg1"/>
                </a:solidFill>
              </a:rPr>
              <a:t>that they could see the potential to contribute to a CSO-support if a more concrete proposal were </a:t>
            </a:r>
            <a:r>
              <a:rPr lang="en-GB" sz="2000" b="1" dirty="0" smtClean="0">
                <a:solidFill>
                  <a:schemeClr val="bg1"/>
                </a:solidFill>
              </a:rPr>
              <a:t>presented – each with their own ‘preferences’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3" name="Text Placeholder 3"/>
          <p:cNvSpPr txBox="1">
            <a:spLocks/>
          </p:cNvSpPr>
          <p:nvPr/>
        </p:nvSpPr>
        <p:spPr>
          <a:xfrm>
            <a:off x="489624" y="1268760"/>
            <a:ext cx="8927872" cy="3600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91440" tIns="91440" rIns="91440" bIns="91440" anchor="t" anchorCtr="0"/>
          <a:lstStyle/>
          <a:p>
            <a:pPr marL="347663" marR="0" lvl="1" indent="-174625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/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gray">
          <a:xfrm>
            <a:off x="489624" y="1199182"/>
            <a:ext cx="8927872" cy="573634"/>
          </a:xfrm>
          <a:prstGeom prst="rect">
            <a:avLst/>
          </a:prstGeom>
          <a:solidFill>
            <a:srgbClr val="67103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/>
          <a:p>
            <a:pPr algn="ctr">
              <a:lnSpc>
                <a:spcPct val="106000"/>
              </a:lnSpc>
            </a:pPr>
            <a:r>
              <a:rPr lang="en-AU" sz="2000" b="1" dirty="0" smtClean="0">
                <a:solidFill>
                  <a:schemeClr val="bg1"/>
                </a:solidFill>
              </a:rPr>
              <a:t>Concerns brought up by donors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0552" y="2100603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Hard to measure </a:t>
            </a:r>
            <a:r>
              <a:rPr lang="en-US" sz="2000" b="1" dirty="0"/>
              <a:t>/ </a:t>
            </a:r>
            <a:r>
              <a:rPr lang="en-US" sz="2000" b="1" dirty="0" smtClean="0"/>
              <a:t>attribute impact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GB" sz="2000" b="1" dirty="0" smtClean="0"/>
              <a:t>No fit with focus area</a:t>
            </a:r>
          </a:p>
          <a:p>
            <a:pPr marL="342900" indent="-342900">
              <a:buFont typeface="Arial"/>
              <a:buChar char="•"/>
            </a:pPr>
            <a:endParaRPr lang="en-GB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Overlap with existing </a:t>
            </a:r>
            <a:r>
              <a:rPr lang="en-US" sz="2000" b="1" dirty="0"/>
              <a:t>support </a:t>
            </a:r>
            <a:r>
              <a:rPr lang="en-US" sz="2000" dirty="0" smtClean="0"/>
              <a:t>provided </a:t>
            </a:r>
            <a:r>
              <a:rPr lang="en-US" sz="2000" dirty="0"/>
              <a:t>to CSOs engaged </a:t>
            </a:r>
            <a:r>
              <a:rPr lang="en-US" sz="2000" dirty="0" smtClean="0"/>
              <a:t>in health advocacy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GB" sz="2000" b="1" dirty="0" smtClean="0"/>
              <a:t>Budget cycle inflexibility </a:t>
            </a:r>
            <a:r>
              <a:rPr lang="en-GB" sz="2000" dirty="0" smtClean="0"/>
              <a:t>and other internal internal constraints</a:t>
            </a:r>
            <a:endParaRPr lang="en-GB" sz="2000" b="1" dirty="0"/>
          </a:p>
        </p:txBody>
      </p:sp>
      <p:sp>
        <p:nvSpPr>
          <p:cNvPr id="15" name="Oval 14"/>
          <p:cNvSpPr/>
          <p:nvPr/>
        </p:nvSpPr>
        <p:spPr>
          <a:xfrm>
            <a:off x="776536" y="2100603"/>
            <a:ext cx="432048" cy="43204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0552" y="2172612"/>
            <a:ext cx="21602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2000" b="1" dirty="0" smtClean="0">
                <a:solidFill>
                  <a:srgbClr val="FFFFFF"/>
                </a:solidFill>
              </a:rPr>
              <a:t>1</a:t>
            </a:r>
            <a:endParaRPr lang="en-GB" sz="2000" b="1" dirty="0" smtClean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76536" y="2676667"/>
            <a:ext cx="432048" cy="43204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552" y="2748675"/>
            <a:ext cx="21602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2000" b="1" dirty="0" smtClean="0">
                <a:solidFill>
                  <a:srgbClr val="FFFFFF"/>
                </a:solidFill>
              </a:rPr>
              <a:t>2</a:t>
            </a:r>
            <a:endParaRPr lang="en-GB" sz="2000" b="1" dirty="0" smtClean="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76536" y="3252731"/>
            <a:ext cx="432048" cy="43204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0552" y="3324739"/>
            <a:ext cx="21602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2000" b="1" dirty="0" smtClean="0">
                <a:solidFill>
                  <a:srgbClr val="FFFFFF"/>
                </a:solidFill>
              </a:rPr>
              <a:t>3</a:t>
            </a:r>
            <a:endParaRPr lang="en-GB" sz="2000" b="1" dirty="0" smtClean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6536" y="3900803"/>
            <a:ext cx="432048" cy="43204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0552" y="3972811"/>
            <a:ext cx="21602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31775" indent="-231775"/>
            <a:r>
              <a:rPr lang="en-US" sz="2000" b="1" dirty="0" smtClean="0">
                <a:solidFill>
                  <a:srgbClr val="FFFFFF"/>
                </a:solidFill>
              </a:rPr>
              <a:t>4</a:t>
            </a:r>
            <a:endParaRPr lang="en-GB" sz="20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984997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349250"/>
            <a:ext cx="9625013" cy="304800"/>
          </a:xfrm>
        </p:spPr>
        <p:txBody>
          <a:bodyPr/>
          <a:lstStyle/>
          <a:p>
            <a:r>
              <a:rPr lang="en-GB" sz="2200" dirty="0" smtClean="0"/>
              <a:t>Table of Contents</a:t>
            </a:r>
            <a:endParaRPr lang="en-GB" sz="2200" dirty="0"/>
          </a:p>
        </p:txBody>
      </p:sp>
      <p:sp>
        <p:nvSpPr>
          <p:cNvPr id="65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2557016"/>
            <a:ext cx="5807075" cy="508000"/>
          </a:xfrm>
          <a:prstGeom prst="rect">
            <a:avLst/>
          </a:prstGeom>
          <a:noFill/>
          <a:ln w="9525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CSO-support fund as a public good</a:t>
            </a:r>
            <a:endParaRPr lang="en-GB" sz="2000" dirty="0"/>
          </a:p>
        </p:txBody>
      </p:sp>
      <p:sp>
        <p:nvSpPr>
          <p:cNvPr id="77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3065016"/>
            <a:ext cx="5807075" cy="50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What a CSO-support fund could look like</a:t>
            </a:r>
            <a:endParaRPr lang="en-GB" sz="2000" b="1" dirty="0"/>
          </a:p>
        </p:txBody>
      </p:sp>
      <p:sp>
        <p:nvSpPr>
          <p:cNvPr id="55" name="Text Placeholder 7">
            <a:hlinkClick r:id="rId7" action="ppaction://hlinksldjump"/>
          </p:cNvPr>
          <p:cNvSpPr>
            <a:spLocks noGrp="1"/>
          </p:cNvSpPr>
          <p:nvPr/>
        </p:nvSpPr>
        <p:spPr bwMode="gray">
          <a:xfrm>
            <a:off x="2219053" y="3573016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How a CSO-support fund could be structured</a:t>
            </a:r>
            <a:endParaRPr lang="en-GB" sz="2000" dirty="0"/>
          </a:p>
        </p:txBody>
      </p:sp>
      <p:sp>
        <p:nvSpPr>
          <p:cNvPr id="90" name="Text Placeholder 7">
            <a:hlinkClick r:id="" action="ppaction://noaction"/>
          </p:cNvPr>
          <p:cNvSpPr>
            <a:spLocks noGrp="1"/>
          </p:cNvSpPr>
          <p:nvPr/>
        </p:nvSpPr>
        <p:spPr bwMode="gray">
          <a:xfrm>
            <a:off x="2219053" y="4077072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</a14:hiddenLine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Next steps</a:t>
            </a:r>
            <a:endParaRPr lang="en-GB" sz="2000" dirty="0"/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gray">
          <a:xfrm>
            <a:off x="2201864" y="2057400"/>
            <a:ext cx="5807075" cy="50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square" lIns="101600" tIns="101600" rIns="0" bIns="101600" numCol="1" spcCol="0" anchor="ctr" anchorCtr="0">
            <a:noAutofit/>
          </a:bodyPr>
          <a:lstStyle>
            <a:lvl1pPr marL="207994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413" indent="-209419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2585" indent="-195173" algn="l" defTabSz="914288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0579" indent="-207994" algn="l" defTabSz="9142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47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2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6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9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24" indent="-228572" algn="l" defTabSz="9142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Context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260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736"/>
  <p:tag name="THINKCELLPRESENTATIONDONOTDELETE" val="&lt;?xml version=&quot;1.0&quot; encoding=&quot;UTF-16&quot; standalone=&quot;yes&quot;?&gt;&#10;&lt;root reqver=&quot;21047&quot;&gt;&lt;version val=&quot;2323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24&quot;&gt;&lt;elem m_fUsage=&quot;5.27841080886585350000E+000&quot;&gt;&lt;m_msothmcolidx val=&quot;0&quot;/&gt;&lt;m_rgb r=&quot;55&quot; g=&quot;55&quot; b=&quot;5f&quot;/&gt;&lt;m_ppcolschidx tagver0=&quot;23004&quot; tagname0=&quot;m_ppcolschidxUNRECOGNIZED&quot; val=&quot;0&quot;/&gt;&lt;m_nBrightness val=&quot;0&quot;/&gt;&lt;/elem&gt;&lt;elem m_fUsage=&quot;2.06677569851879460000E+000&quot;&gt;&lt;m_msothmcolidx val=&quot;0&quot;/&gt;&lt;m_rgb r=&quot;67&quot; g=&quot;10&quot; b=&quot;3f&quot;/&gt;&lt;m_ppcolschidx tagver0=&quot;23004&quot; tagname0=&quot;m_ppcolschidxUNRECOGNIZED&quot; val=&quot;0&quot;/&gt;&lt;m_nBrightness val=&quot;0&quot;/&gt;&lt;/elem&gt;&lt;elem m_fUsage=&quot;1.71578675306120520000E+000&quot;&gt;&lt;m_msothmcolidx val=&quot;0&quot;/&gt;&lt;m_rgb r=&quot;bb&quot; g=&quot;bb&quot; b=&quot;bf&quot;/&gt;&lt;m_ppcolschidx tagver0=&quot;23004&quot; tagname0=&quot;m_ppcolschidxUNRECOGNIZED&quot; val=&quot;0&quot;/&gt;&lt;m_nBrightness val=&quot;0&quot;/&gt;&lt;/elem&gt;&lt;elem m_fUsage=&quot;3.77688120067233960000E-001&quot;&gt;&lt;m_msothmcolidx val=&quot;0&quot;/&gt;&lt;m_rgb r=&quot;dd&quot; g=&quot;dd&quot; b=&quot;df&quot;/&gt;&lt;m_ppcolschidx tagver0=&quot;23004&quot; tagname0=&quot;m_ppcolschidxUNRECOGNIZED&quot; val=&quot;0&quot;/&gt;&lt;m_nBrightness val=&quot;0&quot;/&gt;&lt;/elem&gt;&lt;elem m_fUsage=&quot;2.83767077755084750000E-001&quot;&gt;&lt;m_msothmcolidx val=&quot;0&quot;/&gt;&lt;m_rgb r=&quot;99&quot; g=&quot;99&quot; b=&quot;9f&quot;/&gt;&lt;m_ppcolschidx tagver0=&quot;23004&quot; tagname0=&quot;m_ppcolschidxUNRECOGNIZED&quot; val=&quot;0&quot;/&gt;&lt;m_nBrightness val=&quot;0&quot;/&gt;&lt;/elem&gt;&lt;elem m_fUsage=&quot;2.55390369979576260000E-001&quot;&gt;&lt;m_msothmcolidx val=&quot;0&quot;/&gt;&lt;m_rgb r=&quot;77&quot; g=&quot;77&quot; b=&quot;7f&quot;/&gt;&lt;m_ppcolschidx tagver0=&quot;23004&quot; tagname0=&quot;m_ppcolschidxUNRECOGNIZED&quot; val=&quot;0&quot;/&gt;&lt;m_nBrightness val=&quot;0&quot;/&gt;&lt;/elem&gt;&lt;elem m_fUsage=&quot;5.40847832384329630000E-003&quot;&gt;&lt;m_msothmcolidx val=&quot;0&quot;/&gt;&lt;m_rgb r=&quot;c0&quot; g=&quot;ce&quot; b=&quot;df&quot;/&gt;&lt;m_ppcolschidx tagver0=&quot;23004&quot; tagname0=&quot;m_ppcolschidxUNRECOGNIZED&quot; val=&quot;0&quot;/&gt;&lt;m_nBrightness val=&quot;0&quot;/&gt;&lt;/elem&gt;&lt;elem m_fUsage=&quot;4.61979369533050720000E-003&quot;&gt;&lt;m_msothmcolidx val=&quot;0&quot;/&gt;&lt;m_rgb r=&quot;9e&quot; g=&quot;b4&quot; b=&quot;ce&quot;/&gt;&lt;m_ppcolschidx tagver0=&quot;23004&quot; tagname0=&quot;m_ppcolschidxUNRECOGNIZED&quot; val=&quot;0&quot;/&gt;&lt;m_nBrightness val=&quot;0&quot;/&gt;&lt;/elem&gt;&lt;elem m_fUsage=&quot;4.15781432579745680000E-003&quot;&gt;&lt;m_msothmcolidx val=&quot;0&quot;/&gt;&lt;m_rgb r=&quot;7d&quot; g=&quot;9a&quot; b=&quot;be&quot;/&gt;&lt;m_ppcolschidx tagver0=&quot;23004&quot; tagname0=&quot;m_ppcolschidxUNRECOGNIZED&quot; val=&quot;0&quot;/&gt;&lt;m_nBrightness val=&quot;0&quot;/&gt;&lt;/elem&gt;&lt;elem m_fUsage=&quot;3.74203289321771130000E-003&quot;&gt;&lt;m_msothmcolidx val=&quot;0&quot;/&gt;&lt;m_rgb r=&quot;5b&quot; g=&quot;80&quot; b=&quot;ad&quot;/&gt;&lt;m_ppcolschidx tagver0=&quot;23004&quot; tagname0=&quot;m_ppcolschidxUNRECOGNIZED&quot; val=&quot;0&quot;/&gt;&lt;m_nBrightness val=&quot;0&quot;/&gt;&lt;/elem&gt;&lt;elem m_fUsage=&quot;3.64040955843143760000E-003&quot;&gt;&lt;m_msothmcolidx val=&quot;0&quot;/&gt;&lt;m_rgb r=&quot;3a&quot; g=&quot;66&quot; b=&quot;9c&quot;/&gt;&lt;m_ppcolschidx tagver0=&quot;23004&quot; tagname0=&quot;m_ppcolschidxUNRECOGNIZED&quot; val=&quot;0&quot;/&gt;&lt;m_nBrightness val=&quot;0&quot;/&gt;&lt;/elem&gt;&lt;elem m_fUsage=&quot;1.32258292032312970000E-004&quot;&gt;&lt;m_msothmcolidx val=&quot;0&quot;/&gt;&lt;m_rgb r=&quot;b1&quot; g=&quot;cf&quot; b=&quot;c5&quot;/&gt;&lt;m_ppcolschidx tagver0=&quot;23004&quot; tagname0=&quot;m_ppcolschidxUNRECOGNIZED&quot; val=&quot;0&quot;/&gt;&lt;m_nBrightness val=&quot;0&quot;/&gt;&lt;/elem&gt;&lt;elem m_fUsage=&quot;1.14509936073334930000E-004&quot;&gt;&lt;m_msothmcolidx val=&quot;0&quot;/&gt;&lt;m_rgb r=&quot;88&quot; g=&quot;b6&quot; b=&quot;a7&quot;/&gt;&lt;m_ppcolschidx tagver0=&quot;23004&quot; tagname0=&quot;m_ppcolschidxUNRECOGNIZED&quot; val=&quot;0&quot;/&gt;&lt;m_nBrightness val=&quot;0&quot;/&gt;&lt;/elem&gt;&lt;elem m_fUsage=&quot;1.03058871915210360000E-004&quot;&gt;&lt;m_msothmcolidx val=&quot;0&quot;/&gt;&lt;m_rgb r=&quot;5f&quot; g=&quot;9d&quot; b=&quot;88&quot;/&gt;&lt;m_ppcolschidx tagver0=&quot;23004&quot; tagname0=&quot;m_ppcolschidxUNRECOGNIZED&quot; val=&quot;0&quot;/&gt;&lt;m_nBrightness val=&quot;0&quot;/&gt;&lt;/elem&gt;&lt;elem m_fUsage=&quot;9.27546236590006770000E-005&quot;&gt;&lt;m_msothmcolidx val=&quot;0&quot;/&gt;&lt;m_rgb r=&quot;35&quot; g=&quot;83&quot; b=&quot;6a&quot;/&gt;&lt;m_ppcolschidx tagver0=&quot;23004&quot; tagname0=&quot;m_ppcolschidxUNRECOGNIZED&quot; val=&quot;0&quot;/&gt;&lt;m_nBrightness val=&quot;0&quot;/&gt;&lt;/elem&gt;&lt;elem m_fUsage=&quot;8.86561401026476900000E-005&quot;&gt;&lt;m_msothmcolidx val=&quot;0&quot;/&gt;&lt;m_rgb r=&quot;c&quot; g=&quot;6a&quot; b=&quot;4b&quot;/&gt;&lt;m_ppcolschidx tagver0=&quot;23004&quot; tagname0=&quot;m_ppcolschidxUNRECOGNIZED&quot; val=&quot;0&quot;/&gt;&lt;m_nBrightness val=&quot;0&quot;/&gt;&lt;/elem&gt;&lt;elem m_fUsage=&quot;2.40181500682795120000E-005&quot;&gt;&lt;m_msothmcolidx val=&quot;0&quot;/&gt;&lt;m_rgb r=&quot;cc&quot; g=&quot;af&quot; b=&quot;bf&quot;/&gt;&lt;m_ppcolschidx tagver0=&quot;23004&quot; tagname0=&quot;m_ppcolschidxUNRECOGNIZED&quot; val=&quot;0&quot;/&gt;&lt;m_nBrightness val=&quot;0&quot;/&gt;&lt;/elem&gt;&lt;elem m_fUsage=&quot;2.15226851403391140000E-005&quot;&gt;&lt;m_msothmcolidx val=&quot;0&quot;/&gt;&lt;m_rgb r=&quot;b3&quot; g=&quot;87&quot; b=&quot;9f&quot;/&gt;&lt;m_ppcolschidx tagver0=&quot;23004&quot; tagname0=&quot;m_ppcolschidxUNRECOGNIZED&quot; val=&quot;0&quot;/&gt;&lt;m_nBrightness val=&quot;0&quot;/&gt;&lt;/elem&gt;&lt;elem m_fUsage=&quot;1.88713725055410300000E-005&quot;&gt;&lt;m_msothmcolidx val=&quot;0&quot;/&gt;&lt;m_rgb r=&quot;9a&quot; g=&quot;60&quot; b=&quot;7f&quot;/&gt;&lt;m_ppcolschidx tagver0=&quot;23004&quot; tagname0=&quot;m_ppcolschidxUNRECOGNIZED&quot; val=&quot;0&quot;/&gt;&lt;m_nBrightness val=&quot;0&quot;/&gt;&lt;/elem&gt;&lt;elem m_fUsage=&quot;1.69917221442854270000E-005&quot;&gt;&lt;m_msothmcolidx val=&quot;0&quot;/&gt;&lt;m_rgb r=&quot;80&quot; g=&quot;38&quot; b=&quot;5f&quot;/&gt;&lt;m_ppcolschidx tagver0=&quot;23004&quot; tagname0=&quot;m_ppcolschidxUNRECOGNIZED&quot; val=&quot;0&quot;/&gt;&lt;m_nBrightness val=&quot;0&quot;/&gt;&lt;/elem&gt;&lt;elem m_fUsage=&quot;7.05507910865536540000E-010&quot;&gt;&lt;m_msothmcolidx val=&quot;0&quot;/&gt;&lt;m_rgb r=&quot;88&quot; g=&quot;b6&quot; b=&quot;c5&quot;/&gt;&lt;m_ppcolschidx tagver0=&quot;23004&quot; tagname0=&quot;m_ppcolschidxUNRECOGNIZED&quot; val=&quot;0&quot;/&gt;&lt;m_nBrightness val=&quot;0&quot;/&gt;&lt;/elem&gt;&lt;elem m_fUsage=&quot;2.73328219820894620000E-010&quot;&gt;&lt;m_msothmcolidx val=&quot;0&quot;/&gt;&lt;m_rgb r=&quot;38&quot; g=&quot;66&quot; b=&quot;9e&quot;/&gt;&lt;m_ppcolschidx tagver0=&quot;23004&quot; tagname0=&quot;m_ppcolschidxUNRECOGNIZED&quot; val=&quot;0&quot;/&gt;&lt;m_nBrightness val=&quot;0&quot;/&gt;&lt;/elem&gt;&lt;elem m_fUsage=&quot;1.45257822469836100000E-010&quot;&gt;&lt;m_msothmcolidx val=&quot;0&quot;/&gt;&lt;m_rgb r=&quot;cd&quot; g=&quot;af&quot; b=&quot;bf&quot;/&gt;&lt;m_ppcolschidx tagver0=&quot;23004&quot; tagname0=&quot;m_ppcolschidxUNRECOGNIZED&quot; val=&quot;0&quot;/&gt;&lt;m_nBrightness val=&quot;0&quot;/&gt;&lt;/elem&gt;&lt;elem m_fUsage=&quot;8.44670417425525830000E-012&quot;&gt;&lt;m_msothmcolidx val=&quot;0&quot;/&gt;&lt;m_rgb r=&quot;a2&quot; g=&quot;bd&quot; b=&quot;d5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B9SHwNKUuV9U_6j9Ga4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JllUnnMPE2ZiYxNUJp_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B9SHwNKUuV9U_6j9Ga4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B9SHwNKUuV9U_6j9Ga4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B9SHwNKUuV9U_6j9Ga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B9SHwNKUuV9U_6j9Ga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67103F"/>
      </a:dk2>
      <a:lt2>
        <a:srgbClr val="FFFFFF"/>
      </a:lt2>
      <a:accent1>
        <a:srgbClr val="55555F"/>
      </a:accent1>
      <a:accent2>
        <a:srgbClr val="BBBBBF"/>
      </a:accent2>
      <a:accent3>
        <a:srgbClr val="3A669C"/>
      </a:accent3>
      <a:accent4>
        <a:srgbClr val="0C6A4B"/>
      </a:accent4>
      <a:accent5>
        <a:srgbClr val="9EB4CE"/>
      </a:accent5>
      <a:accent6>
        <a:srgbClr val="88B6A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/ Deliverable">
  <a:themeElements>
    <a:clrScheme name="Board Level1">
      <a:dk1>
        <a:srgbClr val="000000"/>
      </a:dk1>
      <a:lt1>
        <a:srgbClr val="FFFFFF"/>
      </a:lt1>
      <a:dk2>
        <a:srgbClr val="67103F"/>
      </a:dk2>
      <a:lt2>
        <a:srgbClr val="FFFFFF"/>
      </a:lt2>
      <a:accent1>
        <a:srgbClr val="55555F"/>
      </a:accent1>
      <a:accent2>
        <a:srgbClr val="BBBBBF"/>
      </a:accent2>
      <a:accent3>
        <a:srgbClr val="3A669C"/>
      </a:accent3>
      <a:accent4>
        <a:srgbClr val="0C6A4B"/>
      </a:accent4>
      <a:accent5>
        <a:srgbClr val="9EB4CE"/>
      </a:accent5>
      <a:accent6>
        <a:srgbClr val="88B6A7"/>
      </a:accent6>
      <a:hlink>
        <a:srgbClr val="0000FF"/>
      </a:hlink>
      <a:folHlink>
        <a:srgbClr val="800080"/>
      </a:folHlink>
    </a:clrScheme>
    <a:fontScheme name="Proposal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31775" indent="-231775"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Standard / Deliverable">
  <a:themeElements>
    <a:clrScheme name="Board Level1">
      <a:dk1>
        <a:srgbClr val="000000"/>
      </a:dk1>
      <a:lt1>
        <a:srgbClr val="FFFFFF"/>
      </a:lt1>
      <a:dk2>
        <a:srgbClr val="67103F"/>
      </a:dk2>
      <a:lt2>
        <a:srgbClr val="FFFFFF"/>
      </a:lt2>
      <a:accent1>
        <a:srgbClr val="55555F"/>
      </a:accent1>
      <a:accent2>
        <a:srgbClr val="BBBBBF"/>
      </a:accent2>
      <a:accent3>
        <a:srgbClr val="3A669C"/>
      </a:accent3>
      <a:accent4>
        <a:srgbClr val="0C6A4B"/>
      </a:accent4>
      <a:accent5>
        <a:srgbClr val="9EB4CE"/>
      </a:accent5>
      <a:accent6>
        <a:srgbClr val="88B6A7"/>
      </a:accent6>
      <a:hlink>
        <a:srgbClr val="0000FF"/>
      </a:hlink>
      <a:folHlink>
        <a:srgbClr val="800080"/>
      </a:folHlink>
    </a:clrScheme>
    <a:fontScheme name="Proposal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31775" indent="-231775">
          <a:defRPr sz="16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EE29977648346B82CFDC039D20FD3" ma:contentTypeVersion="6" ma:contentTypeDescription="Create a new document." ma:contentTypeScope="" ma:versionID="e890de2aa42003846577932ff9ba57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1723f75d9a52f8f1e27e78564edd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84BAD2-D8A9-4C99-808D-53B7C7A20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BEF93B-1C8D-45D3-BBCD-3DCFF6280669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78001D-97CD-4556-87DD-C44B721115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10191</TotalTime>
  <Words>3107</Words>
  <Application>Microsoft Office PowerPoint</Application>
  <PresentationFormat>A4 Paper (210x297 mm)</PresentationFormat>
  <Paragraphs>453</Paragraphs>
  <Slides>17</Slides>
  <Notes>10</Notes>
  <HiddenSlides>2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blank</vt:lpstr>
      <vt:lpstr>Standard / Deliverable</vt:lpstr>
      <vt:lpstr>1_Standard / Deliverable</vt:lpstr>
      <vt:lpstr>think-cell Slide</vt:lpstr>
      <vt:lpstr>Case development for a fund supporting CSOs active in national health policies</vt:lpstr>
      <vt:lpstr>Table of Contents</vt:lpstr>
      <vt:lpstr>The Health Policy Action Fund (HPFA) was established by IHP+ to support CSOs engaged in national health policies with small grants </vt:lpstr>
      <vt:lpstr>The 2013 HPAF review identified strengths and showed potential for greater impact by adjusting grant size &amp; duration, and supporting capacity building</vt:lpstr>
      <vt:lpstr>Table of Contents</vt:lpstr>
      <vt:lpstr>Civil society organizations have important roles to play in strengthening health systems, in particular in IHP+ main areas of work</vt:lpstr>
      <vt:lpstr>Our interviews with HPAF stakeholders confirmed that there is a need for a support fund for civil society organizations engaged in national health policies </vt:lpstr>
      <vt:lpstr>Donors were reluctant to make contributions to a CSO-support fund, but there might be enough interest to have talks with a “coalition of the willing”</vt:lpstr>
      <vt:lpstr>Table of Contents</vt:lpstr>
      <vt:lpstr>Stakeholders expressed their preference for a fund that supports coalitions (where possible) by providing grants and capacity building over a longer period</vt:lpstr>
      <vt:lpstr>Donors and other stakeholders shared some “best practices” based on their experience with supporting CSOs to strengthen health systems</vt:lpstr>
      <vt:lpstr>Table of Contents</vt:lpstr>
      <vt:lpstr>The HPAF fund can either be hosted by IHP+, by another organization or it can be an independent entity</vt:lpstr>
      <vt:lpstr>If HPAF were to be hosted by another organization, GPSA currently provides the best option in terms of fit and has expressed a willingness to partner</vt:lpstr>
      <vt:lpstr>GPSA provides broad advocacy support to CSOs seeking to improve social accountability in a broad variety of sectors</vt:lpstr>
      <vt:lpstr>Table of Contents</vt:lpstr>
      <vt:lpstr>If the IHP+ Steering Committee decides to explore these options further, the next steps are securing donor support and detailing partner/ hosting arrangement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Own Slide – Text Styles and Graph Colors</dc:title>
  <dc:creator>Divya Shah</dc:creator>
  <cp:lastModifiedBy>Carlijn Nouwen</cp:lastModifiedBy>
  <cp:revision>529</cp:revision>
  <cp:lastPrinted>2014-11-17T12:17:48Z</cp:lastPrinted>
  <dcterms:created xsi:type="dcterms:W3CDTF">2012-11-14T00:56:32Z</dcterms:created>
  <dcterms:modified xsi:type="dcterms:W3CDTF">2014-12-12T09:45:57Z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0x01010074BEE29977648346B82CFDC039D20FD3</vt:lpwstr>
  </property>
  <property fmtid="{D5CDD505-2E9C-101B-9397-08002B2CF9AE}" pid="3" name="DocVizPreviewMetadata_Count">
    <vt:i4>13</vt:i4>
  </property>
  <property fmtid="{D5CDD505-2E9C-101B-9397-08002B2CF9AE}" pid="4" name="DocVizPreviewMetadata_0">
    <vt:lpwstr>300x207x2</vt:lpwstr>
  </property>
</Properties>
</file>