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6" r:id="rId3"/>
    <p:sldId id="265" r:id="rId4"/>
    <p:sldId id="259" r:id="rId5"/>
    <p:sldId id="267" r:id="rId6"/>
    <p:sldId id="258" r:id="rId7"/>
    <p:sldId id="261" r:id="rId8"/>
    <p:sldId id="260" r:id="rId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Milkowski" initials="a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964" autoAdjust="0"/>
  </p:normalViewPr>
  <p:slideViewPr>
    <p:cSldViewPr>
      <p:cViewPr>
        <p:scale>
          <a:sx n="83" d="100"/>
          <a:sy n="83" d="100"/>
        </p:scale>
        <p:origin x="-768" y="54"/>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718" y="-8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5699" tIns="47849" rIns="95699" bIns="47849" rtlCol="0"/>
          <a:lstStyle>
            <a:lvl1pPr algn="l">
              <a:defRPr sz="1300"/>
            </a:lvl1pPr>
          </a:lstStyle>
          <a:p>
            <a:endParaRPr lang="en-GB"/>
          </a:p>
        </p:txBody>
      </p:sp>
      <p:sp>
        <p:nvSpPr>
          <p:cNvPr id="3" name="Date Placeholder 2"/>
          <p:cNvSpPr>
            <a:spLocks noGrp="1"/>
          </p:cNvSpPr>
          <p:nvPr>
            <p:ph type="dt" sz="quarter" idx="1"/>
          </p:nvPr>
        </p:nvSpPr>
        <p:spPr>
          <a:xfrm>
            <a:off x="3854940" y="0"/>
            <a:ext cx="2949099" cy="497205"/>
          </a:xfrm>
          <a:prstGeom prst="rect">
            <a:avLst/>
          </a:prstGeom>
        </p:spPr>
        <p:txBody>
          <a:bodyPr vert="horz" lIns="95699" tIns="47849" rIns="95699" bIns="47849" rtlCol="0"/>
          <a:lstStyle>
            <a:lvl1pPr algn="r">
              <a:defRPr sz="1300"/>
            </a:lvl1pPr>
          </a:lstStyle>
          <a:p>
            <a:fld id="{189A370E-B2EA-4FD8-BCAF-7EEB48C01A5B}" type="datetimeFigureOut">
              <a:rPr lang="en-GB" smtClean="0"/>
              <a:pPr/>
              <a:t>11/12/2012</a:t>
            </a:fld>
            <a:endParaRPr lang="en-GB"/>
          </a:p>
        </p:txBody>
      </p:sp>
      <p:sp>
        <p:nvSpPr>
          <p:cNvPr id="4" name="Footer Placeholder 3"/>
          <p:cNvSpPr>
            <a:spLocks noGrp="1"/>
          </p:cNvSpPr>
          <p:nvPr>
            <p:ph type="ftr" sz="quarter" idx="2"/>
          </p:nvPr>
        </p:nvSpPr>
        <p:spPr>
          <a:xfrm>
            <a:off x="0" y="9445169"/>
            <a:ext cx="2949099" cy="497205"/>
          </a:xfrm>
          <a:prstGeom prst="rect">
            <a:avLst/>
          </a:prstGeom>
        </p:spPr>
        <p:txBody>
          <a:bodyPr vert="horz" lIns="95699" tIns="47849" rIns="95699" bIns="47849" rtlCol="0" anchor="b"/>
          <a:lstStyle>
            <a:lvl1pPr algn="l">
              <a:defRPr sz="1300"/>
            </a:lvl1pPr>
          </a:lstStyle>
          <a:p>
            <a:endParaRPr lang="en-GB"/>
          </a:p>
        </p:txBody>
      </p:sp>
      <p:sp>
        <p:nvSpPr>
          <p:cNvPr id="5" name="Slide Number Placeholder 4"/>
          <p:cNvSpPr>
            <a:spLocks noGrp="1"/>
          </p:cNvSpPr>
          <p:nvPr>
            <p:ph type="sldNum" sz="quarter" idx="3"/>
          </p:nvPr>
        </p:nvSpPr>
        <p:spPr>
          <a:xfrm>
            <a:off x="3854940" y="9445169"/>
            <a:ext cx="2949099" cy="497205"/>
          </a:xfrm>
          <a:prstGeom prst="rect">
            <a:avLst/>
          </a:prstGeom>
        </p:spPr>
        <p:txBody>
          <a:bodyPr vert="horz" lIns="95699" tIns="47849" rIns="95699" bIns="47849" rtlCol="0" anchor="b"/>
          <a:lstStyle>
            <a:lvl1pPr algn="r">
              <a:defRPr sz="1300"/>
            </a:lvl1pPr>
          </a:lstStyle>
          <a:p>
            <a:fld id="{2514EF23-970B-4B5A-99AC-BA0993E1BBB2}" type="slidenum">
              <a:rPr lang="en-GB" smtClean="0"/>
              <a:pPr/>
              <a:t>‹#›</a:t>
            </a:fld>
            <a:endParaRPr lang="en-GB"/>
          </a:p>
        </p:txBody>
      </p:sp>
    </p:spTree>
    <p:extLst>
      <p:ext uri="{BB962C8B-B14F-4D97-AF65-F5344CB8AC3E}">
        <p14:creationId xmlns:p14="http://schemas.microsoft.com/office/powerpoint/2010/main" val="3143796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5699" tIns="47849" rIns="95699" bIns="47849" rtlCol="0"/>
          <a:lstStyle>
            <a:lvl1pPr algn="l">
              <a:defRPr sz="1300"/>
            </a:lvl1pPr>
          </a:lstStyle>
          <a:p>
            <a:endParaRPr lang="en-GB"/>
          </a:p>
        </p:txBody>
      </p:sp>
      <p:sp>
        <p:nvSpPr>
          <p:cNvPr id="3" name="Date Placeholder 2"/>
          <p:cNvSpPr>
            <a:spLocks noGrp="1"/>
          </p:cNvSpPr>
          <p:nvPr>
            <p:ph type="dt" idx="1"/>
          </p:nvPr>
        </p:nvSpPr>
        <p:spPr>
          <a:xfrm>
            <a:off x="3854940" y="0"/>
            <a:ext cx="2949099" cy="497205"/>
          </a:xfrm>
          <a:prstGeom prst="rect">
            <a:avLst/>
          </a:prstGeom>
        </p:spPr>
        <p:txBody>
          <a:bodyPr vert="horz" lIns="95699" tIns="47849" rIns="95699" bIns="47849" rtlCol="0"/>
          <a:lstStyle>
            <a:lvl1pPr algn="r">
              <a:defRPr sz="1300"/>
            </a:lvl1pPr>
          </a:lstStyle>
          <a:p>
            <a:fld id="{AC6734AD-02EA-458E-988D-495CDC8B1DBC}" type="datetimeFigureOut">
              <a:rPr lang="en-GB" smtClean="0"/>
              <a:pPr/>
              <a:t>11/12/2012</a:t>
            </a:fld>
            <a:endParaRPr lang="en-GB"/>
          </a:p>
        </p:txBody>
      </p:sp>
      <p:sp>
        <p:nvSpPr>
          <p:cNvPr id="4" name="Slide Image Placeholder 3"/>
          <p:cNvSpPr>
            <a:spLocks noGrp="1" noRot="1" noChangeAspect="1"/>
          </p:cNvSpPr>
          <p:nvPr>
            <p:ph type="sldImg" idx="2"/>
          </p:nvPr>
        </p:nvSpPr>
        <p:spPr>
          <a:xfrm>
            <a:off x="919163" y="746125"/>
            <a:ext cx="4967287" cy="3727450"/>
          </a:xfrm>
          <a:prstGeom prst="rect">
            <a:avLst/>
          </a:prstGeom>
          <a:noFill/>
          <a:ln w="12700">
            <a:solidFill>
              <a:prstClr val="black"/>
            </a:solidFill>
          </a:ln>
        </p:spPr>
        <p:txBody>
          <a:bodyPr vert="horz" lIns="95699" tIns="47849" rIns="95699" bIns="47849"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5699" tIns="47849" rIns="95699" bIns="478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5699" tIns="47849" rIns="95699" bIns="47849" rtlCol="0" anchor="b"/>
          <a:lstStyle>
            <a:lvl1pPr algn="l">
              <a:defRPr sz="1300"/>
            </a:lvl1pPr>
          </a:lstStyle>
          <a:p>
            <a:endParaRPr lang="en-GB"/>
          </a:p>
        </p:txBody>
      </p:sp>
      <p:sp>
        <p:nvSpPr>
          <p:cNvPr id="7" name="Slide Number Placeholder 6"/>
          <p:cNvSpPr>
            <a:spLocks noGrp="1"/>
          </p:cNvSpPr>
          <p:nvPr>
            <p:ph type="sldNum" sz="quarter" idx="5"/>
          </p:nvPr>
        </p:nvSpPr>
        <p:spPr>
          <a:xfrm>
            <a:off x="3854940" y="9445169"/>
            <a:ext cx="2949099" cy="497205"/>
          </a:xfrm>
          <a:prstGeom prst="rect">
            <a:avLst/>
          </a:prstGeom>
        </p:spPr>
        <p:txBody>
          <a:bodyPr vert="horz" lIns="95699" tIns="47849" rIns="95699" bIns="47849" rtlCol="0" anchor="b"/>
          <a:lstStyle>
            <a:lvl1pPr algn="r">
              <a:defRPr sz="1300"/>
            </a:lvl1pPr>
          </a:lstStyle>
          <a:p>
            <a:fld id="{499EACBB-5CC2-4D56-890C-90B3A6FE8D3F}" type="slidenum">
              <a:rPr lang="en-GB" smtClean="0"/>
              <a:pPr/>
              <a:t>‹#›</a:t>
            </a:fld>
            <a:endParaRPr lang="en-GB"/>
          </a:p>
        </p:txBody>
      </p:sp>
    </p:spTree>
    <p:extLst>
      <p:ext uri="{BB962C8B-B14F-4D97-AF65-F5344CB8AC3E}">
        <p14:creationId xmlns:p14="http://schemas.microsoft.com/office/powerpoint/2010/main" val="1714183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99EACBB-5CC2-4D56-890C-90B3A6FE8D3F}"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Stress:</a:t>
            </a:r>
          </a:p>
          <a:p>
            <a:r>
              <a:rPr lang="en-GB" dirty="0" smtClean="0"/>
              <a:t>This is a work in progress</a:t>
            </a:r>
          </a:p>
          <a:p>
            <a:endParaRPr lang="en-GB" dirty="0" smtClean="0"/>
          </a:p>
          <a:p>
            <a:pPr defTabSz="956986">
              <a:defRPr/>
            </a:pPr>
            <a:r>
              <a:rPr lang="en-GB" dirty="0" smtClean="0"/>
              <a:t>At</a:t>
            </a:r>
            <a:r>
              <a:rPr lang="en-GB" baseline="0" dirty="0" smtClean="0"/>
              <a:t> this stage not presenting options or suggestions – but presenting </a:t>
            </a:r>
            <a:r>
              <a:rPr lang="en-GB" dirty="0" smtClean="0"/>
              <a:t>findings based mostly on DP views and perceptions</a:t>
            </a:r>
          </a:p>
          <a:p>
            <a:endParaRPr lang="en-GB" dirty="0" smtClean="0"/>
          </a:p>
          <a:p>
            <a:pPr marL="239246" indent="-239246">
              <a:buAutoNum type="arabicPeriod"/>
            </a:pPr>
            <a:r>
              <a:rPr lang="en-GB" dirty="0" smtClean="0"/>
              <a:t>We have gathered data and information from development partners in documents and telephone interviews</a:t>
            </a:r>
          </a:p>
          <a:p>
            <a:pPr marL="239246" indent="-239246">
              <a:buAutoNum type="arabicPeriod"/>
            </a:pPr>
            <a:r>
              <a:rPr lang="en-GB" dirty="0" smtClean="0"/>
              <a:t>We</a:t>
            </a:r>
            <a:r>
              <a:rPr lang="en-GB" baseline="0" dirty="0" smtClean="0"/>
              <a:t> want to use this Nairobi meeting to get country perspectives on the role of JANS in funding decisions for national health strategies – I want to do face to face short interviews with country government and CSO representatives</a:t>
            </a:r>
            <a:endParaRPr lang="en-GB" dirty="0"/>
          </a:p>
        </p:txBody>
      </p:sp>
      <p:sp>
        <p:nvSpPr>
          <p:cNvPr id="4" name="Slide Number Placeholder 3"/>
          <p:cNvSpPr>
            <a:spLocks noGrp="1"/>
          </p:cNvSpPr>
          <p:nvPr>
            <p:ph type="sldNum" sz="quarter" idx="10"/>
          </p:nvPr>
        </p:nvSpPr>
        <p:spPr/>
        <p:txBody>
          <a:bodyPr/>
          <a:lstStyle/>
          <a:p>
            <a:fld id="{499EACBB-5CC2-4D56-890C-90B3A6FE8D3F}" type="slidenum">
              <a:rPr lang="en-GB" smtClean="0"/>
              <a:pPr/>
              <a:t>2</a:t>
            </a:fld>
            <a:endParaRPr lang="en-GB"/>
          </a:p>
        </p:txBody>
      </p:sp>
    </p:spTree>
    <p:extLst>
      <p:ext uri="{BB962C8B-B14F-4D97-AF65-F5344CB8AC3E}">
        <p14:creationId xmlns:p14="http://schemas.microsoft.com/office/powerpoint/2010/main" val="3634578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99EACBB-5CC2-4D56-890C-90B3A6FE8D3F}"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a:t>
            </a:r>
            <a:r>
              <a:rPr lang="en-GB" baseline="0" dirty="0" smtClean="0"/>
              <a:t> typology of when and how JANS of a national health strategy have informed funding decisions. </a:t>
            </a:r>
            <a:endParaRPr lang="en-GB" dirty="0"/>
          </a:p>
        </p:txBody>
      </p:sp>
      <p:sp>
        <p:nvSpPr>
          <p:cNvPr id="4" name="Slide Number Placeholder 3"/>
          <p:cNvSpPr>
            <a:spLocks noGrp="1"/>
          </p:cNvSpPr>
          <p:nvPr>
            <p:ph type="sldNum" sz="quarter" idx="10"/>
          </p:nvPr>
        </p:nvSpPr>
        <p:spPr/>
        <p:txBody>
          <a:bodyPr/>
          <a:lstStyle/>
          <a:p>
            <a:fld id="{499EACBB-5CC2-4D56-890C-90B3A6FE8D3F}" type="slidenum">
              <a:rPr lang="en-GB" smtClean="0"/>
              <a:pPr/>
              <a:t>4</a:t>
            </a:fld>
            <a:endParaRPr lang="en-GB"/>
          </a:p>
        </p:txBody>
      </p:sp>
    </p:spTree>
    <p:extLst>
      <p:ext uri="{BB962C8B-B14F-4D97-AF65-F5344CB8AC3E}">
        <p14:creationId xmlns:p14="http://schemas.microsoft.com/office/powerpoint/2010/main" val="1596567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Assessment of a national health strategy is only one part of a funding</a:t>
            </a:r>
            <a:r>
              <a:rPr lang="en-GB" baseline="0" dirty="0" smtClean="0"/>
              <a:t> decision by a development partner.  There are other factors.  These are the four most cited.</a:t>
            </a:r>
            <a:endParaRPr lang="en-GB" dirty="0"/>
          </a:p>
        </p:txBody>
      </p:sp>
      <p:sp>
        <p:nvSpPr>
          <p:cNvPr id="4" name="Slide Number Placeholder 3"/>
          <p:cNvSpPr>
            <a:spLocks noGrp="1"/>
          </p:cNvSpPr>
          <p:nvPr>
            <p:ph type="sldNum" sz="quarter" idx="10"/>
          </p:nvPr>
        </p:nvSpPr>
        <p:spPr/>
        <p:txBody>
          <a:bodyPr/>
          <a:lstStyle/>
          <a:p>
            <a:fld id="{499EACBB-5CC2-4D56-890C-90B3A6FE8D3F}" type="slidenum">
              <a:rPr lang="en-GB" smtClean="0"/>
              <a:pPr/>
              <a:t>6</a:t>
            </a:fld>
            <a:endParaRPr lang="en-GB"/>
          </a:p>
        </p:txBody>
      </p:sp>
    </p:spTree>
    <p:extLst>
      <p:ext uri="{BB962C8B-B14F-4D97-AF65-F5344CB8AC3E}">
        <p14:creationId xmlns:p14="http://schemas.microsoft.com/office/powerpoint/2010/main" val="4126078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Development</a:t>
            </a:r>
            <a:r>
              <a:rPr lang="en-GB" baseline="0" dirty="0" smtClean="0"/>
              <a:t> partners told us that they had not used previous JANS because of a number of reasons – or going forward they would be constrained from using JANS for these reasons.</a:t>
            </a:r>
            <a:endParaRPr lang="en-GB" dirty="0"/>
          </a:p>
        </p:txBody>
      </p:sp>
      <p:sp>
        <p:nvSpPr>
          <p:cNvPr id="4" name="Slide Number Placeholder 3"/>
          <p:cNvSpPr>
            <a:spLocks noGrp="1"/>
          </p:cNvSpPr>
          <p:nvPr>
            <p:ph type="sldNum" sz="quarter" idx="10"/>
          </p:nvPr>
        </p:nvSpPr>
        <p:spPr/>
        <p:txBody>
          <a:bodyPr/>
          <a:lstStyle/>
          <a:p>
            <a:fld id="{499EACBB-5CC2-4D56-890C-90B3A6FE8D3F}" type="slidenum">
              <a:rPr lang="en-GB" smtClean="0"/>
              <a:pPr/>
              <a:t>7</a:t>
            </a:fld>
            <a:endParaRPr lang="en-GB"/>
          </a:p>
        </p:txBody>
      </p:sp>
    </p:spTree>
    <p:extLst>
      <p:ext uri="{BB962C8B-B14F-4D97-AF65-F5344CB8AC3E}">
        <p14:creationId xmlns:p14="http://schemas.microsoft.com/office/powerpoint/2010/main" val="2700331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what we are hearing from Development Partners:</a:t>
            </a:r>
          </a:p>
          <a:p>
            <a:endParaRPr lang="en-GB" baseline="0" dirty="0" smtClean="0"/>
          </a:p>
          <a:p>
            <a:r>
              <a:rPr lang="en-GB" baseline="0" dirty="0" smtClean="0"/>
              <a:t>Does not mean that JANS needs to do these things – but is what DPs require to make a funding decision</a:t>
            </a:r>
            <a:endParaRPr lang="en-GB" dirty="0" smtClean="0"/>
          </a:p>
        </p:txBody>
      </p:sp>
      <p:sp>
        <p:nvSpPr>
          <p:cNvPr id="4" name="Slide Number Placeholder 3"/>
          <p:cNvSpPr>
            <a:spLocks noGrp="1"/>
          </p:cNvSpPr>
          <p:nvPr>
            <p:ph type="sldNum" sz="quarter" idx="10"/>
          </p:nvPr>
        </p:nvSpPr>
        <p:spPr/>
        <p:txBody>
          <a:bodyPr/>
          <a:lstStyle/>
          <a:p>
            <a:fld id="{499EACBB-5CC2-4D56-890C-90B3A6FE8D3F}" type="slidenum">
              <a:rPr lang="en-GB" smtClean="0"/>
              <a:pPr/>
              <a:t>8</a:t>
            </a:fld>
            <a:endParaRPr lang="en-GB"/>
          </a:p>
        </p:txBody>
      </p:sp>
    </p:spTree>
    <p:extLst>
      <p:ext uri="{BB962C8B-B14F-4D97-AF65-F5344CB8AC3E}">
        <p14:creationId xmlns:p14="http://schemas.microsoft.com/office/powerpoint/2010/main" val="133075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1339853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4029299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1242739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247823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2693605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2649934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207264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758609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412507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2460533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E4422-948C-4408-A23E-508355DAC694}" type="datetimeFigureOut">
              <a:rPr lang="en-GB" smtClean="0"/>
              <a:pPr/>
              <a:t>11/12/2012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7E272A-9E29-47D5-A4E8-FBF7BE6A9A43}" type="slidenum">
              <a:rPr lang="en-GB" smtClean="0"/>
              <a:pPr/>
              <a:t>‹#›</a:t>
            </a:fld>
            <a:endParaRPr lang="en-GB"/>
          </a:p>
        </p:txBody>
      </p:sp>
    </p:spTree>
    <p:extLst>
      <p:ext uri="{BB962C8B-B14F-4D97-AF65-F5344CB8AC3E}">
        <p14:creationId xmlns:p14="http://schemas.microsoft.com/office/powerpoint/2010/main" val="368278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E4422-948C-4408-A23E-508355DAC694}" type="datetimeFigureOut">
              <a:rPr lang="en-GB" smtClean="0"/>
              <a:pPr/>
              <a:t>11/12/2012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E272A-9E29-47D5-A4E8-FBF7BE6A9A43}" type="slidenum">
              <a:rPr lang="en-GB" smtClean="0"/>
              <a:pPr/>
              <a:t>‹#›</a:t>
            </a:fld>
            <a:endParaRPr lang="en-GB"/>
          </a:p>
        </p:txBody>
      </p:sp>
    </p:spTree>
    <p:extLst>
      <p:ext uri="{BB962C8B-B14F-4D97-AF65-F5344CB8AC3E}">
        <p14:creationId xmlns:p14="http://schemas.microsoft.com/office/powerpoint/2010/main" val="39761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normAutofit fontScale="90000"/>
          </a:bodyPr>
          <a:lstStyle/>
          <a:p>
            <a:r>
              <a:rPr lang="en-GB" dirty="0" smtClean="0"/>
              <a:t>Review of different stakeholders needs in relation to Joint Assessment of National Strategies and Plans (JANS)</a:t>
            </a:r>
            <a:br>
              <a:rPr lang="en-GB" dirty="0" smtClean="0"/>
            </a:br>
            <a:r>
              <a:rPr lang="en-GB" dirty="0" smtClean="0"/>
              <a:t>Preliminary Findings</a:t>
            </a:r>
            <a:endParaRPr lang="en-GB" dirty="0"/>
          </a:p>
        </p:txBody>
      </p:sp>
      <p:sp>
        <p:nvSpPr>
          <p:cNvPr id="3" name="Subtitle 2"/>
          <p:cNvSpPr>
            <a:spLocks noGrp="1"/>
          </p:cNvSpPr>
          <p:nvPr>
            <p:ph type="subTitle" idx="1"/>
          </p:nvPr>
        </p:nvSpPr>
        <p:spPr/>
        <p:txBody>
          <a:bodyPr/>
          <a:lstStyle/>
          <a:p>
            <a:r>
              <a:rPr lang="en-GB" dirty="0" smtClean="0"/>
              <a:t>IHP+ Country Teams Meeting,</a:t>
            </a:r>
          </a:p>
          <a:p>
            <a:r>
              <a:rPr lang="en-GB" dirty="0" smtClean="0"/>
              <a:t>12 – 14</a:t>
            </a:r>
            <a:r>
              <a:rPr lang="en-GB" baseline="30000" dirty="0" smtClean="0"/>
              <a:t>th</a:t>
            </a:r>
            <a:r>
              <a:rPr lang="en-GB" dirty="0" smtClean="0"/>
              <a:t> December 2012</a:t>
            </a:r>
          </a:p>
          <a:p>
            <a:r>
              <a:rPr lang="en-GB" dirty="0" smtClean="0"/>
              <a:t>Nairobi, Kenya</a:t>
            </a:r>
            <a:endParaRPr lang="en-GB" dirty="0"/>
          </a:p>
        </p:txBody>
      </p:sp>
    </p:spTree>
    <p:extLst>
      <p:ext uri="{BB962C8B-B14F-4D97-AF65-F5344CB8AC3E}">
        <p14:creationId xmlns:p14="http://schemas.microsoft.com/office/powerpoint/2010/main" val="912137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t>Introduction</a:t>
            </a:r>
            <a:endParaRPr lang="en-GB" b="1" dirty="0"/>
          </a:p>
        </p:txBody>
      </p:sp>
      <p:sp>
        <p:nvSpPr>
          <p:cNvPr id="3" name="Content Placeholder 2"/>
          <p:cNvSpPr>
            <a:spLocks noGrp="1"/>
          </p:cNvSpPr>
          <p:nvPr>
            <p:ph idx="1"/>
          </p:nvPr>
        </p:nvSpPr>
        <p:spPr/>
        <p:txBody>
          <a:bodyPr>
            <a:normAutofit fontScale="85000" lnSpcReduction="10000"/>
          </a:bodyPr>
          <a:lstStyle/>
          <a:p>
            <a:r>
              <a:rPr lang="en-GB" sz="2400" dirty="0" smtClean="0"/>
              <a:t>The objectives are:</a:t>
            </a:r>
          </a:p>
          <a:p>
            <a:pPr lvl="1"/>
            <a:r>
              <a:rPr lang="en-GB" sz="2000" dirty="0" smtClean="0"/>
              <a:t>to identify the needs of the different stakeholder groups with regards to assessment of a new strategy;</a:t>
            </a:r>
          </a:p>
          <a:p>
            <a:pPr lvl="1"/>
            <a:r>
              <a:rPr lang="en-GB" sz="2000" dirty="0" smtClean="0"/>
              <a:t>Analyse the extent to which these needs are met by current JANS practice, and the opportunities and constraints to achieving greater harmonisation of development partner procedures for assessing national strategies and alignment of these to country processes and needs;</a:t>
            </a:r>
          </a:p>
          <a:p>
            <a:pPr lvl="1"/>
            <a:r>
              <a:rPr lang="en-GB" sz="2000" dirty="0" smtClean="0"/>
              <a:t>To set out preliminary suggestions on how to proceed based on this analysis</a:t>
            </a:r>
          </a:p>
          <a:p>
            <a:r>
              <a:rPr lang="en-GB" sz="2400" dirty="0" smtClean="0"/>
              <a:t>Process</a:t>
            </a:r>
          </a:p>
          <a:p>
            <a:pPr lvl="1"/>
            <a:r>
              <a:rPr lang="en-GB" sz="2000" dirty="0" smtClean="0"/>
              <a:t>Interviews with countries, development partners and CSOs</a:t>
            </a:r>
          </a:p>
          <a:p>
            <a:pPr lvl="1"/>
            <a:r>
              <a:rPr lang="en-GB" sz="2000" dirty="0" smtClean="0"/>
              <a:t>Document review of lessons from existing JANS</a:t>
            </a:r>
          </a:p>
          <a:p>
            <a:endParaRPr lang="en-GB" sz="2400" dirty="0" smtClean="0"/>
          </a:p>
          <a:p>
            <a:r>
              <a:rPr lang="en-GB" sz="2400" b="1" dirty="0" smtClean="0"/>
              <a:t>Preliminary findings only available as interviews incomplete</a:t>
            </a:r>
            <a:endParaRPr lang="en-GB" dirty="0" smtClean="0"/>
          </a:p>
          <a:p>
            <a:pPr marL="914400" lvl="1" indent="-457200">
              <a:buFont typeface="+mj-lt"/>
              <a:buAutoNum type="arabicPeriod"/>
            </a:pPr>
            <a:r>
              <a:rPr lang="en-GB" sz="2000" dirty="0" smtClean="0"/>
              <a:t>Lessons from document review</a:t>
            </a:r>
          </a:p>
          <a:p>
            <a:pPr marL="914400" lvl="1" indent="-457200">
              <a:buFont typeface="+mj-lt"/>
              <a:buAutoNum type="arabicPeriod"/>
            </a:pPr>
            <a:r>
              <a:rPr lang="en-GB" sz="2000" dirty="0" smtClean="0"/>
              <a:t>Lessons from interviews and questionnaires with development partners</a:t>
            </a:r>
          </a:p>
        </p:txBody>
      </p:sp>
    </p:spTree>
    <p:extLst>
      <p:ext uri="{BB962C8B-B14F-4D97-AF65-F5344CB8AC3E}">
        <p14:creationId xmlns:p14="http://schemas.microsoft.com/office/powerpoint/2010/main" val="769707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Lessons from document review:</a:t>
            </a:r>
            <a:br>
              <a:rPr lang="en-GB" sz="2400" b="1" dirty="0" smtClean="0"/>
            </a:br>
            <a:r>
              <a:rPr lang="en-GB" sz="2400" b="1" dirty="0" smtClean="0"/>
              <a:t>Evidence that the JANS influenced funding decisions</a:t>
            </a:r>
            <a:endParaRPr lang="en-GB" sz="2400" b="1" dirty="0"/>
          </a:p>
        </p:txBody>
      </p:sp>
      <p:sp>
        <p:nvSpPr>
          <p:cNvPr id="3" name="Content Placeholder 2"/>
          <p:cNvSpPr>
            <a:spLocks noGrp="1"/>
          </p:cNvSpPr>
          <p:nvPr>
            <p:ph idx="1"/>
          </p:nvPr>
        </p:nvSpPr>
        <p:spPr>
          <a:xfrm>
            <a:off x="457200" y="1340768"/>
            <a:ext cx="8229600" cy="5256584"/>
          </a:xfrm>
        </p:spPr>
        <p:txBody>
          <a:bodyPr>
            <a:noAutofit/>
          </a:bodyPr>
          <a:lstStyle/>
          <a:p>
            <a:pPr lvl="0"/>
            <a:r>
              <a:rPr lang="en-GB" sz="2000" dirty="0"/>
              <a:t>Very limited evidence to date that health sector JANS has actually </a:t>
            </a:r>
            <a:r>
              <a:rPr lang="en-GB" sz="2000" b="1" dirty="0" smtClean="0"/>
              <a:t>contributed to funding </a:t>
            </a:r>
            <a:r>
              <a:rPr lang="en-GB" sz="2000" b="1" dirty="0"/>
              <a:t>decisions</a:t>
            </a:r>
            <a:r>
              <a:rPr lang="en-GB" sz="2000" dirty="0"/>
              <a:t>:  </a:t>
            </a:r>
          </a:p>
          <a:p>
            <a:pPr lvl="1"/>
            <a:r>
              <a:rPr lang="en-GB" sz="1800" dirty="0" err="1"/>
              <a:t>bilaterals</a:t>
            </a:r>
            <a:r>
              <a:rPr lang="en-GB" sz="1800" dirty="0"/>
              <a:t> usually already involved in a SWAp in IHP+ countries </a:t>
            </a:r>
          </a:p>
          <a:p>
            <a:pPr lvl="1"/>
            <a:r>
              <a:rPr lang="en-GB" sz="1800" dirty="0"/>
              <a:t>GAVI:  JANS necessary but insufficient for funding decisions and requires IRC to confirm that weaknesses have been addressed</a:t>
            </a:r>
          </a:p>
          <a:p>
            <a:pPr lvl="1"/>
            <a:r>
              <a:rPr lang="en-GB" sz="1800" dirty="0"/>
              <a:t>GFATM:  disease specific </a:t>
            </a:r>
            <a:r>
              <a:rPr lang="en-GB" sz="1800" dirty="0" smtClean="0"/>
              <a:t>JANS </a:t>
            </a:r>
            <a:r>
              <a:rPr lang="en-GB" sz="1800" dirty="0"/>
              <a:t>were used for </a:t>
            </a:r>
            <a:r>
              <a:rPr lang="en-GB" sz="1800" dirty="0" smtClean="0"/>
              <a:t>national strategy first </a:t>
            </a:r>
            <a:r>
              <a:rPr lang="en-GB" sz="1800" dirty="0"/>
              <a:t>wave funding </a:t>
            </a:r>
            <a:r>
              <a:rPr lang="en-GB" sz="1800" dirty="0" smtClean="0"/>
              <a:t>decisions.  Intention was to continue for second wave and HSFP but subsequent funding opportunities were postponed</a:t>
            </a:r>
            <a:endParaRPr lang="en-GB" sz="1800" dirty="0"/>
          </a:p>
          <a:p>
            <a:pPr lvl="0"/>
            <a:r>
              <a:rPr lang="en-GB" sz="2000" dirty="0"/>
              <a:t>Some evidence that JANS </a:t>
            </a:r>
            <a:r>
              <a:rPr lang="en-GB" sz="2000" dirty="0" smtClean="0"/>
              <a:t>impacted </a:t>
            </a:r>
            <a:r>
              <a:rPr lang="en-GB" sz="2000" dirty="0"/>
              <a:t>on the </a:t>
            </a:r>
            <a:r>
              <a:rPr lang="en-GB" sz="2000" b="1" dirty="0"/>
              <a:t>mode of funding </a:t>
            </a:r>
            <a:r>
              <a:rPr lang="en-GB" sz="2000" dirty="0"/>
              <a:t>that DPs use:  </a:t>
            </a:r>
          </a:p>
          <a:p>
            <a:pPr lvl="1"/>
            <a:r>
              <a:rPr lang="en-GB" sz="1800" dirty="0"/>
              <a:t>a JANS approved plan can serve as one of several criteria that some DPs will use in determining HOW they will channel resources to country  </a:t>
            </a:r>
          </a:p>
          <a:p>
            <a:pPr lvl="1"/>
            <a:r>
              <a:rPr lang="en-GB" sz="1800" dirty="0"/>
              <a:t>but </a:t>
            </a:r>
            <a:r>
              <a:rPr lang="en-GB" sz="1800" dirty="0" smtClean="0"/>
              <a:t>DPs will still require additional </a:t>
            </a:r>
            <a:r>
              <a:rPr lang="en-GB" sz="1800" dirty="0"/>
              <a:t>decision making processes </a:t>
            </a:r>
          </a:p>
          <a:p>
            <a:pPr lvl="0"/>
            <a:r>
              <a:rPr lang="en-GB" sz="2000" dirty="0"/>
              <a:t>Strong evidence that </a:t>
            </a:r>
            <a:r>
              <a:rPr lang="en-GB" sz="2000" b="1" dirty="0" smtClean="0"/>
              <a:t>assessment </a:t>
            </a:r>
            <a:r>
              <a:rPr lang="en-GB" sz="2000" b="1" dirty="0"/>
              <a:t>of fiduciary arrangements </a:t>
            </a:r>
            <a:r>
              <a:rPr lang="en-GB" sz="2000" dirty="0"/>
              <a:t>is needed alongside </a:t>
            </a:r>
            <a:r>
              <a:rPr lang="en-GB" sz="2000" dirty="0" smtClean="0"/>
              <a:t>JANS  - intention of JANS is to provide an overview on this</a:t>
            </a:r>
            <a:endParaRPr lang="en-GB" sz="2000" dirty="0"/>
          </a:p>
          <a:p>
            <a:pPr lvl="1"/>
            <a:r>
              <a:rPr lang="en-GB" sz="1800" dirty="0"/>
              <a:t>some DPs will always need more rigorous financial management appraisal than others but this process could be better </a:t>
            </a:r>
            <a:r>
              <a:rPr lang="en-GB" sz="1800" dirty="0" smtClean="0"/>
              <a:t>harmonised</a:t>
            </a:r>
            <a:endParaRPr lang="en-GB" sz="1800" dirty="0"/>
          </a:p>
        </p:txBody>
      </p:sp>
    </p:spTree>
    <p:extLst>
      <p:ext uri="{BB962C8B-B14F-4D97-AF65-F5344CB8AC3E}">
        <p14:creationId xmlns:p14="http://schemas.microsoft.com/office/powerpoint/2010/main" val="3088171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Preliminary lessons from DP questionnaires:</a:t>
            </a:r>
            <a:br>
              <a:rPr lang="en-GB" sz="2400" b="1" dirty="0" smtClean="0"/>
            </a:br>
            <a:r>
              <a:rPr lang="en-GB" sz="2400" b="1" dirty="0" smtClean="0"/>
              <a:t>How development partners use JANS in funding decisions</a:t>
            </a:r>
            <a:endParaRPr lang="en-GB" sz="2400" b="1"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413021152"/>
              </p:ext>
            </p:extLst>
          </p:nvPr>
        </p:nvGraphicFramePr>
        <p:xfrm>
          <a:off x="467544" y="1628801"/>
          <a:ext cx="8208912" cy="3766095"/>
        </p:xfrm>
        <a:graphic>
          <a:graphicData uri="http://schemas.openxmlformats.org/drawingml/2006/table">
            <a:tbl>
              <a:tblPr firstRow="1" bandRow="1">
                <a:tableStyleId>{5C22544A-7EE6-4342-B048-85BDC9FD1C3A}</a:tableStyleId>
              </a:tblPr>
              <a:tblGrid>
                <a:gridCol w="2052228"/>
                <a:gridCol w="2052228"/>
                <a:gridCol w="2052228"/>
                <a:gridCol w="2052228"/>
              </a:tblGrid>
              <a:tr h="347158">
                <a:tc>
                  <a:txBody>
                    <a:bodyPr/>
                    <a:lstStyle/>
                    <a:p>
                      <a:r>
                        <a:rPr lang="en-GB" dirty="0" smtClean="0"/>
                        <a:t>Direct</a:t>
                      </a:r>
                      <a:endParaRPr lang="en-GB" dirty="0"/>
                    </a:p>
                  </a:txBody>
                  <a:tcPr marL="44934" marR="44934"/>
                </a:tc>
                <a:tc>
                  <a:txBody>
                    <a:bodyPr/>
                    <a:lstStyle/>
                    <a:p>
                      <a:r>
                        <a:rPr lang="en-GB" dirty="0" smtClean="0"/>
                        <a:t>Direct</a:t>
                      </a:r>
                      <a:endParaRPr lang="en-GB" dirty="0"/>
                    </a:p>
                  </a:txBody>
                  <a:tcPr marL="44934" marR="44934"/>
                </a:tc>
                <a:tc>
                  <a:txBody>
                    <a:bodyPr/>
                    <a:lstStyle/>
                    <a:p>
                      <a:r>
                        <a:rPr lang="en-GB" dirty="0" smtClean="0"/>
                        <a:t>Indirect</a:t>
                      </a:r>
                      <a:endParaRPr lang="en-GB" dirty="0"/>
                    </a:p>
                  </a:txBody>
                  <a:tcPr marL="44934" marR="44934"/>
                </a:tc>
                <a:tc>
                  <a:txBody>
                    <a:bodyPr/>
                    <a:lstStyle/>
                    <a:p>
                      <a:r>
                        <a:rPr lang="en-GB" dirty="0" smtClean="0"/>
                        <a:t>No decision</a:t>
                      </a:r>
                      <a:endParaRPr lang="en-GB" dirty="0"/>
                    </a:p>
                  </a:txBody>
                  <a:tcPr marL="44934" marR="44934"/>
                </a:tc>
              </a:tr>
              <a:tr h="1114335">
                <a:tc>
                  <a:txBody>
                    <a:bodyPr/>
                    <a:lstStyle/>
                    <a:p>
                      <a:r>
                        <a:rPr lang="en-GB" sz="1600" dirty="0" smtClean="0"/>
                        <a:t>Replaced requirement for existing assessment</a:t>
                      </a:r>
                      <a:endParaRPr lang="en-GB" sz="1600" dirty="0"/>
                    </a:p>
                  </a:txBody>
                  <a:tcPr marL="44934" marR="44934"/>
                </a:tc>
                <a:tc>
                  <a:txBody>
                    <a:bodyPr/>
                    <a:lstStyle/>
                    <a:p>
                      <a:r>
                        <a:rPr lang="en-GB" sz="1600" dirty="0" smtClean="0"/>
                        <a:t>Fed into existing assessment process and reduced elements</a:t>
                      </a:r>
                      <a:endParaRPr lang="en-GB" sz="1600" dirty="0"/>
                    </a:p>
                  </a:txBody>
                  <a:tcPr marL="44934" marR="44934"/>
                </a:tc>
                <a:tc>
                  <a:txBody>
                    <a:bodyPr/>
                    <a:lstStyle/>
                    <a:p>
                      <a:r>
                        <a:rPr lang="en-GB" sz="1600" dirty="0" smtClean="0"/>
                        <a:t>Additional assurance for a funding decision that would have been taken anyway </a:t>
                      </a:r>
                      <a:endParaRPr lang="en-GB" sz="1600" dirty="0"/>
                    </a:p>
                  </a:txBody>
                  <a:tcPr marL="44934" marR="44934"/>
                </a:tc>
                <a:tc>
                  <a:txBody>
                    <a:bodyPr/>
                    <a:lstStyle/>
                    <a:p>
                      <a:r>
                        <a:rPr lang="en-GB" sz="1600" dirty="0" smtClean="0"/>
                        <a:t>Participated</a:t>
                      </a:r>
                      <a:r>
                        <a:rPr lang="en-GB" sz="1600" baseline="0" dirty="0" smtClean="0"/>
                        <a:t> in JANS but no immediate impact on funding decision</a:t>
                      </a:r>
                      <a:endParaRPr lang="en-GB" sz="1600" dirty="0"/>
                    </a:p>
                  </a:txBody>
                  <a:tcPr marL="44934" marR="44934"/>
                </a:tc>
              </a:tr>
              <a:tr h="1706858">
                <a:tc>
                  <a:txBody>
                    <a:bodyPr/>
                    <a:lstStyle/>
                    <a:p>
                      <a:pPr marL="285750" indent="-285750">
                        <a:buFont typeface="Arial" pitchFamily="34" charset="0"/>
                        <a:buNone/>
                      </a:pPr>
                      <a:r>
                        <a:rPr lang="en-GB" sz="1600" dirty="0" smtClean="0"/>
                        <a:t>DFID Nepal, Ethiopia, Malawi</a:t>
                      </a:r>
                    </a:p>
                    <a:p>
                      <a:pPr marL="285750" indent="-285750">
                        <a:buFont typeface="Arial" pitchFamily="34" charset="0"/>
                        <a:buNone/>
                      </a:pPr>
                      <a:r>
                        <a:rPr lang="en-GB" sz="1600" dirty="0" smtClean="0"/>
                        <a:t>German</a:t>
                      </a:r>
                      <a:r>
                        <a:rPr lang="en-GB" sz="1600" baseline="0" dirty="0" smtClean="0"/>
                        <a:t> Development Cooperation,</a:t>
                      </a:r>
                      <a:r>
                        <a:rPr lang="en-GB" sz="1600" dirty="0" smtClean="0"/>
                        <a:t> </a:t>
                      </a:r>
                      <a:r>
                        <a:rPr lang="en-GB" sz="1600" baseline="0" dirty="0" smtClean="0"/>
                        <a:t>Malawi</a:t>
                      </a:r>
                    </a:p>
                    <a:p>
                      <a:pPr marL="285750" marR="0" indent="-285750" algn="l" defTabSz="914400" rtl="0" eaLnBrk="1" fontAlgn="auto" latinLnBrk="0" hangingPunct="1">
                        <a:lnSpc>
                          <a:spcPct val="100000"/>
                        </a:lnSpc>
                        <a:spcBef>
                          <a:spcPts val="0"/>
                        </a:spcBef>
                        <a:spcAft>
                          <a:spcPts val="0"/>
                        </a:spcAft>
                        <a:buClrTx/>
                        <a:buSzTx/>
                        <a:buFont typeface="Arial" pitchFamily="34" charset="0"/>
                        <a:buNone/>
                        <a:tabLst/>
                        <a:defRPr/>
                      </a:pPr>
                      <a:r>
                        <a:rPr lang="en-GB" sz="1600" dirty="0" smtClean="0"/>
                        <a:t>World Bank Nepal</a:t>
                      </a:r>
                    </a:p>
                  </a:txBody>
                  <a:tcPr marL="44934" marR="44934"/>
                </a:tc>
                <a:tc>
                  <a:txBody>
                    <a:bodyPr/>
                    <a:lstStyle/>
                    <a:p>
                      <a:pPr marL="285750" indent="-285750">
                        <a:buFont typeface="Arial" pitchFamily="34" charset="0"/>
                        <a:buNone/>
                      </a:pPr>
                      <a:r>
                        <a:rPr lang="en-GB" sz="1600" dirty="0" smtClean="0"/>
                        <a:t>GAVI Vietnam, Malawi</a:t>
                      </a:r>
                    </a:p>
                    <a:p>
                      <a:pPr marL="285750" indent="-285750">
                        <a:buFont typeface="Arial" pitchFamily="34" charset="0"/>
                        <a:buNone/>
                      </a:pPr>
                      <a:r>
                        <a:rPr lang="en-GB" sz="1600" dirty="0" smtClean="0"/>
                        <a:t>German</a:t>
                      </a:r>
                      <a:r>
                        <a:rPr lang="en-GB" sz="1600" baseline="0" dirty="0" smtClean="0"/>
                        <a:t> Development Cooperation</a:t>
                      </a:r>
                      <a:r>
                        <a:rPr lang="en-GB" sz="1600" dirty="0" smtClean="0"/>
                        <a:t> Rwanda</a:t>
                      </a:r>
                      <a:endParaRPr lang="en-GB" sz="1600" dirty="0"/>
                    </a:p>
                  </a:txBody>
                  <a:tcPr marL="44934" marR="44934"/>
                </a:tc>
                <a:tc>
                  <a:txBody>
                    <a:bodyPr/>
                    <a:lstStyle/>
                    <a:p>
                      <a:pPr marL="285750" indent="-285750">
                        <a:buFont typeface="Arial" pitchFamily="34" charset="0"/>
                        <a:buNone/>
                      </a:pPr>
                      <a:r>
                        <a:rPr lang="en-GB" sz="1600" dirty="0" smtClean="0"/>
                        <a:t>UNFPA</a:t>
                      </a:r>
                      <a:r>
                        <a:rPr lang="en-GB" sz="1600" baseline="0" dirty="0" smtClean="0"/>
                        <a:t> Ethiopia</a:t>
                      </a:r>
                      <a:endParaRPr lang="en-GB" sz="1600" dirty="0"/>
                    </a:p>
                  </a:txBody>
                  <a:tcPr marL="44934" marR="44934"/>
                </a:tc>
                <a:tc>
                  <a:txBody>
                    <a:bodyPr/>
                    <a:lstStyle/>
                    <a:p>
                      <a:r>
                        <a:rPr lang="en-GB" sz="1600" dirty="0" smtClean="0"/>
                        <a:t>Many examples:</a:t>
                      </a:r>
                    </a:p>
                    <a:p>
                      <a:pPr marL="285750" indent="-285750">
                        <a:buFont typeface="Arial" pitchFamily="34" charset="0"/>
                        <a:buChar char="•"/>
                      </a:pPr>
                      <a:r>
                        <a:rPr lang="en-GB" sz="1600" dirty="0" smtClean="0"/>
                        <a:t>German Development Cooperation</a:t>
                      </a:r>
                    </a:p>
                    <a:p>
                      <a:pPr marL="285750" indent="-285750">
                        <a:buFont typeface="Arial" pitchFamily="34" charset="0"/>
                        <a:buChar char="•"/>
                      </a:pPr>
                      <a:r>
                        <a:rPr lang="en-GB" sz="1600" dirty="0" smtClean="0"/>
                        <a:t>World Bank</a:t>
                      </a:r>
                    </a:p>
                    <a:p>
                      <a:pPr marL="285750" indent="-285750">
                        <a:buFont typeface="Arial" pitchFamily="34" charset="0"/>
                        <a:buChar char="•"/>
                      </a:pPr>
                      <a:r>
                        <a:rPr lang="en-GB" sz="1600" dirty="0" smtClean="0"/>
                        <a:t>Netherlands</a:t>
                      </a:r>
                    </a:p>
                    <a:p>
                      <a:pPr marL="285750" indent="-285750">
                        <a:buFont typeface="Arial" pitchFamily="34" charset="0"/>
                        <a:buChar char="•"/>
                      </a:pPr>
                      <a:r>
                        <a:rPr lang="en-GB" sz="1600" dirty="0" smtClean="0"/>
                        <a:t>European Commission</a:t>
                      </a:r>
                    </a:p>
                    <a:p>
                      <a:pPr marL="285750" indent="-285750">
                        <a:buFont typeface="Arial" pitchFamily="34" charset="0"/>
                        <a:buChar char="•"/>
                      </a:pPr>
                      <a:r>
                        <a:rPr lang="en-GB" sz="1600" dirty="0" smtClean="0"/>
                        <a:t>UN agencies</a:t>
                      </a:r>
                      <a:endParaRPr lang="en-GB" sz="1600" dirty="0"/>
                    </a:p>
                  </a:txBody>
                  <a:tcPr marL="44934" marR="44934"/>
                </a:tc>
              </a:tr>
            </a:tbl>
          </a:graphicData>
        </a:graphic>
      </p:graphicFrame>
    </p:spTree>
    <p:extLst>
      <p:ext uri="{BB962C8B-B14F-4D97-AF65-F5344CB8AC3E}">
        <p14:creationId xmlns:p14="http://schemas.microsoft.com/office/powerpoint/2010/main" val="621847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solidFill>
                  <a:prstClr val="black"/>
                </a:solidFill>
              </a:rPr>
              <a:t>Preliminary lessons from DP interviews:</a:t>
            </a:r>
            <a:br>
              <a:rPr lang="en-GB" sz="2400" b="1" dirty="0">
                <a:solidFill>
                  <a:prstClr val="black"/>
                </a:solidFill>
              </a:rPr>
            </a:br>
            <a:r>
              <a:rPr lang="en-GB" sz="2400" b="1" dirty="0" smtClean="0">
                <a:solidFill>
                  <a:prstClr val="black"/>
                </a:solidFill>
              </a:rPr>
              <a:t>How DPs assess national health strategies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Criteria for Assessing a Strategy</a:t>
            </a:r>
          </a:p>
          <a:p>
            <a:pPr lvl="1"/>
            <a:r>
              <a:rPr lang="en-GB" dirty="0" smtClean="0"/>
              <a:t>Most </a:t>
            </a:r>
            <a:r>
              <a:rPr lang="en-GB" dirty="0"/>
              <a:t>DPs use generic </a:t>
            </a:r>
            <a:r>
              <a:rPr lang="en-GB" dirty="0" smtClean="0"/>
              <a:t>guidance for assessing national health strategies</a:t>
            </a:r>
          </a:p>
          <a:p>
            <a:pPr lvl="1"/>
            <a:r>
              <a:rPr lang="en-GB" dirty="0" smtClean="0"/>
              <a:t>DPs do not have health strategy specific criteria</a:t>
            </a:r>
          </a:p>
          <a:p>
            <a:pPr lvl="1"/>
            <a:r>
              <a:rPr lang="en-GB" dirty="0" smtClean="0"/>
              <a:t>General DP view that scope of JANS is useful but not sufficient for funding decisions – provides additional evidence and assurance of quality of strategy</a:t>
            </a:r>
          </a:p>
          <a:p>
            <a:r>
              <a:rPr lang="en-GB" dirty="0" smtClean="0"/>
              <a:t>Format of assessment</a:t>
            </a:r>
          </a:p>
          <a:p>
            <a:pPr lvl="1"/>
            <a:r>
              <a:rPr lang="en-GB" dirty="0" smtClean="0"/>
              <a:t>Most DPs have a format for programme documentation that agency staff complete</a:t>
            </a:r>
          </a:p>
          <a:p>
            <a:pPr lvl="1"/>
            <a:r>
              <a:rPr lang="en-GB" dirty="0" smtClean="0"/>
              <a:t>No specific format for national strategy assessment (largely because no formal guidance for national strategy assessment)</a:t>
            </a:r>
          </a:p>
          <a:p>
            <a:pPr marL="457200" indent="-457200"/>
            <a:r>
              <a:rPr lang="en-GB" dirty="0" smtClean="0"/>
              <a:t>Who appraises?</a:t>
            </a:r>
          </a:p>
          <a:p>
            <a:pPr lvl="1"/>
            <a:r>
              <a:rPr lang="en-GB" dirty="0" smtClean="0"/>
              <a:t>For most DPs, staff conduct appraisal (or consultants)</a:t>
            </a:r>
          </a:p>
          <a:p>
            <a:pPr lvl="1"/>
            <a:r>
              <a:rPr lang="en-GB" dirty="0" smtClean="0"/>
              <a:t>Some have formal peer review requirement – e.g. World Bank</a:t>
            </a:r>
          </a:p>
          <a:p>
            <a:pPr lvl="1"/>
            <a:r>
              <a:rPr lang="en-GB" dirty="0" smtClean="0"/>
              <a:t>Global Fund requires independence in appraisal</a:t>
            </a:r>
          </a:p>
        </p:txBody>
      </p:sp>
    </p:spTree>
    <p:extLst>
      <p:ext uri="{BB962C8B-B14F-4D97-AF65-F5344CB8AC3E}">
        <p14:creationId xmlns:p14="http://schemas.microsoft.com/office/powerpoint/2010/main" val="792385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Preliminary findings from DP interviews:</a:t>
            </a:r>
            <a:br>
              <a:rPr lang="en-GB" sz="2400" b="1" dirty="0" smtClean="0"/>
            </a:br>
            <a:r>
              <a:rPr lang="en-GB" sz="2400" b="1" dirty="0" smtClean="0"/>
              <a:t>JANS and other key elements of a funding decision</a:t>
            </a:r>
            <a:endParaRPr lang="en-GB" sz="2400" b="1" dirty="0"/>
          </a:p>
        </p:txBody>
      </p:sp>
      <p:sp>
        <p:nvSpPr>
          <p:cNvPr id="3" name="Content Placeholder 2"/>
          <p:cNvSpPr>
            <a:spLocks noGrp="1"/>
          </p:cNvSpPr>
          <p:nvPr>
            <p:ph idx="1"/>
          </p:nvPr>
        </p:nvSpPr>
        <p:spPr>
          <a:xfrm>
            <a:off x="467544" y="1268760"/>
            <a:ext cx="8229600" cy="4886003"/>
          </a:xfrm>
        </p:spPr>
        <p:txBody>
          <a:bodyPr>
            <a:noAutofit/>
          </a:bodyPr>
          <a:lstStyle/>
          <a:p>
            <a:pPr marL="0" indent="0">
              <a:buNone/>
            </a:pPr>
            <a:r>
              <a:rPr lang="en-GB" sz="2000" u="sng" dirty="0" smtClean="0"/>
              <a:t>Scope of JANS</a:t>
            </a:r>
          </a:p>
          <a:p>
            <a:r>
              <a:rPr lang="en-GB" sz="2000" dirty="0" smtClean="0"/>
              <a:t>Development partners broadly positive on scope</a:t>
            </a:r>
          </a:p>
          <a:p>
            <a:r>
              <a:rPr lang="en-GB" sz="2000" dirty="0"/>
              <a:t>Financial management </a:t>
            </a:r>
            <a:r>
              <a:rPr lang="en-GB" sz="2000" dirty="0" smtClean="0"/>
              <a:t>assessment is required but outside scope and intention of </a:t>
            </a:r>
            <a:r>
              <a:rPr lang="en-GB" sz="2000" smtClean="0"/>
              <a:t>JANS </a:t>
            </a:r>
          </a:p>
          <a:p>
            <a:pPr marL="0" indent="0">
              <a:buNone/>
            </a:pPr>
            <a:r>
              <a:rPr lang="en-GB" sz="2000" u="sng" smtClean="0"/>
              <a:t>Level </a:t>
            </a:r>
            <a:r>
              <a:rPr lang="en-GB" sz="2000" u="sng" dirty="0" smtClean="0"/>
              <a:t>of detail</a:t>
            </a:r>
          </a:p>
          <a:p>
            <a:r>
              <a:rPr lang="en-GB" sz="2000" dirty="0" smtClean="0"/>
              <a:t>Implementation </a:t>
            </a:r>
            <a:r>
              <a:rPr lang="en-GB" sz="2000" dirty="0"/>
              <a:t>arrangements  </a:t>
            </a:r>
            <a:r>
              <a:rPr lang="en-GB" sz="2000" dirty="0" smtClean="0"/>
              <a:t>and institutional capacity</a:t>
            </a:r>
          </a:p>
          <a:p>
            <a:pPr lvl="1"/>
            <a:r>
              <a:rPr lang="en-GB" sz="1600" dirty="0" smtClean="0"/>
              <a:t>These are covered in JANS but some agencies require more detail because national health strategy and JANS are high level and do not include operational plans</a:t>
            </a:r>
          </a:p>
          <a:p>
            <a:r>
              <a:rPr lang="en-GB" sz="2000" dirty="0"/>
              <a:t>Results focus is increasing significantly among most DPs</a:t>
            </a:r>
          </a:p>
          <a:p>
            <a:pPr lvl="1"/>
            <a:r>
              <a:rPr lang="en-GB" sz="1600" dirty="0" smtClean="0"/>
              <a:t>All development partners under huge pressure to demonstrate results</a:t>
            </a:r>
          </a:p>
          <a:p>
            <a:pPr lvl="1"/>
            <a:r>
              <a:rPr lang="en-GB" sz="1600" dirty="0" smtClean="0"/>
              <a:t>Some national health </a:t>
            </a:r>
            <a:r>
              <a:rPr lang="en-GB" sz="1600" dirty="0"/>
              <a:t>strategies </a:t>
            </a:r>
            <a:r>
              <a:rPr lang="en-GB" sz="1600" dirty="0" smtClean="0"/>
              <a:t>and JANS assessment need more detail</a:t>
            </a:r>
          </a:p>
          <a:p>
            <a:pPr lvl="1"/>
            <a:r>
              <a:rPr lang="en-GB" sz="1600" dirty="0" smtClean="0"/>
              <a:t>JANS tool covers results in a number of places – potential for clearer focus?</a:t>
            </a:r>
            <a:endParaRPr lang="en-GB" sz="1600" dirty="0"/>
          </a:p>
          <a:p>
            <a:pPr marL="0" indent="0">
              <a:buNone/>
            </a:pPr>
            <a:r>
              <a:rPr lang="en-GB" sz="2000" u="sng" dirty="0" smtClean="0"/>
              <a:t>Process</a:t>
            </a:r>
          </a:p>
          <a:p>
            <a:r>
              <a:rPr lang="en-GB" sz="2000" dirty="0" smtClean="0"/>
              <a:t>Political considerations are as important as technical</a:t>
            </a:r>
          </a:p>
          <a:p>
            <a:pPr lvl="1"/>
            <a:r>
              <a:rPr lang="en-GB" sz="1600" dirty="0" smtClean="0"/>
              <a:t>particularly for bilateral donors who are increasingly sensitive to political risk</a:t>
            </a:r>
          </a:p>
          <a:p>
            <a:r>
              <a:rPr lang="en-GB" sz="2000" dirty="0" smtClean="0"/>
              <a:t>Timing of DP funding decisions a out of sync with sector strategy/JANS</a:t>
            </a:r>
          </a:p>
        </p:txBody>
      </p:sp>
    </p:spTree>
    <p:extLst>
      <p:ext uri="{BB962C8B-B14F-4D97-AF65-F5344CB8AC3E}">
        <p14:creationId xmlns:p14="http://schemas.microsoft.com/office/powerpoint/2010/main" val="3481265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Preliminary lessons from DP interviews:</a:t>
            </a:r>
            <a:br>
              <a:rPr lang="en-GB" sz="2400" b="1" dirty="0" smtClean="0"/>
            </a:br>
            <a:r>
              <a:rPr lang="en-GB" sz="2400" b="1" dirty="0" smtClean="0"/>
              <a:t>DPs use JANS in different ways</a:t>
            </a:r>
            <a:endParaRPr lang="en-GB" sz="2400" b="1" dirty="0"/>
          </a:p>
        </p:txBody>
      </p:sp>
      <p:sp>
        <p:nvSpPr>
          <p:cNvPr id="3" name="Content Placeholder 2"/>
          <p:cNvSpPr>
            <a:spLocks noGrp="1"/>
          </p:cNvSpPr>
          <p:nvPr>
            <p:ph idx="1"/>
          </p:nvPr>
        </p:nvSpPr>
        <p:spPr>
          <a:xfrm>
            <a:off x="457200" y="1340768"/>
            <a:ext cx="8229600" cy="5040560"/>
          </a:xfrm>
        </p:spPr>
        <p:txBody>
          <a:bodyPr>
            <a:normAutofit fontScale="92500" lnSpcReduction="20000"/>
          </a:bodyPr>
          <a:lstStyle/>
          <a:p>
            <a:r>
              <a:rPr lang="en-GB" sz="2400" dirty="0" smtClean="0"/>
              <a:t>Bilateral donors and multilateral development banks</a:t>
            </a:r>
          </a:p>
          <a:p>
            <a:pPr lvl="1"/>
            <a:r>
              <a:rPr lang="en-GB" sz="2000" dirty="0" smtClean="0"/>
              <a:t>Usually have a resident advisor if they are in the sector and therefore participate already in harmonised sector processes, JARs, MTRs, etc</a:t>
            </a:r>
          </a:p>
          <a:p>
            <a:pPr lvl="1"/>
            <a:r>
              <a:rPr lang="en-GB" sz="2000" dirty="0" smtClean="0"/>
              <a:t>JANS used by development partners </a:t>
            </a:r>
            <a:r>
              <a:rPr lang="en-GB" sz="2000" dirty="0"/>
              <a:t>to provide reassurance of quality </a:t>
            </a:r>
            <a:r>
              <a:rPr lang="en-GB" sz="2000" dirty="0" smtClean="0"/>
              <a:t>strategy, to persuade headquarters of quality strategy, and if no country presence to provide evidence and assurance of quality strategy</a:t>
            </a:r>
          </a:p>
          <a:p>
            <a:pPr lvl="1"/>
            <a:r>
              <a:rPr lang="en-GB" sz="2000" dirty="0" smtClean="0"/>
              <a:t>marginal impact on transaction costs</a:t>
            </a:r>
          </a:p>
          <a:p>
            <a:r>
              <a:rPr lang="en-GB" sz="2400" dirty="0" smtClean="0"/>
              <a:t>Global funds/initiatives</a:t>
            </a:r>
          </a:p>
          <a:p>
            <a:pPr lvl="1"/>
            <a:r>
              <a:rPr lang="en-GB" sz="2000" dirty="0" smtClean="0"/>
              <a:t>Usually not resident and driven by global assessment processes</a:t>
            </a:r>
          </a:p>
          <a:p>
            <a:pPr lvl="1"/>
            <a:r>
              <a:rPr lang="en-GB" sz="2000" dirty="0" smtClean="0"/>
              <a:t>Highly focused on particular results but increasingly aware that sector approach is needed to deliver specific outcomes</a:t>
            </a:r>
          </a:p>
          <a:p>
            <a:pPr lvl="1"/>
            <a:r>
              <a:rPr lang="en-GB" sz="2000" dirty="0" smtClean="0"/>
              <a:t>Potential for reduced transaction costs but need to balance local flexibility and harmonisation with an expectation of global quality standards</a:t>
            </a:r>
          </a:p>
          <a:p>
            <a:r>
              <a:rPr lang="en-GB" sz="2400" dirty="0" smtClean="0"/>
              <a:t>UN agencies</a:t>
            </a:r>
          </a:p>
          <a:p>
            <a:pPr lvl="1"/>
            <a:r>
              <a:rPr lang="en-GB" sz="2000" dirty="0" smtClean="0"/>
              <a:t>Highly focused on results</a:t>
            </a:r>
          </a:p>
          <a:p>
            <a:pPr lvl="1"/>
            <a:r>
              <a:rPr lang="en-GB" sz="2000" dirty="0" smtClean="0"/>
              <a:t>Still have their own budgeting timelines – </a:t>
            </a:r>
            <a:r>
              <a:rPr lang="en-GB" sz="2000" dirty="0" err="1" smtClean="0"/>
              <a:t>eg</a:t>
            </a:r>
            <a:r>
              <a:rPr lang="en-GB" sz="2000" dirty="0" smtClean="0"/>
              <a:t> WHO biannual budget</a:t>
            </a:r>
          </a:p>
          <a:p>
            <a:pPr lvl="1"/>
            <a:r>
              <a:rPr lang="en-GB" sz="2000" dirty="0" smtClean="0"/>
              <a:t>May be more focused on other aid effectiveness priorities – UNDAF etc</a:t>
            </a:r>
          </a:p>
        </p:txBody>
      </p:sp>
    </p:spTree>
    <p:extLst>
      <p:ext uri="{BB962C8B-B14F-4D97-AF65-F5344CB8AC3E}">
        <p14:creationId xmlns:p14="http://schemas.microsoft.com/office/powerpoint/2010/main" val="3439996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smtClean="0"/>
              <a:t>How could DPs maximise use of JANS?</a:t>
            </a:r>
            <a:endParaRPr lang="en-GB" sz="2400" b="1" dirty="0"/>
          </a:p>
        </p:txBody>
      </p:sp>
      <p:sp>
        <p:nvSpPr>
          <p:cNvPr id="3" name="Content Placeholder 2"/>
          <p:cNvSpPr>
            <a:spLocks noGrp="1"/>
          </p:cNvSpPr>
          <p:nvPr>
            <p:ph idx="1"/>
          </p:nvPr>
        </p:nvSpPr>
        <p:spPr/>
        <p:txBody>
          <a:bodyPr>
            <a:normAutofit fontScale="92500" lnSpcReduction="10000"/>
          </a:bodyPr>
          <a:lstStyle/>
          <a:p>
            <a:r>
              <a:rPr lang="en-GB" sz="2000" dirty="0" smtClean="0"/>
              <a:t>Options with direct impact on content and use of existing JANS:</a:t>
            </a:r>
          </a:p>
          <a:p>
            <a:pPr lvl="1"/>
            <a:r>
              <a:rPr lang="en-GB" sz="1800" dirty="0" smtClean="0"/>
              <a:t>Clearer </a:t>
            </a:r>
            <a:r>
              <a:rPr lang="en-GB" sz="1800" dirty="0"/>
              <a:t>articulation of results </a:t>
            </a:r>
            <a:r>
              <a:rPr lang="en-GB" sz="1800" dirty="0" smtClean="0"/>
              <a:t>required in national strategies and in JANS </a:t>
            </a:r>
            <a:r>
              <a:rPr lang="en-GB" sz="1800" dirty="0"/>
              <a:t>– for all </a:t>
            </a:r>
            <a:r>
              <a:rPr lang="en-GB" sz="1800" dirty="0" smtClean="0"/>
              <a:t>DPs</a:t>
            </a:r>
          </a:p>
          <a:p>
            <a:pPr lvl="1"/>
            <a:r>
              <a:rPr lang="en-GB" sz="1800" dirty="0" smtClean="0"/>
              <a:t>Consistent quality and rigour of health strategies and JANS</a:t>
            </a:r>
          </a:p>
          <a:p>
            <a:pPr lvl="1"/>
            <a:r>
              <a:rPr lang="en-GB" sz="1800" dirty="0" smtClean="0"/>
              <a:t>Shifting </a:t>
            </a:r>
            <a:r>
              <a:rPr lang="en-GB" sz="1800" dirty="0"/>
              <a:t>the timing of DP funding decisions to link with country strategy development process</a:t>
            </a:r>
          </a:p>
          <a:p>
            <a:endParaRPr lang="en-GB" sz="1800" dirty="0" smtClean="0"/>
          </a:p>
          <a:p>
            <a:r>
              <a:rPr lang="en-GB" sz="2000" dirty="0" smtClean="0"/>
              <a:t>Options within a wider context that indirectly impacts on use of JANS:</a:t>
            </a:r>
          </a:p>
          <a:p>
            <a:pPr lvl="1"/>
            <a:r>
              <a:rPr lang="en-GB" sz="1800" dirty="0" smtClean="0"/>
              <a:t>Increasing harmonisation of and shared responsibility for financial management assessment, linked to JANS process</a:t>
            </a:r>
          </a:p>
          <a:p>
            <a:pPr lvl="1"/>
            <a:r>
              <a:rPr lang="en-GB" sz="1800" dirty="0" smtClean="0"/>
              <a:t>Clearer links between health strategies and implementation plans and assessment of capacity to deliver</a:t>
            </a:r>
          </a:p>
          <a:p>
            <a:pPr lvl="1"/>
            <a:r>
              <a:rPr lang="en-GB" sz="1800" dirty="0" smtClean="0"/>
              <a:t>Specific focus on articulation of results of interest to global funds (HIV, malaria, immunisation, MDG4/5)</a:t>
            </a:r>
          </a:p>
          <a:p>
            <a:r>
              <a:rPr lang="en-GB" sz="2200" b="1" dirty="0"/>
              <a:t>JANS are new – more </a:t>
            </a:r>
            <a:r>
              <a:rPr lang="en-GB" sz="2200" b="1" dirty="0" smtClean="0"/>
              <a:t>and improved use </a:t>
            </a:r>
            <a:r>
              <a:rPr lang="en-GB" sz="2200" b="1" dirty="0"/>
              <a:t>could </a:t>
            </a:r>
            <a:r>
              <a:rPr lang="en-GB" sz="2200" b="1" dirty="0" smtClean="0"/>
              <a:t>lead to greater confidence in JANS and greater role informing decision making</a:t>
            </a:r>
            <a:endParaRPr lang="en-GB" sz="2200" dirty="0" smtClean="0"/>
          </a:p>
        </p:txBody>
      </p:sp>
    </p:spTree>
    <p:extLst>
      <p:ext uri="{BB962C8B-B14F-4D97-AF65-F5344CB8AC3E}">
        <p14:creationId xmlns:p14="http://schemas.microsoft.com/office/powerpoint/2010/main" val="1077920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1141</Words>
  <Application>Microsoft Office PowerPoint</Application>
  <PresentationFormat>On-screen Show (4:3)</PresentationFormat>
  <Paragraphs>118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Review of different stakeholders needs in relation to Joint Assessment of National Strategies and Plans (JANS) Preliminary Findings</vt:lpstr>
      <vt:lpstr>Introduction</vt:lpstr>
      <vt:lpstr>Lessons from document review: Evidence that the JANS influenced funding decisions</vt:lpstr>
      <vt:lpstr>Preliminary lessons from DP questionnaires: How development partners use JANS in funding decisions</vt:lpstr>
      <vt:lpstr>Preliminary lessons from DP interviews: How DPs assess national health strategies</vt:lpstr>
      <vt:lpstr>Preliminary findings from DP interviews: JANS and other key elements of a funding decision</vt:lpstr>
      <vt:lpstr>Preliminary lessons from DP interviews: DPs use JANS in different ways</vt:lpstr>
      <vt:lpstr>How could DPs maximise use of JANS?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Claire Kairys</cp:lastModifiedBy>
  <cp:revision>40</cp:revision>
  <cp:lastPrinted>2012-12-07T08:04:04Z</cp:lastPrinted>
  <dcterms:created xsi:type="dcterms:W3CDTF">2012-11-23T10:44:39Z</dcterms:created>
  <dcterms:modified xsi:type="dcterms:W3CDTF">2012-12-12T04:43:33Z</dcterms:modified>
</cp:coreProperties>
</file>